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1"/>
  </p:notesMasterIdLst>
  <p:sldIdLst>
    <p:sldId id="2059" r:id="rId5"/>
    <p:sldId id="314" r:id="rId6"/>
    <p:sldId id="2813" r:id="rId7"/>
    <p:sldId id="2816" r:id="rId8"/>
    <p:sldId id="2817" r:id="rId9"/>
    <p:sldId id="2818" r:id="rId10"/>
    <p:sldId id="2819" r:id="rId11"/>
    <p:sldId id="2814" r:id="rId12"/>
    <p:sldId id="2815" r:id="rId13"/>
    <p:sldId id="2746" r:id="rId14"/>
    <p:sldId id="2711" r:id="rId15"/>
    <p:sldId id="2712" r:id="rId16"/>
    <p:sldId id="2820" r:id="rId17"/>
    <p:sldId id="2821" r:id="rId18"/>
    <p:sldId id="2747" r:id="rId19"/>
    <p:sldId id="1677" r:id="rId20"/>
    <p:sldId id="1678" r:id="rId21"/>
    <p:sldId id="1679" r:id="rId22"/>
    <p:sldId id="1680" r:id="rId23"/>
    <p:sldId id="1681" r:id="rId24"/>
    <p:sldId id="1682" r:id="rId25"/>
    <p:sldId id="1683" r:id="rId26"/>
    <p:sldId id="1684" r:id="rId27"/>
    <p:sldId id="1685" r:id="rId28"/>
    <p:sldId id="1686" r:id="rId29"/>
    <p:sldId id="1937" r:id="rId30"/>
    <p:sldId id="1938" r:id="rId31"/>
    <p:sldId id="1939" r:id="rId32"/>
    <p:sldId id="1687" r:id="rId33"/>
    <p:sldId id="1688" r:id="rId34"/>
    <p:sldId id="1689" r:id="rId35"/>
    <p:sldId id="1690" r:id="rId36"/>
    <p:sldId id="1691" r:id="rId37"/>
    <p:sldId id="1692" r:id="rId38"/>
    <p:sldId id="1693" r:id="rId39"/>
    <p:sldId id="1694" r:id="rId40"/>
    <p:sldId id="1695" r:id="rId41"/>
    <p:sldId id="1696" r:id="rId42"/>
    <p:sldId id="1697" r:id="rId43"/>
    <p:sldId id="1698" r:id="rId44"/>
    <p:sldId id="1699" r:id="rId45"/>
    <p:sldId id="1700" r:id="rId46"/>
    <p:sldId id="1701" r:id="rId47"/>
    <p:sldId id="1702" r:id="rId48"/>
    <p:sldId id="1703" r:id="rId49"/>
    <p:sldId id="1704" r:id="rId50"/>
    <p:sldId id="1705" r:id="rId51"/>
    <p:sldId id="1706" r:id="rId52"/>
    <p:sldId id="1707" r:id="rId53"/>
    <p:sldId id="1708" r:id="rId54"/>
    <p:sldId id="1709" r:id="rId55"/>
    <p:sldId id="1710" r:id="rId56"/>
    <p:sldId id="1756" r:id="rId57"/>
    <p:sldId id="1759" r:id="rId58"/>
    <p:sldId id="1760" r:id="rId59"/>
    <p:sldId id="1764" r:id="rId60"/>
    <p:sldId id="1761" r:id="rId61"/>
    <p:sldId id="1762" r:id="rId62"/>
    <p:sldId id="1763" r:id="rId63"/>
    <p:sldId id="1766" r:id="rId64"/>
    <p:sldId id="1765" r:id="rId65"/>
    <p:sldId id="1767" r:id="rId66"/>
    <p:sldId id="1768" r:id="rId67"/>
    <p:sldId id="1770" r:id="rId68"/>
    <p:sldId id="1771" r:id="rId69"/>
    <p:sldId id="1769" r:id="rId70"/>
    <p:sldId id="1772" r:id="rId71"/>
    <p:sldId id="1773" r:id="rId72"/>
    <p:sldId id="1774" r:id="rId73"/>
    <p:sldId id="1775" r:id="rId74"/>
    <p:sldId id="1776" r:id="rId75"/>
    <p:sldId id="1777" r:id="rId76"/>
    <p:sldId id="2307" r:id="rId77"/>
    <p:sldId id="1864" r:id="rId78"/>
    <p:sldId id="2308" r:id="rId79"/>
    <p:sldId id="1664" r:id="rId80"/>
    <p:sldId id="1588" r:id="rId81"/>
    <p:sldId id="1589" r:id="rId82"/>
    <p:sldId id="1042" r:id="rId83"/>
    <p:sldId id="1051" r:id="rId84"/>
    <p:sldId id="1048" r:id="rId85"/>
    <p:sldId id="1045" r:id="rId86"/>
    <p:sldId id="1050" r:id="rId87"/>
    <p:sldId id="995" r:id="rId88"/>
    <p:sldId id="1002" r:id="rId89"/>
    <p:sldId id="1055" r:id="rId90"/>
    <p:sldId id="993" r:id="rId91"/>
    <p:sldId id="998" r:id="rId92"/>
    <p:sldId id="1000" r:id="rId93"/>
    <p:sldId id="1001" r:id="rId94"/>
    <p:sldId id="996" r:id="rId95"/>
    <p:sldId id="1054" r:id="rId96"/>
    <p:sldId id="1053" r:id="rId97"/>
    <p:sldId id="2309" r:id="rId98"/>
    <p:sldId id="2336" r:id="rId99"/>
    <p:sldId id="2330" r:id="rId100"/>
    <p:sldId id="2325" r:id="rId101"/>
    <p:sldId id="2329" r:id="rId102"/>
    <p:sldId id="2332" r:id="rId103"/>
    <p:sldId id="2333" r:id="rId104"/>
    <p:sldId id="2337" r:id="rId105"/>
    <p:sldId id="2338" r:id="rId106"/>
    <p:sldId id="2312" r:id="rId107"/>
    <p:sldId id="2317" r:id="rId108"/>
    <p:sldId id="2313" r:id="rId109"/>
    <p:sldId id="2314" r:id="rId110"/>
    <p:sldId id="2321" r:id="rId111"/>
    <p:sldId id="2322" r:id="rId112"/>
    <p:sldId id="2339" r:id="rId113"/>
    <p:sldId id="2334" r:id="rId114"/>
    <p:sldId id="2340" r:id="rId115"/>
    <p:sldId id="2342" r:id="rId116"/>
    <p:sldId id="1839" r:id="rId117"/>
    <p:sldId id="2343" r:id="rId118"/>
    <p:sldId id="2344" r:id="rId119"/>
    <p:sldId id="1820" r:id="rId120"/>
    <p:sldId id="1822" r:id="rId121"/>
    <p:sldId id="1823" r:id="rId122"/>
    <p:sldId id="1824" r:id="rId123"/>
    <p:sldId id="1825" r:id="rId124"/>
    <p:sldId id="1827" r:id="rId125"/>
    <p:sldId id="2345" r:id="rId126"/>
    <p:sldId id="2349" r:id="rId127"/>
    <p:sldId id="2348" r:id="rId128"/>
    <p:sldId id="2346" r:id="rId129"/>
    <p:sldId id="2347" r:id="rId130"/>
    <p:sldId id="1828" r:id="rId131"/>
    <p:sldId id="1829" r:id="rId132"/>
    <p:sldId id="1830" r:id="rId133"/>
    <p:sldId id="1831" r:id="rId134"/>
    <p:sldId id="2350" r:id="rId135"/>
    <p:sldId id="2383" r:id="rId136"/>
    <p:sldId id="2397" r:id="rId137"/>
    <p:sldId id="2391" r:id="rId138"/>
    <p:sldId id="2384" r:id="rId139"/>
    <p:sldId id="2385" r:id="rId140"/>
    <p:sldId id="2386" r:id="rId141"/>
    <p:sldId id="2387" r:id="rId142"/>
    <p:sldId id="2351" r:id="rId143"/>
    <p:sldId id="2396" r:id="rId144"/>
    <p:sldId id="2394" r:id="rId145"/>
    <p:sldId id="2395" r:id="rId146"/>
    <p:sldId id="2352" r:id="rId147"/>
    <p:sldId id="2353" r:id="rId148"/>
    <p:sldId id="1073" r:id="rId149"/>
    <p:sldId id="1079" r:id="rId150"/>
    <p:sldId id="1077" r:id="rId151"/>
    <p:sldId id="2355" r:id="rId152"/>
    <p:sldId id="2399" r:id="rId153"/>
    <p:sldId id="2377" r:id="rId154"/>
    <p:sldId id="2354" r:id="rId155"/>
    <p:sldId id="2357" r:id="rId156"/>
    <p:sldId id="2356" r:id="rId157"/>
    <p:sldId id="2358" r:id="rId158"/>
    <p:sldId id="2363" r:id="rId159"/>
    <p:sldId id="1075" r:id="rId160"/>
    <p:sldId id="1072" r:id="rId161"/>
    <p:sldId id="2365" r:id="rId162"/>
    <p:sldId id="2362" r:id="rId163"/>
    <p:sldId id="2359" r:id="rId164"/>
    <p:sldId id="2366" r:id="rId165"/>
    <p:sldId id="2367" r:id="rId166"/>
    <p:sldId id="2368" r:id="rId167"/>
    <p:sldId id="2369" r:id="rId168"/>
    <p:sldId id="2372" r:id="rId169"/>
    <p:sldId id="2373" r:id="rId170"/>
    <p:sldId id="2374" r:id="rId171"/>
    <p:sldId id="2375" r:id="rId172"/>
    <p:sldId id="2376" r:id="rId173"/>
    <p:sldId id="2378" r:id="rId174"/>
    <p:sldId id="2435" r:id="rId175"/>
    <p:sldId id="2380" r:id="rId176"/>
    <p:sldId id="2381" r:id="rId177"/>
    <p:sldId id="2436" r:id="rId178"/>
    <p:sldId id="2429" r:id="rId179"/>
    <p:sldId id="2434" r:id="rId180"/>
    <p:sldId id="2432" r:id="rId181"/>
    <p:sldId id="2430" r:id="rId182"/>
    <p:sldId id="2433" r:id="rId183"/>
    <p:sldId id="2743" r:id="rId184"/>
    <p:sldId id="2745" r:id="rId185"/>
    <p:sldId id="2721" r:id="rId186"/>
    <p:sldId id="2722" r:id="rId187"/>
    <p:sldId id="2724" r:id="rId188"/>
    <p:sldId id="2723" r:id="rId189"/>
    <p:sldId id="2725" r:id="rId190"/>
    <p:sldId id="2726" r:id="rId191"/>
    <p:sldId id="2727" r:id="rId192"/>
    <p:sldId id="2734" r:id="rId193"/>
    <p:sldId id="2731" r:id="rId194"/>
    <p:sldId id="2733" r:id="rId195"/>
    <p:sldId id="2735" r:id="rId196"/>
    <p:sldId id="2736" r:id="rId197"/>
    <p:sldId id="2738" r:id="rId198"/>
    <p:sldId id="2425" r:id="rId199"/>
    <p:sldId id="2428" r:id="rId200"/>
    <p:sldId id="2400" r:id="rId201"/>
    <p:sldId id="2402" r:id="rId202"/>
    <p:sldId id="2438" r:id="rId203"/>
    <p:sldId id="2403" r:id="rId204"/>
    <p:sldId id="2405" r:id="rId205"/>
    <p:sldId id="2439" r:id="rId206"/>
    <p:sldId id="2401" r:id="rId207"/>
    <p:sldId id="2408" r:id="rId208"/>
    <p:sldId id="2441" r:id="rId209"/>
    <p:sldId id="2407" r:id="rId210"/>
    <p:sldId id="2440" r:id="rId211"/>
    <p:sldId id="2409" r:id="rId212"/>
    <p:sldId id="2410" r:id="rId213"/>
    <p:sldId id="2411" r:id="rId214"/>
    <p:sldId id="2413" r:id="rId215"/>
    <p:sldId id="2414" r:id="rId216"/>
    <p:sldId id="2424" r:id="rId217"/>
    <p:sldId id="2416" r:id="rId218"/>
    <p:sldId id="2442" r:id="rId219"/>
    <p:sldId id="2443" r:id="rId220"/>
    <p:sldId id="2418" r:id="rId221"/>
    <p:sldId id="2417" r:id="rId222"/>
    <p:sldId id="2444" r:id="rId223"/>
    <p:sldId id="2419" r:id="rId224"/>
    <p:sldId id="2420" r:id="rId225"/>
    <p:sldId id="2421" r:id="rId226"/>
    <p:sldId id="2423" r:id="rId227"/>
    <p:sldId id="2445" r:id="rId228"/>
    <p:sldId id="2449" r:id="rId229"/>
    <p:sldId id="1419" r:id="rId230"/>
    <p:sldId id="2452" r:id="rId231"/>
    <p:sldId id="1422" r:id="rId232"/>
    <p:sldId id="2456" r:id="rId233"/>
    <p:sldId id="2457" r:id="rId234"/>
    <p:sldId id="2446" r:id="rId235"/>
    <p:sldId id="2447" r:id="rId236"/>
    <p:sldId id="2450" r:id="rId237"/>
    <p:sldId id="2458" r:id="rId238"/>
    <p:sldId id="2459" r:id="rId239"/>
    <p:sldId id="2455" r:id="rId240"/>
    <p:sldId id="2448" r:id="rId241"/>
    <p:sldId id="2453" r:id="rId242"/>
    <p:sldId id="2460" r:id="rId243"/>
    <p:sldId id="2463" r:id="rId244"/>
    <p:sldId id="2461" r:id="rId245"/>
    <p:sldId id="2518" r:id="rId246"/>
    <p:sldId id="2462" r:id="rId247"/>
    <p:sldId id="2516" r:id="rId248"/>
    <p:sldId id="2517" r:id="rId249"/>
    <p:sldId id="2519" r:id="rId250"/>
    <p:sldId id="2464" r:id="rId251"/>
    <p:sldId id="2465" r:id="rId252"/>
    <p:sldId id="2709" r:id="rId253"/>
    <p:sldId id="2478" r:id="rId254"/>
    <p:sldId id="2710" r:id="rId255"/>
    <p:sldId id="2467" r:id="rId256"/>
    <p:sldId id="1256" r:id="rId257"/>
    <p:sldId id="2471" r:id="rId258"/>
    <p:sldId id="2469" r:id="rId259"/>
    <p:sldId id="2470" r:id="rId260"/>
    <p:sldId id="2483" r:id="rId261"/>
    <p:sldId id="2484" r:id="rId262"/>
    <p:sldId id="2485" r:id="rId263"/>
    <p:sldId id="2486" r:id="rId264"/>
    <p:sldId id="2482" r:id="rId265"/>
    <p:sldId id="2487" r:id="rId266"/>
    <p:sldId id="2489" r:id="rId267"/>
    <p:sldId id="2492" r:id="rId268"/>
    <p:sldId id="2493" r:id="rId269"/>
    <p:sldId id="2491" r:id="rId270"/>
    <p:sldId id="2520" r:id="rId271"/>
    <p:sldId id="2494" r:id="rId272"/>
    <p:sldId id="2361" r:id="rId273"/>
    <p:sldId id="1303" r:id="rId274"/>
    <p:sldId id="2495" r:id="rId275"/>
    <p:sldId id="2496" r:id="rId276"/>
    <p:sldId id="2393" r:id="rId277"/>
    <p:sldId id="2364" r:id="rId278"/>
    <p:sldId id="2497" r:id="rId279"/>
    <p:sldId id="2521" r:id="rId280"/>
    <p:sldId id="2498" r:id="rId281"/>
    <p:sldId id="2499" r:id="rId282"/>
    <p:sldId id="2500" r:id="rId283"/>
    <p:sldId id="2501" r:id="rId284"/>
    <p:sldId id="2502" r:id="rId285"/>
    <p:sldId id="2503" r:id="rId286"/>
    <p:sldId id="2504" r:id="rId287"/>
    <p:sldId id="2522" r:id="rId288"/>
    <p:sldId id="2505" r:id="rId289"/>
    <p:sldId id="2507" r:id="rId290"/>
    <p:sldId id="2506" r:id="rId291"/>
    <p:sldId id="2523" r:id="rId292"/>
    <p:sldId id="2508" r:id="rId293"/>
    <p:sldId id="2509" r:id="rId294"/>
    <p:sldId id="2510" r:id="rId295"/>
    <p:sldId id="2511" r:id="rId296"/>
    <p:sldId id="2398" r:id="rId297"/>
    <p:sldId id="2524" r:id="rId298"/>
    <p:sldId id="2525" r:id="rId299"/>
    <p:sldId id="2512" r:id="rId300"/>
    <p:sldId id="2513" r:id="rId301"/>
    <p:sldId id="2514" r:id="rId302"/>
    <p:sldId id="2528" r:id="rId303"/>
    <p:sldId id="2515" r:id="rId304"/>
    <p:sldId id="2529" r:id="rId305"/>
    <p:sldId id="2530" r:id="rId306"/>
    <p:sldId id="2531" r:id="rId307"/>
    <p:sldId id="2382" r:id="rId308"/>
    <p:sldId id="2532" r:id="rId309"/>
    <p:sldId id="2533" r:id="rId310"/>
    <p:sldId id="2535" r:id="rId311"/>
    <p:sldId id="2534" r:id="rId312"/>
    <p:sldId id="2537" r:id="rId313"/>
    <p:sldId id="2536" r:id="rId314"/>
    <p:sldId id="2538" r:id="rId315"/>
    <p:sldId id="2388" r:id="rId316"/>
    <p:sldId id="2540" r:id="rId317"/>
    <p:sldId id="2539" r:id="rId318"/>
    <p:sldId id="2541" r:id="rId319"/>
    <p:sldId id="2390" r:id="rId320"/>
    <p:sldId id="2543" r:id="rId321"/>
    <p:sldId id="2542" r:id="rId322"/>
    <p:sldId id="2545" r:id="rId323"/>
    <p:sldId id="2544" r:id="rId324"/>
    <p:sldId id="2546" r:id="rId325"/>
    <p:sldId id="2547" r:id="rId326"/>
    <p:sldId id="2548" r:id="rId327"/>
    <p:sldId id="2549" r:id="rId328"/>
    <p:sldId id="2550" r:id="rId329"/>
    <p:sldId id="2551" r:id="rId330"/>
    <p:sldId id="2552" r:id="rId331"/>
    <p:sldId id="2553" r:id="rId332"/>
    <p:sldId id="2554" r:id="rId333"/>
    <p:sldId id="2555" r:id="rId334"/>
    <p:sldId id="2556" r:id="rId335"/>
    <p:sldId id="2557" r:id="rId336"/>
    <p:sldId id="2558" r:id="rId337"/>
    <p:sldId id="2559" r:id="rId338"/>
    <p:sldId id="2560" r:id="rId339"/>
    <p:sldId id="2561" r:id="rId340"/>
    <p:sldId id="2562" r:id="rId341"/>
    <p:sldId id="2563" r:id="rId342"/>
    <p:sldId id="2564" r:id="rId343"/>
    <p:sldId id="2575" r:id="rId344"/>
    <p:sldId id="2412" r:id="rId345"/>
    <p:sldId id="2565" r:id="rId346"/>
    <p:sldId id="2566" r:id="rId347"/>
    <p:sldId id="2567" r:id="rId348"/>
    <p:sldId id="2568" r:id="rId349"/>
    <p:sldId id="2569" r:id="rId350"/>
    <p:sldId id="2570" r:id="rId351"/>
    <p:sldId id="2571" r:id="rId352"/>
    <p:sldId id="2426" r:id="rId353"/>
    <p:sldId id="2572" r:id="rId354"/>
    <p:sldId id="2574" r:id="rId355"/>
    <p:sldId id="2576" r:id="rId356"/>
    <p:sldId id="2582" r:id="rId357"/>
    <p:sldId id="1147" r:id="rId358"/>
    <p:sldId id="1156" r:id="rId359"/>
    <p:sldId id="1152" r:id="rId360"/>
    <p:sldId id="1155" r:id="rId361"/>
    <p:sldId id="1154" r:id="rId362"/>
    <p:sldId id="1149" r:id="rId363"/>
    <p:sldId id="1221" r:id="rId364"/>
    <p:sldId id="2581" r:id="rId365"/>
    <p:sldId id="1157" r:id="rId366"/>
    <p:sldId id="1159" r:id="rId367"/>
    <p:sldId id="2583" r:id="rId368"/>
    <p:sldId id="2584" r:id="rId369"/>
    <p:sldId id="2585" r:id="rId370"/>
    <p:sldId id="2586" r:id="rId371"/>
    <p:sldId id="2634" r:id="rId372"/>
    <p:sldId id="2637" r:id="rId373"/>
    <p:sldId id="2636" r:id="rId374"/>
    <p:sldId id="2588" r:id="rId375"/>
    <p:sldId id="2589" r:id="rId376"/>
    <p:sldId id="2639" r:id="rId377"/>
    <p:sldId id="2591" r:id="rId378"/>
    <p:sldId id="2640" r:id="rId379"/>
    <p:sldId id="2577" r:id="rId380"/>
    <p:sldId id="2578" r:id="rId381"/>
    <p:sldId id="2592" r:id="rId382"/>
    <p:sldId id="2641" r:id="rId383"/>
    <p:sldId id="2593" r:id="rId384"/>
    <p:sldId id="2596" r:id="rId385"/>
    <p:sldId id="2598" r:id="rId386"/>
    <p:sldId id="2622" r:id="rId387"/>
    <p:sldId id="2621" r:id="rId388"/>
    <p:sldId id="2599" r:id="rId389"/>
    <p:sldId id="2623" r:id="rId390"/>
    <p:sldId id="2624" r:id="rId391"/>
    <p:sldId id="2653" r:id="rId392"/>
    <p:sldId id="2627" r:id="rId393"/>
    <p:sldId id="2628" r:id="rId394"/>
    <p:sldId id="2625" r:id="rId395"/>
    <p:sldId id="2629" r:id="rId396"/>
    <p:sldId id="2654" r:id="rId397"/>
    <p:sldId id="2630" r:id="rId398"/>
    <p:sldId id="2631" r:id="rId399"/>
    <p:sldId id="2632" r:id="rId400"/>
    <p:sldId id="2633" r:id="rId401"/>
    <p:sldId id="2652" r:id="rId402"/>
    <p:sldId id="2657" r:id="rId403"/>
    <p:sldId id="2656" r:id="rId404"/>
    <p:sldId id="2655" r:id="rId405"/>
    <p:sldId id="2642" r:id="rId406"/>
    <p:sldId id="2647" r:id="rId407"/>
    <p:sldId id="2645" r:id="rId408"/>
    <p:sldId id="2646" r:id="rId409"/>
    <p:sldId id="2648" r:id="rId410"/>
    <p:sldId id="2651" r:id="rId411"/>
    <p:sldId id="2649" r:id="rId412"/>
    <p:sldId id="2650" r:id="rId413"/>
    <p:sldId id="2658" r:id="rId414"/>
    <p:sldId id="2659" r:id="rId415"/>
    <p:sldId id="2692" r:id="rId416"/>
    <p:sldId id="2695" r:id="rId417"/>
    <p:sldId id="2696" r:id="rId418"/>
    <p:sldId id="2694" r:id="rId419"/>
    <p:sldId id="1206" r:id="rId420"/>
    <p:sldId id="2693" r:id="rId421"/>
    <p:sldId id="2697" r:id="rId422"/>
    <p:sldId id="2698" r:id="rId423"/>
    <p:sldId id="2699" r:id="rId424"/>
    <p:sldId id="2702" r:id="rId425"/>
    <p:sldId id="2703" r:id="rId426"/>
    <p:sldId id="1209" r:id="rId427"/>
    <p:sldId id="1210" r:id="rId428"/>
    <p:sldId id="2706" r:id="rId429"/>
    <p:sldId id="2707" r:id="rId430"/>
    <p:sldId id="2708" r:id="rId431"/>
    <p:sldId id="2660" r:id="rId432"/>
    <p:sldId id="2667" r:id="rId433"/>
    <p:sldId id="2669" r:id="rId434"/>
    <p:sldId id="2670" r:id="rId435"/>
    <p:sldId id="2671" r:id="rId436"/>
    <p:sldId id="2672" r:id="rId437"/>
    <p:sldId id="2673" r:id="rId438"/>
    <p:sldId id="2680" r:id="rId439"/>
    <p:sldId id="2681" r:id="rId440"/>
    <p:sldId id="2677" r:id="rId441"/>
    <p:sldId id="2678" r:id="rId442"/>
    <p:sldId id="2675" r:id="rId443"/>
    <p:sldId id="2676" r:id="rId444"/>
    <p:sldId id="2683" r:id="rId445"/>
    <p:sldId id="2700" r:id="rId446"/>
    <p:sldId id="2668" r:id="rId447"/>
    <p:sldId id="2665" r:id="rId448"/>
    <p:sldId id="2663" r:id="rId449"/>
    <p:sldId id="2662" r:id="rId450"/>
    <p:sldId id="2684" r:id="rId451"/>
    <p:sldId id="2688" r:id="rId452"/>
    <p:sldId id="2661" r:id="rId453"/>
    <p:sldId id="2701" r:id="rId454"/>
    <p:sldId id="2685" r:id="rId455"/>
    <p:sldId id="2691" r:id="rId456"/>
    <p:sldId id="2690" r:id="rId457"/>
    <p:sldId id="2689" r:id="rId458"/>
    <p:sldId id="2686" r:id="rId459"/>
    <p:sldId id="604" r:id="rId46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6E7"/>
    <a:srgbClr val="9B072B"/>
    <a:srgbClr val="389954"/>
    <a:srgbClr val="138CC4"/>
    <a:srgbClr val="1A40C0"/>
    <a:srgbClr val="F5853A"/>
    <a:srgbClr val="F48E47"/>
    <a:srgbClr val="FFA984"/>
    <a:srgbClr val="F4A85D"/>
    <a:srgbClr val="F5A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0"/>
    <p:restoredTop sz="93258"/>
  </p:normalViewPr>
  <p:slideViewPr>
    <p:cSldViewPr snapToGrid="0" snapToObjects="1">
      <p:cViewPr varScale="1">
        <p:scale>
          <a:sx n="94" d="100"/>
          <a:sy n="94" d="100"/>
        </p:scale>
        <p:origin x="232" y="24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slide" Target="slides/slide429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44" Type="http://schemas.openxmlformats.org/officeDocument/2006/relationships/slide" Target="slides/slide440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455" Type="http://schemas.openxmlformats.org/officeDocument/2006/relationships/slide" Target="slides/slide451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slide" Target="slides/slide420.xml"/><Relationship Id="rId466" Type="http://schemas.openxmlformats.org/officeDocument/2006/relationships/tableStyles" Target="tableStyles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slide" Target="slides/slide431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446" Type="http://schemas.openxmlformats.org/officeDocument/2006/relationships/slide" Target="slides/slide442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457" Type="http://schemas.openxmlformats.org/officeDocument/2006/relationships/slide" Target="slides/slide453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slide" Target="slides/slide422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slide" Target="slides/slide433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448" Type="http://schemas.openxmlformats.org/officeDocument/2006/relationships/slide" Target="slides/slide444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459" Type="http://schemas.openxmlformats.org/officeDocument/2006/relationships/slide" Target="slides/slide455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slide" Target="slides/slide424.xml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slide" Target="slides/slide435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450" Type="http://schemas.openxmlformats.org/officeDocument/2006/relationships/slide" Target="slides/slide446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461" Type="http://schemas.openxmlformats.org/officeDocument/2006/relationships/notesMaster" Target="notesMasters/notesMaster1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23" Type="http://schemas.openxmlformats.org/officeDocument/2006/relationships/slide" Target="slides/slide219.xml"/><Relationship Id="rId430" Type="http://schemas.openxmlformats.org/officeDocument/2006/relationships/slide" Target="slides/slide426.xml"/><Relationship Id="rId18" Type="http://schemas.openxmlformats.org/officeDocument/2006/relationships/slide" Target="slides/slide14.xml"/><Relationship Id="rId265" Type="http://schemas.openxmlformats.org/officeDocument/2006/relationships/slide" Target="slides/slide261.xml"/><Relationship Id="rId125" Type="http://schemas.openxmlformats.org/officeDocument/2006/relationships/slide" Target="slides/slide121.xml"/><Relationship Id="rId167" Type="http://schemas.openxmlformats.org/officeDocument/2006/relationships/slide" Target="slides/slide163.xml"/><Relationship Id="rId332" Type="http://schemas.openxmlformats.org/officeDocument/2006/relationships/slide" Target="slides/slide328.xml"/><Relationship Id="rId374" Type="http://schemas.openxmlformats.org/officeDocument/2006/relationships/slide" Target="slides/slide370.xml"/><Relationship Id="rId71" Type="http://schemas.openxmlformats.org/officeDocument/2006/relationships/slide" Target="slides/slide67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76" Type="http://schemas.openxmlformats.org/officeDocument/2006/relationships/slide" Target="slides/slide272.xml"/><Relationship Id="rId441" Type="http://schemas.openxmlformats.org/officeDocument/2006/relationships/slide" Target="slides/slide437.xml"/><Relationship Id="rId40" Type="http://schemas.openxmlformats.org/officeDocument/2006/relationships/slide" Target="slides/slide36.xml"/><Relationship Id="rId136" Type="http://schemas.openxmlformats.org/officeDocument/2006/relationships/slide" Target="slides/slide132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43" Type="http://schemas.openxmlformats.org/officeDocument/2006/relationships/slide" Target="slides/slide339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slide" Target="slides/slide427.xml"/><Relationship Id="rId452" Type="http://schemas.openxmlformats.org/officeDocument/2006/relationships/slide" Target="slides/slide448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442" Type="http://schemas.openxmlformats.org/officeDocument/2006/relationships/slide" Target="slides/slide438.xml"/><Relationship Id="rId463" Type="http://schemas.openxmlformats.org/officeDocument/2006/relationships/presProps" Target="presProp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slide" Target="slides/slide428.xml"/><Relationship Id="rId453" Type="http://schemas.openxmlformats.org/officeDocument/2006/relationships/slide" Target="slides/slide449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443" Type="http://schemas.openxmlformats.org/officeDocument/2006/relationships/slide" Target="slides/slide439.xml"/><Relationship Id="rId464" Type="http://schemas.openxmlformats.org/officeDocument/2006/relationships/viewProps" Target="viewProps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454" Type="http://schemas.openxmlformats.org/officeDocument/2006/relationships/slide" Target="slides/slide450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slide" Target="slides/slide419.xml"/><Relationship Id="rId258" Type="http://schemas.openxmlformats.org/officeDocument/2006/relationships/slide" Target="slides/slide254.xml"/><Relationship Id="rId465" Type="http://schemas.openxmlformats.org/officeDocument/2006/relationships/theme" Target="theme/theme1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slide" Target="slides/slide430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445" Type="http://schemas.openxmlformats.org/officeDocument/2006/relationships/slide" Target="slides/slide441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456" Type="http://schemas.openxmlformats.org/officeDocument/2006/relationships/slide" Target="slides/slide452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slide" Target="slides/slide421.xml"/><Relationship Id="rId467" Type="http://schemas.microsoft.com/office/2016/11/relationships/changesInfo" Target="changesInfos/changesInfo1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schemas.openxmlformats.org/officeDocument/2006/relationships/slide" Target="slides/slide432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447" Type="http://schemas.openxmlformats.org/officeDocument/2006/relationships/slide" Target="slides/slide443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458" Type="http://schemas.openxmlformats.org/officeDocument/2006/relationships/slide" Target="slides/slide454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slide" Target="slides/slide423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slide" Target="slides/slide434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449" Type="http://schemas.openxmlformats.org/officeDocument/2006/relationships/slide" Target="slides/slide445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60" Type="http://schemas.openxmlformats.org/officeDocument/2006/relationships/slide" Target="slides/slide456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slide" Target="slides/slide425.xml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slide" Target="slides/slide436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44" Type="http://schemas.openxmlformats.org/officeDocument/2006/relationships/slide" Target="slides/slide240.xml"/><Relationship Id="rId39" Type="http://schemas.openxmlformats.org/officeDocument/2006/relationships/slide" Target="slides/slide35.xml"/><Relationship Id="rId286" Type="http://schemas.openxmlformats.org/officeDocument/2006/relationships/slide" Target="slides/slide282.xml"/><Relationship Id="rId451" Type="http://schemas.openxmlformats.org/officeDocument/2006/relationships/slide" Target="slides/slide447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46" Type="http://schemas.openxmlformats.org/officeDocument/2006/relationships/slide" Target="slides/slide142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53" Type="http://schemas.openxmlformats.org/officeDocument/2006/relationships/slide" Target="slides/slide349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420" Type="http://schemas.openxmlformats.org/officeDocument/2006/relationships/slide" Target="slides/slide416.xml"/><Relationship Id="rId255" Type="http://schemas.openxmlformats.org/officeDocument/2006/relationships/slide" Target="slides/slide251.xml"/><Relationship Id="rId297" Type="http://schemas.openxmlformats.org/officeDocument/2006/relationships/slide" Target="slides/slide293.xml"/><Relationship Id="rId462" Type="http://schemas.openxmlformats.org/officeDocument/2006/relationships/commentAuthors" Target="commentAuthors.xml"/><Relationship Id="rId115" Type="http://schemas.openxmlformats.org/officeDocument/2006/relationships/slide" Target="slides/slide111.xml"/><Relationship Id="rId157" Type="http://schemas.openxmlformats.org/officeDocument/2006/relationships/slide" Target="slides/slide153.xml"/><Relationship Id="rId322" Type="http://schemas.openxmlformats.org/officeDocument/2006/relationships/slide" Target="slides/slide318.xml"/><Relationship Id="rId364" Type="http://schemas.openxmlformats.org/officeDocument/2006/relationships/slide" Target="slides/slide3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FCB4E3AA-20F1-4F44-9C29-C2EBE73F4DE6}"/>
    <pc:docChg chg="delSld modSld">
      <pc:chgData name="Stack Simplify" userId="30f9c473cae68561" providerId="LiveId" clId="{FCB4E3AA-20F1-4F44-9C29-C2EBE73F4DE6}" dt="2022-05-25T13:20:53.103" v="48" actId="20577"/>
      <pc:docMkLst>
        <pc:docMk/>
      </pc:docMkLst>
      <pc:sldChg chg="modSp mod">
        <pc:chgData name="Stack Simplify" userId="30f9c473cae68561" providerId="LiveId" clId="{FCB4E3AA-20F1-4F44-9C29-C2EBE73F4DE6}" dt="2022-05-25T13:20:53.103" v="48" actId="20577"/>
        <pc:sldMkLst>
          <pc:docMk/>
          <pc:sldMk cId="3587381357" sldId="2715"/>
        </pc:sldMkLst>
        <pc:spChg chg="mod">
          <ac:chgData name="Stack Simplify" userId="30f9c473cae68561" providerId="LiveId" clId="{FCB4E3AA-20F1-4F44-9C29-C2EBE73F4DE6}" dt="2022-05-25T13:20:53.103" v="48" actId="20577"/>
          <ac:spMkLst>
            <pc:docMk/>
            <pc:sldMk cId="3587381357" sldId="2715"/>
            <ac:spMk id="2" creationId="{00000000-0000-0000-0000-000000000000}"/>
          </ac:spMkLst>
        </pc:spChg>
      </pc:sldChg>
      <pc:sldChg chg="del">
        <pc:chgData name="Stack Simplify" userId="30f9c473cae68561" providerId="LiveId" clId="{FCB4E3AA-20F1-4F44-9C29-C2EBE73F4DE6}" dt="2022-05-25T13:19:25.264" v="14" actId="2696"/>
        <pc:sldMkLst>
          <pc:docMk/>
          <pc:sldMk cId="976799892" sldId="2748"/>
        </pc:sldMkLst>
      </pc:sldChg>
      <pc:sldChg chg="del">
        <pc:chgData name="Stack Simplify" userId="30f9c473cae68561" providerId="LiveId" clId="{FCB4E3AA-20F1-4F44-9C29-C2EBE73F4DE6}" dt="2022-05-25T13:19:25.896" v="15" actId="2696"/>
        <pc:sldMkLst>
          <pc:docMk/>
          <pc:sldMk cId="1919008244" sldId="2749"/>
        </pc:sldMkLst>
      </pc:sldChg>
      <pc:sldChg chg="del">
        <pc:chgData name="Stack Simplify" userId="30f9c473cae68561" providerId="LiveId" clId="{FCB4E3AA-20F1-4F44-9C29-C2EBE73F4DE6}" dt="2022-05-25T13:19:26.522" v="16" actId="2696"/>
        <pc:sldMkLst>
          <pc:docMk/>
          <pc:sldMk cId="3579709829" sldId="2750"/>
        </pc:sldMkLst>
      </pc:sldChg>
      <pc:sldChg chg="del">
        <pc:chgData name="Stack Simplify" userId="30f9c473cae68561" providerId="LiveId" clId="{FCB4E3AA-20F1-4F44-9C29-C2EBE73F4DE6}" dt="2022-05-25T13:19:27.114" v="17" actId="2696"/>
        <pc:sldMkLst>
          <pc:docMk/>
          <pc:sldMk cId="3991190283" sldId="2751"/>
        </pc:sldMkLst>
      </pc:sldChg>
      <pc:sldChg chg="del">
        <pc:chgData name="Stack Simplify" userId="30f9c473cae68561" providerId="LiveId" clId="{FCB4E3AA-20F1-4F44-9C29-C2EBE73F4DE6}" dt="2022-05-25T13:19:28.864" v="18" actId="2696"/>
        <pc:sldMkLst>
          <pc:docMk/>
          <pc:sldMk cId="52441" sldId="2752"/>
        </pc:sldMkLst>
      </pc:sldChg>
      <pc:sldChg chg="del">
        <pc:chgData name="Stack Simplify" userId="30f9c473cae68561" providerId="LiveId" clId="{FCB4E3AA-20F1-4F44-9C29-C2EBE73F4DE6}" dt="2022-05-25T13:19:29.517" v="19" actId="2696"/>
        <pc:sldMkLst>
          <pc:docMk/>
          <pc:sldMk cId="3489767038" sldId="2753"/>
        </pc:sldMkLst>
      </pc:sldChg>
      <pc:sldChg chg="del">
        <pc:chgData name="Stack Simplify" userId="30f9c473cae68561" providerId="LiveId" clId="{FCB4E3AA-20F1-4F44-9C29-C2EBE73F4DE6}" dt="2022-05-25T13:19:30.246" v="20" actId="2696"/>
        <pc:sldMkLst>
          <pc:docMk/>
          <pc:sldMk cId="1855733433" sldId="2754"/>
        </pc:sldMkLst>
      </pc:sldChg>
      <pc:sldChg chg="del">
        <pc:chgData name="Stack Simplify" userId="30f9c473cae68561" providerId="LiveId" clId="{FCB4E3AA-20F1-4F44-9C29-C2EBE73F4DE6}" dt="2022-05-25T13:19:31.135" v="21" actId="2696"/>
        <pc:sldMkLst>
          <pc:docMk/>
          <pc:sldMk cId="1312030921" sldId="2755"/>
        </pc:sldMkLst>
      </pc:sldChg>
      <pc:sldChg chg="del">
        <pc:chgData name="Stack Simplify" userId="30f9c473cae68561" providerId="LiveId" clId="{FCB4E3AA-20F1-4F44-9C29-C2EBE73F4DE6}" dt="2022-05-25T13:19:31.690" v="22" actId="2696"/>
        <pc:sldMkLst>
          <pc:docMk/>
          <pc:sldMk cId="3002667683" sldId="2757"/>
        </pc:sldMkLst>
      </pc:sldChg>
      <pc:sldChg chg="del">
        <pc:chgData name="Stack Simplify" userId="30f9c473cae68561" providerId="LiveId" clId="{FCB4E3AA-20F1-4F44-9C29-C2EBE73F4DE6}" dt="2022-05-25T13:19:32.434" v="23" actId="2696"/>
        <pc:sldMkLst>
          <pc:docMk/>
          <pc:sldMk cId="4002760419" sldId="2758"/>
        </pc:sldMkLst>
      </pc:sldChg>
      <pc:sldChg chg="del">
        <pc:chgData name="Stack Simplify" userId="30f9c473cae68561" providerId="LiveId" clId="{FCB4E3AA-20F1-4F44-9C29-C2EBE73F4DE6}" dt="2022-05-25T13:19:33.028" v="24" actId="2696"/>
        <pc:sldMkLst>
          <pc:docMk/>
          <pc:sldMk cId="812548128" sldId="2759"/>
        </pc:sldMkLst>
      </pc:sldChg>
      <pc:sldChg chg="del">
        <pc:chgData name="Stack Simplify" userId="30f9c473cae68561" providerId="LiveId" clId="{FCB4E3AA-20F1-4F44-9C29-C2EBE73F4DE6}" dt="2022-05-25T13:19:33.619" v="25" actId="2696"/>
        <pc:sldMkLst>
          <pc:docMk/>
          <pc:sldMk cId="3128252143" sldId="2760"/>
        </pc:sldMkLst>
      </pc:sldChg>
      <pc:sldChg chg="del">
        <pc:chgData name="Stack Simplify" userId="30f9c473cae68561" providerId="LiveId" clId="{FCB4E3AA-20F1-4F44-9C29-C2EBE73F4DE6}" dt="2022-05-25T13:19:16.493" v="3" actId="2696"/>
        <pc:sldMkLst>
          <pc:docMk/>
          <pc:sldMk cId="1804471125" sldId="2762"/>
        </pc:sldMkLst>
      </pc:sldChg>
      <pc:sldChg chg="del">
        <pc:chgData name="Stack Simplify" userId="30f9c473cae68561" providerId="LiveId" clId="{FCB4E3AA-20F1-4F44-9C29-C2EBE73F4DE6}" dt="2022-05-25T13:19:16.964" v="4" actId="2696"/>
        <pc:sldMkLst>
          <pc:docMk/>
          <pc:sldMk cId="1766328440" sldId="2764"/>
        </pc:sldMkLst>
      </pc:sldChg>
      <pc:sldChg chg="del">
        <pc:chgData name="Stack Simplify" userId="30f9c473cae68561" providerId="LiveId" clId="{FCB4E3AA-20F1-4F44-9C29-C2EBE73F4DE6}" dt="2022-05-25T13:19:15.416" v="1" actId="2696"/>
        <pc:sldMkLst>
          <pc:docMk/>
          <pc:sldMk cId="2024449330" sldId="2767"/>
        </pc:sldMkLst>
      </pc:sldChg>
      <pc:sldChg chg="del">
        <pc:chgData name="Stack Simplify" userId="30f9c473cae68561" providerId="LiveId" clId="{FCB4E3AA-20F1-4F44-9C29-C2EBE73F4DE6}" dt="2022-05-25T13:19:16.054" v="2" actId="2696"/>
        <pc:sldMkLst>
          <pc:docMk/>
          <pc:sldMk cId="174187677" sldId="2768"/>
        </pc:sldMkLst>
      </pc:sldChg>
      <pc:sldChg chg="del">
        <pc:chgData name="Stack Simplify" userId="30f9c473cae68561" providerId="LiveId" clId="{FCB4E3AA-20F1-4F44-9C29-C2EBE73F4DE6}" dt="2022-05-25T13:19:17.412" v="5" actId="2696"/>
        <pc:sldMkLst>
          <pc:docMk/>
          <pc:sldMk cId="3153883292" sldId="2769"/>
        </pc:sldMkLst>
      </pc:sldChg>
      <pc:sldChg chg="del">
        <pc:chgData name="Stack Simplify" userId="30f9c473cae68561" providerId="LiveId" clId="{FCB4E3AA-20F1-4F44-9C29-C2EBE73F4DE6}" dt="2022-05-25T13:19:17.876" v="6" actId="2696"/>
        <pc:sldMkLst>
          <pc:docMk/>
          <pc:sldMk cId="4120449860" sldId="2770"/>
        </pc:sldMkLst>
      </pc:sldChg>
      <pc:sldChg chg="del">
        <pc:chgData name="Stack Simplify" userId="30f9c473cae68561" providerId="LiveId" clId="{FCB4E3AA-20F1-4F44-9C29-C2EBE73F4DE6}" dt="2022-05-25T13:19:18.384" v="7" actId="2696"/>
        <pc:sldMkLst>
          <pc:docMk/>
          <pc:sldMk cId="2880024882" sldId="2771"/>
        </pc:sldMkLst>
      </pc:sldChg>
      <pc:sldChg chg="del">
        <pc:chgData name="Stack Simplify" userId="30f9c473cae68561" providerId="LiveId" clId="{FCB4E3AA-20F1-4F44-9C29-C2EBE73F4DE6}" dt="2022-05-25T13:19:18.895" v="8" actId="2696"/>
        <pc:sldMkLst>
          <pc:docMk/>
          <pc:sldMk cId="975304414" sldId="2772"/>
        </pc:sldMkLst>
      </pc:sldChg>
      <pc:sldChg chg="del">
        <pc:chgData name="Stack Simplify" userId="30f9c473cae68561" providerId="LiveId" clId="{FCB4E3AA-20F1-4F44-9C29-C2EBE73F4DE6}" dt="2022-05-25T13:19:19.448" v="9" actId="2696"/>
        <pc:sldMkLst>
          <pc:docMk/>
          <pc:sldMk cId="862079570" sldId="2773"/>
        </pc:sldMkLst>
      </pc:sldChg>
      <pc:sldChg chg="del">
        <pc:chgData name="Stack Simplify" userId="30f9c473cae68561" providerId="LiveId" clId="{FCB4E3AA-20F1-4F44-9C29-C2EBE73F4DE6}" dt="2022-05-25T13:19:20.266" v="10" actId="2696"/>
        <pc:sldMkLst>
          <pc:docMk/>
          <pc:sldMk cId="3708428129" sldId="2774"/>
        </pc:sldMkLst>
      </pc:sldChg>
      <pc:sldChg chg="del">
        <pc:chgData name="Stack Simplify" userId="30f9c473cae68561" providerId="LiveId" clId="{FCB4E3AA-20F1-4F44-9C29-C2EBE73F4DE6}" dt="2022-05-25T13:19:23.618" v="11" actId="2696"/>
        <pc:sldMkLst>
          <pc:docMk/>
          <pc:sldMk cId="3351313051" sldId="2775"/>
        </pc:sldMkLst>
      </pc:sldChg>
      <pc:sldChg chg="del">
        <pc:chgData name="Stack Simplify" userId="30f9c473cae68561" providerId="LiveId" clId="{FCB4E3AA-20F1-4F44-9C29-C2EBE73F4DE6}" dt="2022-05-25T13:19:24.200" v="12" actId="2696"/>
        <pc:sldMkLst>
          <pc:docMk/>
          <pc:sldMk cId="843020095" sldId="2776"/>
        </pc:sldMkLst>
      </pc:sldChg>
      <pc:sldChg chg="del">
        <pc:chgData name="Stack Simplify" userId="30f9c473cae68561" providerId="LiveId" clId="{FCB4E3AA-20F1-4F44-9C29-C2EBE73F4DE6}" dt="2022-05-25T13:19:24.706" v="13" actId="2696"/>
        <pc:sldMkLst>
          <pc:docMk/>
          <pc:sldMk cId="2954364524" sldId="2777"/>
        </pc:sldMkLst>
      </pc:sldChg>
      <pc:sldChg chg="del">
        <pc:chgData name="Stack Simplify" userId="30f9c473cae68561" providerId="LiveId" clId="{FCB4E3AA-20F1-4F44-9C29-C2EBE73F4DE6}" dt="2022-05-25T13:19:34.217" v="26" actId="2696"/>
        <pc:sldMkLst>
          <pc:docMk/>
          <pc:sldMk cId="488666172" sldId="2778"/>
        </pc:sldMkLst>
      </pc:sldChg>
      <pc:sldChg chg="del">
        <pc:chgData name="Stack Simplify" userId="30f9c473cae68561" providerId="LiveId" clId="{FCB4E3AA-20F1-4F44-9C29-C2EBE73F4DE6}" dt="2022-05-25T13:19:34.895" v="27" actId="2696"/>
        <pc:sldMkLst>
          <pc:docMk/>
          <pc:sldMk cId="3819178696" sldId="2779"/>
        </pc:sldMkLst>
      </pc:sldChg>
      <pc:sldChg chg="del">
        <pc:chgData name="Stack Simplify" userId="30f9c473cae68561" providerId="LiveId" clId="{FCB4E3AA-20F1-4F44-9C29-C2EBE73F4DE6}" dt="2022-05-25T13:19:35.939" v="28" actId="2696"/>
        <pc:sldMkLst>
          <pc:docMk/>
          <pc:sldMk cId="123856986" sldId="2780"/>
        </pc:sldMkLst>
      </pc:sldChg>
      <pc:sldChg chg="del">
        <pc:chgData name="Stack Simplify" userId="30f9c473cae68561" providerId="LiveId" clId="{FCB4E3AA-20F1-4F44-9C29-C2EBE73F4DE6}" dt="2022-05-25T13:19:37.277" v="29" actId="2696"/>
        <pc:sldMkLst>
          <pc:docMk/>
          <pc:sldMk cId="555303014" sldId="2781"/>
        </pc:sldMkLst>
      </pc:sldChg>
      <pc:sldChg chg="del">
        <pc:chgData name="Stack Simplify" userId="30f9c473cae68561" providerId="LiveId" clId="{FCB4E3AA-20F1-4F44-9C29-C2EBE73F4DE6}" dt="2022-05-25T13:19:38.832" v="30" actId="2696"/>
        <pc:sldMkLst>
          <pc:docMk/>
          <pc:sldMk cId="865636253" sldId="2782"/>
        </pc:sldMkLst>
      </pc:sldChg>
      <pc:sldChg chg="del">
        <pc:chgData name="Stack Simplify" userId="30f9c473cae68561" providerId="LiveId" clId="{FCB4E3AA-20F1-4F44-9C29-C2EBE73F4DE6}" dt="2022-05-25T13:19:39.658" v="31" actId="2696"/>
        <pc:sldMkLst>
          <pc:docMk/>
          <pc:sldMk cId="3036896264" sldId="2783"/>
        </pc:sldMkLst>
      </pc:sldChg>
      <pc:sldChg chg="del">
        <pc:chgData name="Stack Simplify" userId="30f9c473cae68561" providerId="LiveId" clId="{FCB4E3AA-20F1-4F44-9C29-C2EBE73F4DE6}" dt="2022-05-25T13:19:43.787" v="32" actId="2696"/>
        <pc:sldMkLst>
          <pc:docMk/>
          <pc:sldMk cId="3328647997" sldId="2785"/>
        </pc:sldMkLst>
      </pc:sldChg>
      <pc:sldChg chg="del">
        <pc:chgData name="Stack Simplify" userId="30f9c473cae68561" providerId="LiveId" clId="{FCB4E3AA-20F1-4F44-9C29-C2EBE73F4DE6}" dt="2022-05-25T13:19:44.394" v="33" actId="2696"/>
        <pc:sldMkLst>
          <pc:docMk/>
          <pc:sldMk cId="339606072" sldId="2786"/>
        </pc:sldMkLst>
      </pc:sldChg>
      <pc:sldChg chg="del">
        <pc:chgData name="Stack Simplify" userId="30f9c473cae68561" providerId="LiveId" clId="{FCB4E3AA-20F1-4F44-9C29-C2EBE73F4DE6}" dt="2022-05-25T13:19:45.074" v="34" actId="2696"/>
        <pc:sldMkLst>
          <pc:docMk/>
          <pc:sldMk cId="3583208186" sldId="2787"/>
        </pc:sldMkLst>
      </pc:sldChg>
      <pc:sldChg chg="del">
        <pc:chgData name="Stack Simplify" userId="30f9c473cae68561" providerId="LiveId" clId="{FCB4E3AA-20F1-4F44-9C29-C2EBE73F4DE6}" dt="2022-05-25T13:19:47.249" v="35" actId="2696"/>
        <pc:sldMkLst>
          <pc:docMk/>
          <pc:sldMk cId="1620371662" sldId="2791"/>
        </pc:sldMkLst>
      </pc:sldChg>
      <pc:sldChg chg="del">
        <pc:chgData name="Stack Simplify" userId="30f9c473cae68561" providerId="LiveId" clId="{FCB4E3AA-20F1-4F44-9C29-C2EBE73F4DE6}" dt="2022-05-25T13:19:47.813" v="36" actId="2696"/>
        <pc:sldMkLst>
          <pc:docMk/>
          <pc:sldMk cId="2425110683" sldId="2792"/>
        </pc:sldMkLst>
      </pc:sldChg>
      <pc:sldChg chg="del">
        <pc:chgData name="Stack Simplify" userId="30f9c473cae68561" providerId="LiveId" clId="{FCB4E3AA-20F1-4F44-9C29-C2EBE73F4DE6}" dt="2022-05-25T13:19:48.779" v="37" actId="2696"/>
        <pc:sldMkLst>
          <pc:docMk/>
          <pc:sldMk cId="691455174" sldId="2794"/>
        </pc:sldMkLst>
      </pc:sldChg>
      <pc:sldChg chg="del">
        <pc:chgData name="Stack Simplify" userId="30f9c473cae68561" providerId="LiveId" clId="{FCB4E3AA-20F1-4F44-9C29-C2EBE73F4DE6}" dt="2022-05-25T13:19:49.453" v="38" actId="2696"/>
        <pc:sldMkLst>
          <pc:docMk/>
          <pc:sldMk cId="3270376619" sldId="2796"/>
        </pc:sldMkLst>
      </pc:sldChg>
      <pc:sldChg chg="del">
        <pc:chgData name="Stack Simplify" userId="30f9c473cae68561" providerId="LiveId" clId="{FCB4E3AA-20F1-4F44-9C29-C2EBE73F4DE6}" dt="2022-05-25T13:19:50.014" v="39" actId="2696"/>
        <pc:sldMkLst>
          <pc:docMk/>
          <pc:sldMk cId="1150805836" sldId="2798"/>
        </pc:sldMkLst>
      </pc:sldChg>
      <pc:sldChg chg="del">
        <pc:chgData name="Stack Simplify" userId="30f9c473cae68561" providerId="LiveId" clId="{FCB4E3AA-20F1-4F44-9C29-C2EBE73F4DE6}" dt="2022-05-25T13:19:50.528" v="40" actId="2696"/>
        <pc:sldMkLst>
          <pc:docMk/>
          <pc:sldMk cId="1412128374" sldId="2799"/>
        </pc:sldMkLst>
      </pc:sldChg>
      <pc:sldChg chg="del">
        <pc:chgData name="Stack Simplify" userId="30f9c473cae68561" providerId="LiveId" clId="{FCB4E3AA-20F1-4F44-9C29-C2EBE73F4DE6}" dt="2022-05-25T13:19:51.048" v="41" actId="2696"/>
        <pc:sldMkLst>
          <pc:docMk/>
          <pc:sldMk cId="4138256824" sldId="2800"/>
        </pc:sldMkLst>
      </pc:sldChg>
      <pc:sldChg chg="del">
        <pc:chgData name="Stack Simplify" userId="30f9c473cae68561" providerId="LiveId" clId="{FCB4E3AA-20F1-4F44-9C29-C2EBE73F4DE6}" dt="2022-05-25T13:19:51.615" v="42" actId="2696"/>
        <pc:sldMkLst>
          <pc:docMk/>
          <pc:sldMk cId="3543801821" sldId="2801"/>
        </pc:sldMkLst>
      </pc:sldChg>
      <pc:sldChg chg="del">
        <pc:chgData name="Stack Simplify" userId="30f9c473cae68561" providerId="LiveId" clId="{FCB4E3AA-20F1-4F44-9C29-C2EBE73F4DE6}" dt="2022-05-25T13:19:52.213" v="43" actId="2696"/>
        <pc:sldMkLst>
          <pc:docMk/>
          <pc:sldMk cId="4288209157" sldId="2802"/>
        </pc:sldMkLst>
      </pc:sldChg>
      <pc:sldChg chg="del">
        <pc:chgData name="Stack Simplify" userId="30f9c473cae68561" providerId="LiveId" clId="{FCB4E3AA-20F1-4F44-9C29-C2EBE73F4DE6}" dt="2022-05-25T13:19:52.688" v="44" actId="2696"/>
        <pc:sldMkLst>
          <pc:docMk/>
          <pc:sldMk cId="3411801746" sldId="2803"/>
        </pc:sldMkLst>
      </pc:sldChg>
      <pc:sldChg chg="del">
        <pc:chgData name="Stack Simplify" userId="30f9c473cae68561" providerId="LiveId" clId="{FCB4E3AA-20F1-4F44-9C29-C2EBE73F4DE6}" dt="2022-05-25T13:19:54.327" v="45" actId="2696"/>
        <pc:sldMkLst>
          <pc:docMk/>
          <pc:sldMk cId="1583605056" sldId="2804"/>
        </pc:sldMkLst>
      </pc:sldChg>
      <pc:sldChg chg="del">
        <pc:chgData name="Stack Simplify" userId="30f9c473cae68561" providerId="LiveId" clId="{FCB4E3AA-20F1-4F44-9C29-C2EBE73F4DE6}" dt="2022-05-25T13:19:54.842" v="46" actId="2696"/>
        <pc:sldMkLst>
          <pc:docMk/>
          <pc:sldMk cId="938299373" sldId="2809"/>
        </pc:sldMkLst>
      </pc:sldChg>
      <pc:sldChg chg="del">
        <pc:chgData name="Stack Simplify" userId="30f9c473cae68561" providerId="LiveId" clId="{FCB4E3AA-20F1-4F44-9C29-C2EBE73F4DE6}" dt="2022-05-25T13:19:14.823" v="0" actId="2696"/>
        <pc:sldMkLst>
          <pc:docMk/>
          <pc:sldMk cId="2196547044" sldId="281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51813-6207-294F-B120-59808870B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658020-7F67-D546-8AEC-8C41CB7DFC2D}" type="datetime1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6D1B4-E051-1644-8D51-8AC287F184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DevOps Engineer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E16B181-3540-F948-944E-9D093C5CE0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Nho Luong</a:t>
            </a:r>
          </a:p>
        </p:txBody>
      </p:sp>
    </p:spTree>
    <p:extLst>
      <p:ext uri="{BB962C8B-B14F-4D97-AF65-F5344CB8AC3E}">
        <p14:creationId xmlns:p14="http://schemas.microsoft.com/office/powerpoint/2010/main" val="194432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4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12" Type="http://schemas.openxmlformats.org/officeDocument/2006/relationships/image" Target="../media/image120.png"/><Relationship Id="rId17" Type="http://schemas.openxmlformats.org/officeDocument/2006/relationships/image" Target="../media/image122.png"/><Relationship Id="rId2" Type="http://schemas.openxmlformats.org/officeDocument/2006/relationships/image" Target="../media/image9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image" Target="../media/image108.png"/><Relationship Id="rId15" Type="http://schemas.openxmlformats.org/officeDocument/2006/relationships/image" Target="../media/image30.png"/><Relationship Id="rId10" Type="http://schemas.openxmlformats.org/officeDocument/2006/relationships/image" Target="../media/image68.svg"/><Relationship Id="rId4" Type="http://schemas.openxmlformats.org/officeDocument/2006/relationships/image" Target="../media/image107.png"/><Relationship Id="rId9" Type="http://schemas.openxmlformats.org/officeDocument/2006/relationships/image" Target="../media/image67.png"/><Relationship Id="rId14" Type="http://schemas.openxmlformats.org/officeDocument/2006/relationships/image" Target="../media/image12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0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5" Type="http://schemas.openxmlformats.org/officeDocument/2006/relationships/image" Target="../media/image129.pn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6.svg"/><Relationship Id="rId3" Type="http://schemas.openxmlformats.org/officeDocument/2006/relationships/image" Target="../media/image98.png"/><Relationship Id="rId7" Type="http://schemas.openxmlformats.org/officeDocument/2006/relationships/image" Target="../media/image120.png"/><Relationship Id="rId12" Type="http://schemas.openxmlformats.org/officeDocument/2006/relationships/image" Target="../media/image13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2.png"/><Relationship Id="rId11" Type="http://schemas.openxmlformats.org/officeDocument/2006/relationships/image" Target="../media/image40.png"/><Relationship Id="rId5" Type="http://schemas.openxmlformats.org/officeDocument/2006/relationships/image" Target="../media/image103.png"/><Relationship Id="rId15" Type="http://schemas.openxmlformats.org/officeDocument/2006/relationships/image" Target="../media/image137.png"/><Relationship Id="rId10" Type="http://schemas.openxmlformats.org/officeDocument/2006/relationships/image" Target="../media/image131.png"/><Relationship Id="rId4" Type="http://schemas.openxmlformats.org/officeDocument/2006/relationships/image" Target="../media/image107.png"/><Relationship Id="rId9" Type="http://schemas.openxmlformats.org/officeDocument/2006/relationships/image" Target="../media/image122.png"/><Relationship Id="rId1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0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11" Type="http://schemas.openxmlformats.org/officeDocument/2006/relationships/image" Target="../media/image47.png"/><Relationship Id="rId5" Type="http://schemas.openxmlformats.org/officeDocument/2006/relationships/image" Target="../media/image129.pn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0.png"/><Relationship Id="rId18" Type="http://schemas.openxmlformats.org/officeDocument/2006/relationships/image" Target="../media/image28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29.png"/><Relationship Id="rId17" Type="http://schemas.openxmlformats.org/officeDocument/2006/relationships/image" Target="../media/image143.png"/><Relationship Id="rId2" Type="http://schemas.openxmlformats.org/officeDocument/2006/relationships/image" Target="../media/image47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41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82.svg"/><Relationship Id="rId18" Type="http://schemas.openxmlformats.org/officeDocument/2006/relationships/image" Target="../media/image156.png"/><Relationship Id="rId3" Type="http://schemas.openxmlformats.org/officeDocument/2006/relationships/image" Target="../media/image49.svg"/><Relationship Id="rId21" Type="http://schemas.openxmlformats.org/officeDocument/2006/relationships/image" Target="../media/image145.svg"/><Relationship Id="rId7" Type="http://schemas.openxmlformats.org/officeDocument/2006/relationships/image" Target="../media/image53.svg"/><Relationship Id="rId12" Type="http://schemas.openxmlformats.org/officeDocument/2006/relationships/image" Target="../media/image81.png"/><Relationship Id="rId17" Type="http://schemas.openxmlformats.org/officeDocument/2006/relationships/image" Target="../media/image155.svg"/><Relationship Id="rId2" Type="http://schemas.openxmlformats.org/officeDocument/2006/relationships/image" Target="../media/image48.png"/><Relationship Id="rId16" Type="http://schemas.openxmlformats.org/officeDocument/2006/relationships/image" Target="../media/image154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image" Target="../media/image151.svg"/><Relationship Id="rId5" Type="http://schemas.openxmlformats.org/officeDocument/2006/relationships/image" Target="../media/image51.svg"/><Relationship Id="rId15" Type="http://schemas.openxmlformats.org/officeDocument/2006/relationships/image" Target="../media/image153.svg"/><Relationship Id="rId10" Type="http://schemas.openxmlformats.org/officeDocument/2006/relationships/image" Target="../media/image150.png"/><Relationship Id="rId19" Type="http://schemas.openxmlformats.org/officeDocument/2006/relationships/image" Target="../media/image157.svg"/><Relationship Id="rId4" Type="http://schemas.openxmlformats.org/officeDocument/2006/relationships/image" Target="../media/image50.png"/><Relationship Id="rId9" Type="http://schemas.openxmlformats.org/officeDocument/2006/relationships/image" Target="../media/image149.svg"/><Relationship Id="rId14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9.svg"/><Relationship Id="rId9" Type="http://schemas.openxmlformats.org/officeDocument/2006/relationships/image" Target="../media/image4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82.svg"/><Relationship Id="rId18" Type="http://schemas.openxmlformats.org/officeDocument/2006/relationships/image" Target="../media/image144.png"/><Relationship Id="rId3" Type="http://schemas.openxmlformats.org/officeDocument/2006/relationships/image" Target="../media/image49.svg"/><Relationship Id="rId21" Type="http://schemas.openxmlformats.org/officeDocument/2006/relationships/image" Target="../media/image147.svg"/><Relationship Id="rId7" Type="http://schemas.openxmlformats.org/officeDocument/2006/relationships/image" Target="../media/image53.svg"/><Relationship Id="rId12" Type="http://schemas.openxmlformats.org/officeDocument/2006/relationships/image" Target="../media/image81.png"/><Relationship Id="rId17" Type="http://schemas.openxmlformats.org/officeDocument/2006/relationships/image" Target="../media/image157.svg"/><Relationship Id="rId2" Type="http://schemas.openxmlformats.org/officeDocument/2006/relationships/image" Target="../media/image48.png"/><Relationship Id="rId16" Type="http://schemas.openxmlformats.org/officeDocument/2006/relationships/image" Target="../media/image156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image" Target="../media/image153.svg"/><Relationship Id="rId5" Type="http://schemas.openxmlformats.org/officeDocument/2006/relationships/image" Target="../media/image51.svg"/><Relationship Id="rId15" Type="http://schemas.openxmlformats.org/officeDocument/2006/relationships/image" Target="../media/image155.svg"/><Relationship Id="rId10" Type="http://schemas.openxmlformats.org/officeDocument/2006/relationships/image" Target="../media/image152.png"/><Relationship Id="rId19" Type="http://schemas.openxmlformats.org/officeDocument/2006/relationships/image" Target="../media/image145.svg"/><Relationship Id="rId4" Type="http://schemas.openxmlformats.org/officeDocument/2006/relationships/image" Target="../media/image50.png"/><Relationship Id="rId9" Type="http://schemas.openxmlformats.org/officeDocument/2006/relationships/image" Target="../media/image149.svg"/><Relationship Id="rId14" Type="http://schemas.openxmlformats.org/officeDocument/2006/relationships/image" Target="../media/image15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165.png"/><Relationship Id="rId3" Type="http://schemas.openxmlformats.org/officeDocument/2006/relationships/image" Target="../media/image102.png"/><Relationship Id="rId21" Type="http://schemas.openxmlformats.org/officeDocument/2006/relationships/image" Target="../media/image167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64.png"/><Relationship Id="rId23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69.png"/><Relationship Id="rId7" Type="http://schemas.openxmlformats.org/officeDocument/2006/relationships/image" Target="../media/image16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30.png"/><Relationship Id="rId4" Type="http://schemas.openxmlformats.org/officeDocument/2006/relationships/image" Target="../media/image1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8.png"/><Relationship Id="rId3" Type="http://schemas.openxmlformats.org/officeDocument/2006/relationships/image" Target="../media/image29.png"/><Relationship Id="rId7" Type="http://schemas.openxmlformats.org/officeDocument/2006/relationships/image" Target="../media/image167.svg"/><Relationship Id="rId12" Type="http://schemas.openxmlformats.org/officeDocument/2006/relationships/image" Target="../media/image11.png"/><Relationship Id="rId2" Type="http://schemas.openxmlformats.org/officeDocument/2006/relationships/image" Target="../media/image28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6.png"/><Relationship Id="rId11" Type="http://schemas.openxmlformats.org/officeDocument/2006/relationships/image" Target="../media/image130.png"/><Relationship Id="rId5" Type="http://schemas.openxmlformats.org/officeDocument/2006/relationships/image" Target="../media/image30.png"/><Relationship Id="rId15" Type="http://schemas.openxmlformats.org/officeDocument/2006/relationships/image" Target="../media/image97.png"/><Relationship Id="rId10" Type="http://schemas.openxmlformats.org/officeDocument/2006/relationships/image" Target="../media/image12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Relationship Id="rId14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66.png"/><Relationship Id="rId3" Type="http://schemas.openxmlformats.org/officeDocument/2006/relationships/image" Target="../media/image130.png"/><Relationship Id="rId7" Type="http://schemas.openxmlformats.org/officeDocument/2006/relationships/image" Target="../media/image97.pn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png"/><Relationship Id="rId11" Type="http://schemas.openxmlformats.org/officeDocument/2006/relationships/image" Target="../media/image165.png"/><Relationship Id="rId5" Type="http://schemas.openxmlformats.org/officeDocument/2006/relationships/image" Target="../media/image168.png"/><Relationship Id="rId15" Type="http://schemas.openxmlformats.org/officeDocument/2006/relationships/image" Target="../media/image140.pn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14" Type="http://schemas.openxmlformats.org/officeDocument/2006/relationships/image" Target="../media/image167.sv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sv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16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165.png"/><Relationship Id="rId25" Type="http://schemas.openxmlformats.org/officeDocument/2006/relationships/image" Target="../media/image23.png"/><Relationship Id="rId2" Type="http://schemas.openxmlformats.org/officeDocument/2006/relationships/image" Target="../media/image47.png"/><Relationship Id="rId16" Type="http://schemas.openxmlformats.org/officeDocument/2006/relationships/image" Target="../media/image29.png"/><Relationship Id="rId20" Type="http://schemas.openxmlformats.org/officeDocument/2006/relationships/image" Target="../media/image16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79.png"/><Relationship Id="rId5" Type="http://schemas.openxmlformats.org/officeDocument/2006/relationships/image" Target="../media/image104.png"/><Relationship Id="rId15" Type="http://schemas.openxmlformats.org/officeDocument/2006/relationships/image" Target="../media/image28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166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1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9.png"/><Relationship Id="rId3" Type="http://schemas.openxmlformats.org/officeDocument/2006/relationships/image" Target="../media/image29.png"/><Relationship Id="rId7" Type="http://schemas.openxmlformats.org/officeDocument/2006/relationships/image" Target="../media/image167.svg"/><Relationship Id="rId12" Type="http://schemas.openxmlformats.org/officeDocument/2006/relationships/image" Target="../media/image97.png"/><Relationship Id="rId2" Type="http://schemas.openxmlformats.org/officeDocument/2006/relationships/image" Target="../media/image2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6.png"/><Relationship Id="rId11" Type="http://schemas.openxmlformats.org/officeDocument/2006/relationships/image" Target="../media/image168.png"/><Relationship Id="rId5" Type="http://schemas.openxmlformats.org/officeDocument/2006/relationships/image" Target="../media/image30.png"/><Relationship Id="rId1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165.png"/><Relationship Id="rId9" Type="http://schemas.openxmlformats.org/officeDocument/2006/relationships/image" Target="../media/image130.png"/><Relationship Id="rId14" Type="http://schemas.openxmlformats.org/officeDocument/2006/relationships/image" Target="../media/image17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29.png"/><Relationship Id="rId26" Type="http://schemas.openxmlformats.org/officeDocument/2006/relationships/image" Target="../media/image181.png"/><Relationship Id="rId3" Type="http://schemas.openxmlformats.org/officeDocument/2006/relationships/image" Target="../media/image102.png"/><Relationship Id="rId21" Type="http://schemas.openxmlformats.org/officeDocument/2006/relationships/image" Target="../media/image166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8.png"/><Relationship Id="rId25" Type="http://schemas.openxmlformats.org/officeDocument/2006/relationships/image" Target="../media/image179.png"/><Relationship Id="rId2" Type="http://schemas.openxmlformats.org/officeDocument/2006/relationships/image" Target="../media/image47.png"/><Relationship Id="rId16" Type="http://schemas.openxmlformats.org/officeDocument/2006/relationships/image" Target="../media/image23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29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68.png"/><Relationship Id="rId28" Type="http://schemas.openxmlformats.org/officeDocument/2006/relationships/image" Target="../media/image183.png"/><Relationship Id="rId10" Type="http://schemas.openxmlformats.org/officeDocument/2006/relationships/image" Target="../media/image111.png"/><Relationship Id="rId19" Type="http://schemas.openxmlformats.org/officeDocument/2006/relationships/image" Target="../media/image16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7.svg"/><Relationship Id="rId27" Type="http://schemas.openxmlformats.org/officeDocument/2006/relationships/image" Target="../media/image18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7" Type="http://schemas.openxmlformats.org/officeDocument/2006/relationships/image" Target="../media/image187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6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12" Type="http://schemas.openxmlformats.org/officeDocument/2006/relationships/image" Target="../media/image13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83.png"/><Relationship Id="rId4" Type="http://schemas.openxmlformats.org/officeDocument/2006/relationships/image" Target="../media/image131.png"/><Relationship Id="rId9" Type="http://schemas.openxmlformats.org/officeDocument/2006/relationships/image" Target="../media/image18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29.png"/><Relationship Id="rId26" Type="http://schemas.openxmlformats.org/officeDocument/2006/relationships/image" Target="../media/image181.png"/><Relationship Id="rId3" Type="http://schemas.openxmlformats.org/officeDocument/2006/relationships/image" Target="../media/image102.png"/><Relationship Id="rId21" Type="http://schemas.openxmlformats.org/officeDocument/2006/relationships/image" Target="../media/image166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8.png"/><Relationship Id="rId25" Type="http://schemas.openxmlformats.org/officeDocument/2006/relationships/image" Target="../media/image179.png"/><Relationship Id="rId2" Type="http://schemas.openxmlformats.org/officeDocument/2006/relationships/image" Target="../media/image47.png"/><Relationship Id="rId16" Type="http://schemas.openxmlformats.org/officeDocument/2006/relationships/image" Target="../media/image23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29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68.png"/><Relationship Id="rId28" Type="http://schemas.openxmlformats.org/officeDocument/2006/relationships/image" Target="../media/image183.png"/><Relationship Id="rId10" Type="http://schemas.openxmlformats.org/officeDocument/2006/relationships/image" Target="../media/image111.png"/><Relationship Id="rId19" Type="http://schemas.openxmlformats.org/officeDocument/2006/relationships/image" Target="../media/image16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7.svg"/><Relationship Id="rId27" Type="http://schemas.openxmlformats.org/officeDocument/2006/relationships/image" Target="../media/image18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85.svg"/><Relationship Id="rId7" Type="http://schemas.openxmlformats.org/officeDocument/2006/relationships/image" Target="../media/image187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6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12" Type="http://schemas.openxmlformats.org/officeDocument/2006/relationships/image" Target="../media/image13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83.png"/><Relationship Id="rId4" Type="http://schemas.openxmlformats.org/officeDocument/2006/relationships/image" Target="../media/image131.png"/><Relationship Id="rId9" Type="http://schemas.openxmlformats.org/officeDocument/2006/relationships/image" Target="../media/image182.png"/><Relationship Id="rId14" Type="http://schemas.openxmlformats.org/officeDocument/2006/relationships/image" Target="../media/image47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29.png"/><Relationship Id="rId26" Type="http://schemas.openxmlformats.org/officeDocument/2006/relationships/image" Target="../media/image181.png"/><Relationship Id="rId3" Type="http://schemas.openxmlformats.org/officeDocument/2006/relationships/image" Target="../media/image102.png"/><Relationship Id="rId21" Type="http://schemas.openxmlformats.org/officeDocument/2006/relationships/image" Target="../media/image166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8.png"/><Relationship Id="rId25" Type="http://schemas.openxmlformats.org/officeDocument/2006/relationships/image" Target="../media/image179.png"/><Relationship Id="rId2" Type="http://schemas.openxmlformats.org/officeDocument/2006/relationships/image" Target="../media/image47.png"/><Relationship Id="rId16" Type="http://schemas.openxmlformats.org/officeDocument/2006/relationships/image" Target="../media/image23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29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68.png"/><Relationship Id="rId28" Type="http://schemas.openxmlformats.org/officeDocument/2006/relationships/image" Target="../media/image183.png"/><Relationship Id="rId10" Type="http://schemas.openxmlformats.org/officeDocument/2006/relationships/image" Target="../media/image111.png"/><Relationship Id="rId19" Type="http://schemas.openxmlformats.org/officeDocument/2006/relationships/image" Target="../media/image16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7.svg"/><Relationship Id="rId27" Type="http://schemas.openxmlformats.org/officeDocument/2006/relationships/image" Target="../media/image18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29.png"/><Relationship Id="rId3" Type="http://schemas.openxmlformats.org/officeDocument/2006/relationships/image" Target="../media/image102.png"/><Relationship Id="rId21" Type="http://schemas.openxmlformats.org/officeDocument/2006/relationships/image" Target="../media/image166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8.png"/><Relationship Id="rId25" Type="http://schemas.openxmlformats.org/officeDocument/2006/relationships/image" Target="../media/image179.png"/><Relationship Id="rId2" Type="http://schemas.openxmlformats.org/officeDocument/2006/relationships/image" Target="../media/image47.png"/><Relationship Id="rId16" Type="http://schemas.openxmlformats.org/officeDocument/2006/relationships/image" Target="../media/image23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29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68.png"/><Relationship Id="rId10" Type="http://schemas.openxmlformats.org/officeDocument/2006/relationships/image" Target="../media/image111.png"/><Relationship Id="rId19" Type="http://schemas.openxmlformats.org/officeDocument/2006/relationships/image" Target="../media/image16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2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0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2" Type="http://schemas.openxmlformats.org/officeDocument/2006/relationships/image" Target="../media/image12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205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204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19" Type="http://schemas.openxmlformats.org/officeDocument/2006/relationships/image" Target="../media/image206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2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9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206.png"/><Relationship Id="rId3" Type="http://schemas.openxmlformats.org/officeDocument/2006/relationships/image" Target="../media/image130.png"/><Relationship Id="rId21" Type="http://schemas.openxmlformats.org/officeDocument/2006/relationships/image" Target="../media/image211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205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19" Type="http://schemas.openxmlformats.org/officeDocument/2006/relationships/image" Target="../media/image209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1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2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8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199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1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2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1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2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2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1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2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2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10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6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00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2" Type="http://schemas.openxmlformats.org/officeDocument/2006/relationships/image" Target="../media/image12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10.png"/><Relationship Id="rId2" Type="http://schemas.openxmlformats.org/officeDocument/2006/relationships/image" Target="../media/image12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206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205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206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205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205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204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19" Type="http://schemas.openxmlformats.org/officeDocument/2006/relationships/image" Target="../media/image206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0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209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206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205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Relationship Id="rId27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2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9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206.png"/><Relationship Id="rId3" Type="http://schemas.openxmlformats.org/officeDocument/2006/relationships/image" Target="../media/image130.png"/><Relationship Id="rId21" Type="http://schemas.openxmlformats.org/officeDocument/2006/relationships/image" Target="../media/image211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205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19" Type="http://schemas.openxmlformats.org/officeDocument/2006/relationships/image" Target="../media/image209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0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0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0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237.png"/><Relationship Id="rId18" Type="http://schemas.openxmlformats.org/officeDocument/2006/relationships/image" Target="../media/image240.png"/><Relationship Id="rId3" Type="http://schemas.openxmlformats.org/officeDocument/2006/relationships/image" Target="../media/image29.png"/><Relationship Id="rId21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236.sv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239.png"/><Relationship Id="rId20" Type="http://schemas.openxmlformats.org/officeDocument/2006/relationships/image" Target="../media/image24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png"/><Relationship Id="rId11" Type="http://schemas.openxmlformats.org/officeDocument/2006/relationships/image" Target="../media/image235.png"/><Relationship Id="rId5" Type="http://schemas.openxmlformats.org/officeDocument/2006/relationships/image" Target="../media/image12.png"/><Relationship Id="rId15" Type="http://schemas.openxmlformats.org/officeDocument/2006/relationships/image" Target="../media/image40.png"/><Relationship Id="rId10" Type="http://schemas.openxmlformats.org/officeDocument/2006/relationships/image" Target="../media/image129.png"/><Relationship Id="rId19" Type="http://schemas.openxmlformats.org/officeDocument/2006/relationships/image" Target="../media/image241.png"/><Relationship Id="rId4" Type="http://schemas.openxmlformats.org/officeDocument/2006/relationships/image" Target="../media/image30.png"/><Relationship Id="rId9" Type="http://schemas.openxmlformats.org/officeDocument/2006/relationships/image" Target="../media/image97.png"/><Relationship Id="rId14" Type="http://schemas.openxmlformats.org/officeDocument/2006/relationships/image" Target="../media/image238.sv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svg"/><Relationship Id="rId3" Type="http://schemas.openxmlformats.org/officeDocument/2006/relationships/image" Target="../media/image115.png"/><Relationship Id="rId7" Type="http://schemas.openxmlformats.org/officeDocument/2006/relationships/image" Target="../media/image24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6.svg"/><Relationship Id="rId11" Type="http://schemas.openxmlformats.org/officeDocument/2006/relationships/image" Target="../media/image41.png"/><Relationship Id="rId5" Type="http://schemas.openxmlformats.org/officeDocument/2006/relationships/image" Target="../media/image235.png"/><Relationship Id="rId10" Type="http://schemas.openxmlformats.org/officeDocument/2006/relationships/image" Target="../media/image238.svg"/><Relationship Id="rId4" Type="http://schemas.openxmlformats.org/officeDocument/2006/relationships/image" Target="../media/image116.svg"/><Relationship Id="rId9" Type="http://schemas.openxmlformats.org/officeDocument/2006/relationships/image" Target="../media/image237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0.xml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10" Type="http://schemas.openxmlformats.org/officeDocument/2006/relationships/image" Target="../media/image116.svg"/><Relationship Id="rId19" Type="http://schemas.openxmlformats.org/officeDocument/2006/relationships/image" Target="../media/image256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0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10" Type="http://schemas.openxmlformats.org/officeDocument/2006/relationships/image" Target="../media/image116.svg"/><Relationship Id="rId19" Type="http://schemas.openxmlformats.org/officeDocument/2006/relationships/image" Target="../media/image10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60.png"/><Relationship Id="rId3" Type="http://schemas.openxmlformats.org/officeDocument/2006/relationships/image" Target="../media/image131.png"/><Relationship Id="rId7" Type="http://schemas.openxmlformats.org/officeDocument/2006/relationships/image" Target="../media/image116.svg"/><Relationship Id="rId12" Type="http://schemas.openxmlformats.org/officeDocument/2006/relationships/image" Target="../media/image239.png"/><Relationship Id="rId17" Type="http://schemas.openxmlformats.org/officeDocument/2006/relationships/image" Target="../media/image10.png"/><Relationship Id="rId2" Type="http://schemas.openxmlformats.org/officeDocument/2006/relationships/image" Target="../media/image40.png"/><Relationship Id="rId16" Type="http://schemas.openxmlformats.org/officeDocument/2006/relationships/image" Target="../media/image26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png"/><Relationship Id="rId11" Type="http://schemas.openxmlformats.org/officeDocument/2006/relationships/image" Target="../media/image238.svg"/><Relationship Id="rId5" Type="http://schemas.openxmlformats.org/officeDocument/2006/relationships/image" Target="../media/image41.png"/><Relationship Id="rId15" Type="http://schemas.openxmlformats.org/officeDocument/2006/relationships/image" Target="../media/image262.png"/><Relationship Id="rId10" Type="http://schemas.openxmlformats.org/officeDocument/2006/relationships/image" Target="../media/image237.png"/><Relationship Id="rId4" Type="http://schemas.openxmlformats.org/officeDocument/2006/relationships/image" Target="../media/image129.png"/><Relationship Id="rId9" Type="http://schemas.openxmlformats.org/officeDocument/2006/relationships/image" Target="../media/image76.svg"/><Relationship Id="rId14" Type="http://schemas.openxmlformats.org/officeDocument/2006/relationships/image" Target="../media/image261.sv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0.xml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8.svg"/><Relationship Id="rId4" Type="http://schemas.openxmlformats.org/officeDocument/2006/relationships/image" Target="../media/image267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21" Type="http://schemas.openxmlformats.org/officeDocument/2006/relationships/image" Target="../media/image267.pn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20" Type="http://schemas.openxmlformats.org/officeDocument/2006/relationships/image" Target="../media/image26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23" Type="http://schemas.openxmlformats.org/officeDocument/2006/relationships/image" Target="../media/image10.png"/><Relationship Id="rId10" Type="http://schemas.openxmlformats.org/officeDocument/2006/relationships/image" Target="../media/image116.svg"/><Relationship Id="rId19" Type="http://schemas.openxmlformats.org/officeDocument/2006/relationships/image" Target="../media/image265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Relationship Id="rId22" Type="http://schemas.openxmlformats.org/officeDocument/2006/relationships/image" Target="../media/image268.sv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0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0.xml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jpg"/><Relationship Id="rId3" Type="http://schemas.openxmlformats.org/officeDocument/2006/relationships/image" Target="../media/image268.svg"/><Relationship Id="rId7" Type="http://schemas.openxmlformats.org/officeDocument/2006/relationships/image" Target="../media/image4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72.svg"/><Relationship Id="rId4" Type="http://schemas.openxmlformats.org/officeDocument/2006/relationships/image" Target="../media/image27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242.svg"/><Relationship Id="rId18" Type="http://schemas.openxmlformats.org/officeDocument/2006/relationships/hyperlink" Target="https://kubernetes.io/docs/api/" TargetMode="External"/><Relationship Id="rId3" Type="http://schemas.openxmlformats.org/officeDocument/2006/relationships/image" Target="../media/image29.png"/><Relationship Id="rId21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241.png"/><Relationship Id="rId17" Type="http://schemas.openxmlformats.org/officeDocument/2006/relationships/image" Target="../media/image272.svg"/><Relationship Id="rId2" Type="http://schemas.openxmlformats.org/officeDocument/2006/relationships/image" Target="../media/image28.png"/><Relationship Id="rId16" Type="http://schemas.openxmlformats.org/officeDocument/2006/relationships/image" Target="../media/image271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png"/><Relationship Id="rId11" Type="http://schemas.openxmlformats.org/officeDocument/2006/relationships/image" Target="../media/image239.png"/><Relationship Id="rId5" Type="http://schemas.openxmlformats.org/officeDocument/2006/relationships/image" Target="../media/image12.png"/><Relationship Id="rId15" Type="http://schemas.openxmlformats.org/officeDocument/2006/relationships/image" Target="../media/image274.png"/><Relationship Id="rId10" Type="http://schemas.openxmlformats.org/officeDocument/2006/relationships/image" Target="../media/image129.png"/><Relationship Id="rId19" Type="http://schemas.openxmlformats.org/officeDocument/2006/relationships/image" Target="../media/image205.png"/><Relationship Id="rId4" Type="http://schemas.openxmlformats.org/officeDocument/2006/relationships/image" Target="../media/image30.png"/><Relationship Id="rId9" Type="http://schemas.openxmlformats.org/officeDocument/2006/relationships/image" Target="../media/image97.png"/><Relationship Id="rId1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0.xml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21" Type="http://schemas.openxmlformats.org/officeDocument/2006/relationships/image" Target="../media/image267.pn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20" Type="http://schemas.openxmlformats.org/officeDocument/2006/relationships/image" Target="../media/image26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23" Type="http://schemas.openxmlformats.org/officeDocument/2006/relationships/image" Target="../media/image10.png"/><Relationship Id="rId10" Type="http://schemas.openxmlformats.org/officeDocument/2006/relationships/image" Target="../media/image116.svg"/><Relationship Id="rId19" Type="http://schemas.openxmlformats.org/officeDocument/2006/relationships/image" Target="../media/image265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Relationship Id="rId22" Type="http://schemas.openxmlformats.org/officeDocument/2006/relationships/image" Target="../media/image268.sv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0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10.xml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2.png"/><Relationship Id="rId18" Type="http://schemas.openxmlformats.org/officeDocument/2006/relationships/image" Target="../media/image255.svg"/><Relationship Id="rId3" Type="http://schemas.openxmlformats.org/officeDocument/2006/relationships/image" Target="../media/image76.svg"/><Relationship Id="rId21" Type="http://schemas.openxmlformats.org/officeDocument/2006/relationships/image" Target="../media/image10.png"/><Relationship Id="rId7" Type="http://schemas.openxmlformats.org/officeDocument/2006/relationships/image" Target="../media/image80.svg"/><Relationship Id="rId12" Type="http://schemas.openxmlformats.org/officeDocument/2006/relationships/image" Target="../media/image279.svg"/><Relationship Id="rId17" Type="http://schemas.openxmlformats.org/officeDocument/2006/relationships/image" Target="../media/image254.png"/><Relationship Id="rId2" Type="http://schemas.openxmlformats.org/officeDocument/2006/relationships/image" Target="../media/image75.png"/><Relationship Id="rId16" Type="http://schemas.openxmlformats.org/officeDocument/2006/relationships/image" Target="../media/image82.svg"/><Relationship Id="rId20" Type="http://schemas.openxmlformats.org/officeDocument/2006/relationships/image" Target="../media/image26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78.png"/><Relationship Id="rId5" Type="http://schemas.openxmlformats.org/officeDocument/2006/relationships/image" Target="../media/image78.svg"/><Relationship Id="rId15" Type="http://schemas.openxmlformats.org/officeDocument/2006/relationships/image" Target="../media/image81.png"/><Relationship Id="rId10" Type="http://schemas.openxmlformats.org/officeDocument/2006/relationships/image" Target="../media/image116.svg"/><Relationship Id="rId19" Type="http://schemas.openxmlformats.org/officeDocument/2006/relationships/image" Target="../media/image267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3.sv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10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g"/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10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21" Type="http://schemas.openxmlformats.org/officeDocument/2006/relationships/image" Target="../media/image267.pn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20" Type="http://schemas.openxmlformats.org/officeDocument/2006/relationships/image" Target="../media/image26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23" Type="http://schemas.openxmlformats.org/officeDocument/2006/relationships/image" Target="../media/image10.png"/><Relationship Id="rId10" Type="http://schemas.openxmlformats.org/officeDocument/2006/relationships/image" Target="../media/image116.svg"/><Relationship Id="rId19" Type="http://schemas.openxmlformats.org/officeDocument/2006/relationships/image" Target="../media/image265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Relationship Id="rId22" Type="http://schemas.openxmlformats.org/officeDocument/2006/relationships/image" Target="../media/image268.sv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10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10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10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0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0.xml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10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10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10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0.xml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30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2.png"/><Relationship Id="rId5" Type="http://schemas.openxmlformats.org/officeDocument/2006/relationships/image" Target="../media/image41.png"/><Relationship Id="rId4" Type="http://schemas.openxmlformats.org/officeDocument/2006/relationships/image" Target="../media/image129.png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31.png"/><Relationship Id="rId7" Type="http://schemas.openxmlformats.org/officeDocument/2006/relationships/image" Target="../media/image30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2.png"/><Relationship Id="rId11" Type="http://schemas.openxmlformats.org/officeDocument/2006/relationships/image" Target="../media/image306.svg"/><Relationship Id="rId5" Type="http://schemas.openxmlformats.org/officeDocument/2006/relationships/image" Target="../media/image41.png"/><Relationship Id="rId10" Type="http://schemas.openxmlformats.org/officeDocument/2006/relationships/image" Target="../media/image93.png"/><Relationship Id="rId4" Type="http://schemas.openxmlformats.org/officeDocument/2006/relationships/image" Target="../media/image129.png"/><Relationship Id="rId9" Type="http://schemas.openxmlformats.org/officeDocument/2006/relationships/image" Target="../media/image305.svg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0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0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0.xml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0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0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0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0.xml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0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0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0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0.xml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31.png"/><Relationship Id="rId7" Type="http://schemas.openxmlformats.org/officeDocument/2006/relationships/image" Target="../media/image303.svg"/><Relationship Id="rId12" Type="http://schemas.openxmlformats.org/officeDocument/2006/relationships/image" Target="../media/image3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2.png"/><Relationship Id="rId11" Type="http://schemas.openxmlformats.org/officeDocument/2006/relationships/image" Target="../media/image306.svg"/><Relationship Id="rId5" Type="http://schemas.openxmlformats.org/officeDocument/2006/relationships/image" Target="../media/image41.png"/><Relationship Id="rId10" Type="http://schemas.openxmlformats.org/officeDocument/2006/relationships/image" Target="../media/image93.png"/><Relationship Id="rId4" Type="http://schemas.openxmlformats.org/officeDocument/2006/relationships/image" Target="../media/image129.png"/><Relationship Id="rId9" Type="http://schemas.openxmlformats.org/officeDocument/2006/relationships/image" Target="../media/image305.sv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43.png"/><Relationship Id="rId3" Type="http://schemas.openxmlformats.org/officeDocument/2006/relationships/image" Target="../media/image131.png"/><Relationship Id="rId7" Type="http://schemas.openxmlformats.org/officeDocument/2006/relationships/image" Target="../media/image303.svg"/><Relationship Id="rId12" Type="http://schemas.openxmlformats.org/officeDocument/2006/relationships/image" Target="../media/image3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2.png"/><Relationship Id="rId11" Type="http://schemas.openxmlformats.org/officeDocument/2006/relationships/image" Target="../media/image322.svg"/><Relationship Id="rId5" Type="http://schemas.openxmlformats.org/officeDocument/2006/relationships/image" Target="../media/image41.png"/><Relationship Id="rId10" Type="http://schemas.openxmlformats.org/officeDocument/2006/relationships/image" Target="../media/image321.png"/><Relationship Id="rId4" Type="http://schemas.openxmlformats.org/officeDocument/2006/relationships/image" Target="../media/image129.png"/><Relationship Id="rId9" Type="http://schemas.openxmlformats.org/officeDocument/2006/relationships/image" Target="../media/image305.sv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0.xml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0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0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263.svg"/><Relationship Id="rId3" Type="http://schemas.openxmlformats.org/officeDocument/2006/relationships/image" Target="../media/image131.png"/><Relationship Id="rId7" Type="http://schemas.openxmlformats.org/officeDocument/2006/relationships/image" Target="../media/image75.png"/><Relationship Id="rId12" Type="http://schemas.openxmlformats.org/officeDocument/2006/relationships/image" Target="../media/image26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svg"/><Relationship Id="rId11" Type="http://schemas.openxmlformats.org/officeDocument/2006/relationships/image" Target="../media/image261.svg"/><Relationship Id="rId5" Type="http://schemas.openxmlformats.org/officeDocument/2006/relationships/image" Target="../media/image115.png"/><Relationship Id="rId15" Type="http://schemas.openxmlformats.org/officeDocument/2006/relationships/image" Target="../media/image247.svg"/><Relationship Id="rId10" Type="http://schemas.openxmlformats.org/officeDocument/2006/relationships/image" Target="../media/image260.png"/><Relationship Id="rId4" Type="http://schemas.openxmlformats.org/officeDocument/2006/relationships/image" Target="../media/image129.png"/><Relationship Id="rId9" Type="http://schemas.openxmlformats.org/officeDocument/2006/relationships/image" Target="../media/image239.png"/><Relationship Id="rId14" Type="http://schemas.openxmlformats.org/officeDocument/2006/relationships/image" Target="../media/image246.png"/></Relationships>
</file>

<file path=ppt/slides/_rels/slide3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18" Type="http://schemas.openxmlformats.org/officeDocument/2006/relationships/image" Target="../media/image82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81.png"/><Relationship Id="rId2" Type="http://schemas.openxmlformats.org/officeDocument/2006/relationships/image" Target="../media/image75.png"/><Relationship Id="rId16" Type="http://schemas.openxmlformats.org/officeDocument/2006/relationships/image" Target="../media/image2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46.png"/><Relationship Id="rId10" Type="http://schemas.openxmlformats.org/officeDocument/2006/relationships/image" Target="../media/image116.sv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5.sv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0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0.xml"/></Relationships>
</file>

<file path=ppt/slides/_rels/slide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263.svg"/><Relationship Id="rId18" Type="http://schemas.openxmlformats.org/officeDocument/2006/relationships/image" Target="../media/image266.svg"/><Relationship Id="rId3" Type="http://schemas.openxmlformats.org/officeDocument/2006/relationships/image" Target="../media/image131.png"/><Relationship Id="rId7" Type="http://schemas.openxmlformats.org/officeDocument/2006/relationships/image" Target="../media/image75.png"/><Relationship Id="rId12" Type="http://schemas.openxmlformats.org/officeDocument/2006/relationships/image" Target="../media/image262.png"/><Relationship Id="rId17" Type="http://schemas.openxmlformats.org/officeDocument/2006/relationships/image" Target="../media/image265.png"/><Relationship Id="rId2" Type="http://schemas.openxmlformats.org/officeDocument/2006/relationships/image" Target="../media/image40.png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svg"/><Relationship Id="rId11" Type="http://schemas.openxmlformats.org/officeDocument/2006/relationships/image" Target="../media/image261.svg"/><Relationship Id="rId5" Type="http://schemas.openxmlformats.org/officeDocument/2006/relationships/image" Target="../media/image115.png"/><Relationship Id="rId15" Type="http://schemas.openxmlformats.org/officeDocument/2006/relationships/image" Target="../media/image247.svg"/><Relationship Id="rId10" Type="http://schemas.openxmlformats.org/officeDocument/2006/relationships/image" Target="../media/image260.png"/><Relationship Id="rId19" Type="http://schemas.openxmlformats.org/officeDocument/2006/relationships/image" Target="../media/image10.png"/><Relationship Id="rId4" Type="http://schemas.openxmlformats.org/officeDocument/2006/relationships/image" Target="../media/image129.png"/><Relationship Id="rId9" Type="http://schemas.openxmlformats.org/officeDocument/2006/relationships/image" Target="../media/image239.png"/><Relationship Id="rId14" Type="http://schemas.openxmlformats.org/officeDocument/2006/relationships/image" Target="../media/image246.png"/></Relationships>
</file>

<file path=ppt/slides/_rels/slide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18" Type="http://schemas.openxmlformats.org/officeDocument/2006/relationships/image" Target="../media/image268.svg"/><Relationship Id="rId3" Type="http://schemas.openxmlformats.org/officeDocument/2006/relationships/image" Target="../media/image76.svg"/><Relationship Id="rId21" Type="http://schemas.openxmlformats.org/officeDocument/2006/relationships/image" Target="../media/image81.pn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67.png"/><Relationship Id="rId2" Type="http://schemas.openxmlformats.org/officeDocument/2006/relationships/image" Target="../media/image75.png"/><Relationship Id="rId16" Type="http://schemas.openxmlformats.org/officeDocument/2006/relationships/image" Target="../media/image266.svg"/><Relationship Id="rId20" Type="http://schemas.openxmlformats.org/officeDocument/2006/relationships/image" Target="../media/image2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65.png"/><Relationship Id="rId23" Type="http://schemas.openxmlformats.org/officeDocument/2006/relationships/image" Target="../media/image10.png"/><Relationship Id="rId10" Type="http://schemas.openxmlformats.org/officeDocument/2006/relationships/image" Target="../media/image116.svg"/><Relationship Id="rId19" Type="http://schemas.openxmlformats.org/officeDocument/2006/relationships/image" Target="../media/image246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5.svg"/><Relationship Id="rId22" Type="http://schemas.openxmlformats.org/officeDocument/2006/relationships/image" Target="../media/image82.sv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jp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10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4.jp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0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0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0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0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0.xml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247.svg"/><Relationship Id="rId3" Type="http://schemas.openxmlformats.org/officeDocument/2006/relationships/image" Target="../media/image131.png"/><Relationship Id="rId7" Type="http://schemas.openxmlformats.org/officeDocument/2006/relationships/image" Target="../media/image75.png"/><Relationship Id="rId12" Type="http://schemas.openxmlformats.org/officeDocument/2006/relationships/image" Target="../media/image2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svg"/><Relationship Id="rId11" Type="http://schemas.openxmlformats.org/officeDocument/2006/relationships/image" Target="../media/image261.svg"/><Relationship Id="rId5" Type="http://schemas.openxmlformats.org/officeDocument/2006/relationships/image" Target="../media/image115.png"/><Relationship Id="rId10" Type="http://schemas.openxmlformats.org/officeDocument/2006/relationships/image" Target="../media/image260.png"/><Relationship Id="rId4" Type="http://schemas.openxmlformats.org/officeDocument/2006/relationships/image" Target="../media/image129.png"/><Relationship Id="rId9" Type="http://schemas.openxmlformats.org/officeDocument/2006/relationships/image" Target="../media/image239.png"/><Relationship Id="rId14" Type="http://schemas.openxmlformats.org/officeDocument/2006/relationships/image" Target="../media/image10.png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82.svg"/><Relationship Id="rId18" Type="http://schemas.openxmlformats.org/officeDocument/2006/relationships/image" Target="../media/image131.png"/><Relationship Id="rId3" Type="http://schemas.openxmlformats.org/officeDocument/2006/relationships/image" Target="../media/image76.svg"/><Relationship Id="rId21" Type="http://schemas.openxmlformats.org/officeDocument/2006/relationships/image" Target="../media/image10.png"/><Relationship Id="rId7" Type="http://schemas.openxmlformats.org/officeDocument/2006/relationships/image" Target="../media/image80.svg"/><Relationship Id="rId12" Type="http://schemas.openxmlformats.org/officeDocument/2006/relationships/image" Target="../media/image81.png"/><Relationship Id="rId17" Type="http://schemas.openxmlformats.org/officeDocument/2006/relationships/image" Target="../media/image247.svg"/><Relationship Id="rId2" Type="http://schemas.openxmlformats.org/officeDocument/2006/relationships/image" Target="../media/image75.png"/><Relationship Id="rId16" Type="http://schemas.openxmlformats.org/officeDocument/2006/relationships/image" Target="../media/image246.png"/><Relationship Id="rId20" Type="http://schemas.openxmlformats.org/officeDocument/2006/relationships/image" Target="../media/image2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3.svg"/><Relationship Id="rId5" Type="http://schemas.openxmlformats.org/officeDocument/2006/relationships/image" Target="../media/image78.svg"/><Relationship Id="rId15" Type="http://schemas.openxmlformats.org/officeDocument/2006/relationships/image" Target="../media/image255.svg"/><Relationship Id="rId10" Type="http://schemas.openxmlformats.org/officeDocument/2006/relationships/image" Target="../media/image252.png"/><Relationship Id="rId19" Type="http://schemas.openxmlformats.org/officeDocument/2006/relationships/image" Target="../media/image260.png"/><Relationship Id="rId4" Type="http://schemas.openxmlformats.org/officeDocument/2006/relationships/image" Target="../media/image77.png"/><Relationship Id="rId9" Type="http://schemas.openxmlformats.org/officeDocument/2006/relationships/image" Target="../media/image116.svg"/><Relationship Id="rId14" Type="http://schemas.openxmlformats.org/officeDocument/2006/relationships/image" Target="../media/image254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0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0.xml"/></Relationships>
</file>

<file path=ppt/slides/_rels/slide3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9.sv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8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4.sv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44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34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346.svg"/><Relationship Id="rId5" Type="http://schemas.openxmlformats.org/officeDocument/2006/relationships/image" Target="../media/image78.svg"/><Relationship Id="rId15" Type="http://schemas.openxmlformats.org/officeDocument/2006/relationships/image" Target="../media/image116.svg"/><Relationship Id="rId10" Type="http://schemas.openxmlformats.org/officeDocument/2006/relationships/image" Target="../media/image345.png"/><Relationship Id="rId4" Type="http://schemas.openxmlformats.org/officeDocument/2006/relationships/image" Target="../media/image77.png"/><Relationship Id="rId9" Type="http://schemas.openxmlformats.org/officeDocument/2006/relationships/image" Target="../media/image253.svg"/><Relationship Id="rId14" Type="http://schemas.openxmlformats.org/officeDocument/2006/relationships/image" Target="../media/image115.png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253.svg"/><Relationship Id="rId3" Type="http://schemas.openxmlformats.org/officeDocument/2006/relationships/image" Target="../media/image76.svg"/><Relationship Id="rId7" Type="http://schemas.openxmlformats.org/officeDocument/2006/relationships/image" Target="../media/image9.svg"/><Relationship Id="rId12" Type="http://schemas.openxmlformats.org/officeDocument/2006/relationships/image" Target="../media/image25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80.svg"/><Relationship Id="rId5" Type="http://schemas.openxmlformats.org/officeDocument/2006/relationships/image" Target="../media/image78.svg"/><Relationship Id="rId15" Type="http://schemas.openxmlformats.org/officeDocument/2006/relationships/image" Target="../media/image344.sv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116.svg"/><Relationship Id="rId14" Type="http://schemas.openxmlformats.org/officeDocument/2006/relationships/image" Target="../media/image343.png"/></Relationships>
</file>

<file path=ppt/slides/_rels/slide3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46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345.png"/><Relationship Id="rId17" Type="http://schemas.openxmlformats.org/officeDocument/2006/relationships/image" Target="../media/image116.svg"/><Relationship Id="rId2" Type="http://schemas.openxmlformats.org/officeDocument/2006/relationships/image" Target="../media/image7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9.svg"/><Relationship Id="rId5" Type="http://schemas.openxmlformats.org/officeDocument/2006/relationships/image" Target="../media/image78.svg"/><Relationship Id="rId15" Type="http://schemas.openxmlformats.org/officeDocument/2006/relationships/image" Target="../media/image344.svg"/><Relationship Id="rId10" Type="http://schemas.openxmlformats.org/officeDocument/2006/relationships/image" Target="../media/image8.png"/><Relationship Id="rId4" Type="http://schemas.openxmlformats.org/officeDocument/2006/relationships/image" Target="../media/image77.png"/><Relationship Id="rId9" Type="http://schemas.openxmlformats.org/officeDocument/2006/relationships/image" Target="../media/image253.svg"/><Relationship Id="rId14" Type="http://schemas.openxmlformats.org/officeDocument/2006/relationships/image" Target="../media/image343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9.sv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8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46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345.png"/><Relationship Id="rId17" Type="http://schemas.openxmlformats.org/officeDocument/2006/relationships/image" Target="../media/image116.svg"/><Relationship Id="rId2" Type="http://schemas.openxmlformats.org/officeDocument/2006/relationships/image" Target="../media/image7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9.svg"/><Relationship Id="rId5" Type="http://schemas.openxmlformats.org/officeDocument/2006/relationships/image" Target="../media/image78.svg"/><Relationship Id="rId15" Type="http://schemas.openxmlformats.org/officeDocument/2006/relationships/image" Target="../media/image344.svg"/><Relationship Id="rId10" Type="http://schemas.openxmlformats.org/officeDocument/2006/relationships/image" Target="../media/image8.png"/><Relationship Id="rId4" Type="http://schemas.openxmlformats.org/officeDocument/2006/relationships/image" Target="../media/image77.png"/><Relationship Id="rId9" Type="http://schemas.openxmlformats.org/officeDocument/2006/relationships/image" Target="../media/image253.svg"/><Relationship Id="rId14" Type="http://schemas.openxmlformats.org/officeDocument/2006/relationships/image" Target="../media/image343.png"/></Relationships>
</file>

<file path=ppt/slides/_rels/slide3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46.svg"/><Relationship Id="rId18" Type="http://schemas.openxmlformats.org/officeDocument/2006/relationships/image" Target="../media/image348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345.png"/><Relationship Id="rId17" Type="http://schemas.openxmlformats.org/officeDocument/2006/relationships/image" Target="../media/image116.svg"/><Relationship Id="rId2" Type="http://schemas.openxmlformats.org/officeDocument/2006/relationships/image" Target="../media/image7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9.svg"/><Relationship Id="rId5" Type="http://schemas.openxmlformats.org/officeDocument/2006/relationships/image" Target="../media/image78.svg"/><Relationship Id="rId15" Type="http://schemas.openxmlformats.org/officeDocument/2006/relationships/image" Target="../media/image344.svg"/><Relationship Id="rId10" Type="http://schemas.openxmlformats.org/officeDocument/2006/relationships/image" Target="../media/image8.png"/><Relationship Id="rId19" Type="http://schemas.openxmlformats.org/officeDocument/2006/relationships/image" Target="../media/image349.svg"/><Relationship Id="rId4" Type="http://schemas.openxmlformats.org/officeDocument/2006/relationships/image" Target="../media/image77.png"/><Relationship Id="rId9" Type="http://schemas.openxmlformats.org/officeDocument/2006/relationships/image" Target="../media/image253.svg"/><Relationship Id="rId14" Type="http://schemas.openxmlformats.org/officeDocument/2006/relationships/image" Target="../media/image343.png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18" Type="http://schemas.openxmlformats.org/officeDocument/2006/relationships/image" Target="../media/image8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10.png"/><Relationship Id="rId2" Type="http://schemas.openxmlformats.org/officeDocument/2006/relationships/image" Target="../media/image75.png"/><Relationship Id="rId16" Type="http://schemas.openxmlformats.org/officeDocument/2006/relationships/image" Target="../media/image23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37.png"/><Relationship Id="rId10" Type="http://schemas.openxmlformats.org/officeDocument/2006/relationships/image" Target="../media/image116.svg"/><Relationship Id="rId19" Type="http://schemas.openxmlformats.org/officeDocument/2006/relationships/image" Target="../media/image9.sv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5.sv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0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0.xml"/></Relationships>
</file>

<file path=ppt/slides/_rels/slide3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9.sv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8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18" Type="http://schemas.openxmlformats.org/officeDocument/2006/relationships/image" Target="../media/image8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10.png"/><Relationship Id="rId2" Type="http://schemas.openxmlformats.org/officeDocument/2006/relationships/image" Target="../media/image75.png"/><Relationship Id="rId16" Type="http://schemas.openxmlformats.org/officeDocument/2006/relationships/image" Target="../media/image23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37.png"/><Relationship Id="rId10" Type="http://schemas.openxmlformats.org/officeDocument/2006/relationships/image" Target="../media/image116.svg"/><Relationship Id="rId19" Type="http://schemas.openxmlformats.org/officeDocument/2006/relationships/image" Target="../media/image9.sv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5.svg"/></Relationships>
</file>

<file path=ppt/slides/_rels/slide3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0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0.xml"/></Relationships>
</file>

<file path=ppt/slides/_rels/slide3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9.sv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8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1.png"/></Relationships>
</file>

<file path=ppt/slides/_rels/slide3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9.png"/><Relationship Id="rId7" Type="http://schemas.openxmlformats.org/officeDocument/2006/relationships/image" Target="../media/image76.svg"/><Relationship Id="rId12" Type="http://schemas.openxmlformats.org/officeDocument/2006/relationships/image" Target="../media/image1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11" Type="http://schemas.openxmlformats.org/officeDocument/2006/relationships/image" Target="../media/image9.svg"/><Relationship Id="rId5" Type="http://schemas.openxmlformats.org/officeDocument/2006/relationships/image" Target="../media/image116.svg"/><Relationship Id="rId10" Type="http://schemas.openxmlformats.org/officeDocument/2006/relationships/image" Target="../media/image8.png"/><Relationship Id="rId4" Type="http://schemas.openxmlformats.org/officeDocument/2006/relationships/image" Target="../media/image115.png"/><Relationship Id="rId9" Type="http://schemas.openxmlformats.org/officeDocument/2006/relationships/image" Target="../media/image320.png"/></Relationships>
</file>

<file path=ppt/slides/_rels/slide3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9.png"/><Relationship Id="rId7" Type="http://schemas.openxmlformats.org/officeDocument/2006/relationships/image" Target="../media/image76.svg"/><Relationship Id="rId12" Type="http://schemas.openxmlformats.org/officeDocument/2006/relationships/image" Target="../media/image1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11" Type="http://schemas.openxmlformats.org/officeDocument/2006/relationships/image" Target="../media/image9.svg"/><Relationship Id="rId5" Type="http://schemas.openxmlformats.org/officeDocument/2006/relationships/image" Target="../media/image116.svg"/><Relationship Id="rId10" Type="http://schemas.openxmlformats.org/officeDocument/2006/relationships/image" Target="../media/image8.png"/><Relationship Id="rId4" Type="http://schemas.openxmlformats.org/officeDocument/2006/relationships/image" Target="../media/image115.png"/><Relationship Id="rId9" Type="http://schemas.openxmlformats.org/officeDocument/2006/relationships/image" Target="../media/image320.png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0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0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0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179.png"/><Relationship Id="rId3" Type="http://schemas.openxmlformats.org/officeDocument/2006/relationships/image" Target="../media/image102.png"/><Relationship Id="rId21" Type="http://schemas.openxmlformats.org/officeDocument/2006/relationships/image" Target="../media/image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1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68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25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9.sv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9.png"/><Relationship Id="rId3" Type="http://schemas.openxmlformats.org/officeDocument/2006/relationships/image" Target="../media/image29.png"/><Relationship Id="rId7" Type="http://schemas.openxmlformats.org/officeDocument/2006/relationships/image" Target="../media/image167.svg"/><Relationship Id="rId12" Type="http://schemas.openxmlformats.org/officeDocument/2006/relationships/image" Target="../media/image97.png"/><Relationship Id="rId17" Type="http://schemas.openxmlformats.org/officeDocument/2006/relationships/image" Target="../media/image27.svg"/><Relationship Id="rId2" Type="http://schemas.openxmlformats.org/officeDocument/2006/relationships/image" Target="../media/image2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6.png"/><Relationship Id="rId11" Type="http://schemas.openxmlformats.org/officeDocument/2006/relationships/image" Target="../media/image168.png"/><Relationship Id="rId5" Type="http://schemas.openxmlformats.org/officeDocument/2006/relationships/image" Target="../media/image30.png"/><Relationship Id="rId15" Type="http://schemas.openxmlformats.org/officeDocument/2006/relationships/image" Target="../media/image25.png"/><Relationship Id="rId10" Type="http://schemas.openxmlformats.org/officeDocument/2006/relationships/image" Target="../media/image11.png"/><Relationship Id="rId4" Type="http://schemas.openxmlformats.org/officeDocument/2006/relationships/image" Target="../media/image165.png"/><Relationship Id="rId9" Type="http://schemas.openxmlformats.org/officeDocument/2006/relationships/image" Target="../media/image130.png"/><Relationship Id="rId14" Type="http://schemas.openxmlformats.org/officeDocument/2006/relationships/image" Target="../media/image179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0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0.xml"/></Relationships>
</file>

<file path=ppt/slides/_rels/slide3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179.png"/><Relationship Id="rId3" Type="http://schemas.openxmlformats.org/officeDocument/2006/relationships/image" Target="../media/image102.png"/><Relationship Id="rId21" Type="http://schemas.openxmlformats.org/officeDocument/2006/relationships/image" Target="../media/image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1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68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25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9.sv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83.png"/><Relationship Id="rId12" Type="http://schemas.openxmlformats.org/officeDocument/2006/relationships/image" Target="../media/image129.png"/><Relationship Id="rId2" Type="http://schemas.openxmlformats.org/officeDocument/2006/relationships/image" Target="../media/image1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2.png"/><Relationship Id="rId11" Type="http://schemas.openxmlformats.org/officeDocument/2006/relationships/image" Target="../media/image11.png"/><Relationship Id="rId5" Type="http://schemas.openxmlformats.org/officeDocument/2006/relationships/image" Target="../media/image181.png"/><Relationship Id="rId15" Type="http://schemas.openxmlformats.org/officeDocument/2006/relationships/image" Target="../media/image26.pn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Relationship Id="rId1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27.sv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25.png"/><Relationship Id="rId5" Type="http://schemas.openxmlformats.org/officeDocument/2006/relationships/image" Target="../media/image183.png"/><Relationship Id="rId15" Type="http://schemas.openxmlformats.org/officeDocument/2006/relationships/image" Target="../media/image97.png"/><Relationship Id="rId10" Type="http://schemas.openxmlformats.org/officeDocument/2006/relationships/image" Target="../media/image131.png"/><Relationship Id="rId4" Type="http://schemas.openxmlformats.org/officeDocument/2006/relationships/image" Target="../media/image181.png"/><Relationship Id="rId9" Type="http://schemas.openxmlformats.org/officeDocument/2006/relationships/image" Target="../media/image11.png"/><Relationship Id="rId14" Type="http://schemas.openxmlformats.org/officeDocument/2006/relationships/image" Target="../media/image182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0.xml"/></Relationships>
</file>

<file path=ppt/slides/_rels/slide3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179.png"/><Relationship Id="rId3" Type="http://schemas.openxmlformats.org/officeDocument/2006/relationships/image" Target="../media/image102.png"/><Relationship Id="rId21" Type="http://schemas.openxmlformats.org/officeDocument/2006/relationships/image" Target="../media/image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1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68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25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9.sv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3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83.png"/><Relationship Id="rId12" Type="http://schemas.openxmlformats.org/officeDocument/2006/relationships/image" Target="../media/image129.png"/><Relationship Id="rId2" Type="http://schemas.openxmlformats.org/officeDocument/2006/relationships/image" Target="../media/image1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2.png"/><Relationship Id="rId11" Type="http://schemas.openxmlformats.org/officeDocument/2006/relationships/image" Target="../media/image11.png"/><Relationship Id="rId5" Type="http://schemas.openxmlformats.org/officeDocument/2006/relationships/image" Target="../media/image181.png"/><Relationship Id="rId15" Type="http://schemas.openxmlformats.org/officeDocument/2006/relationships/image" Target="../media/image26.pn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Relationship Id="rId14" Type="http://schemas.openxmlformats.org/officeDocument/2006/relationships/image" Target="../media/image25.png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27.sv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25.png"/><Relationship Id="rId5" Type="http://schemas.openxmlformats.org/officeDocument/2006/relationships/image" Target="../media/image183.png"/><Relationship Id="rId15" Type="http://schemas.openxmlformats.org/officeDocument/2006/relationships/image" Target="../media/image97.png"/><Relationship Id="rId10" Type="http://schemas.openxmlformats.org/officeDocument/2006/relationships/image" Target="../media/image131.png"/><Relationship Id="rId4" Type="http://schemas.openxmlformats.org/officeDocument/2006/relationships/image" Target="../media/image181.png"/><Relationship Id="rId9" Type="http://schemas.openxmlformats.org/officeDocument/2006/relationships/image" Target="../media/image11.png"/><Relationship Id="rId14" Type="http://schemas.openxmlformats.org/officeDocument/2006/relationships/image" Target="../media/image182.png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0.xml"/></Relationships>
</file>

<file path=ppt/slides/_rels/slide3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179.png"/><Relationship Id="rId3" Type="http://schemas.openxmlformats.org/officeDocument/2006/relationships/image" Target="../media/image102.png"/><Relationship Id="rId21" Type="http://schemas.openxmlformats.org/officeDocument/2006/relationships/image" Target="../media/image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1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68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25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9.sv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5.png"/><Relationship Id="rId18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12" Type="http://schemas.openxmlformats.org/officeDocument/2006/relationships/image" Target="../media/image132.png"/><Relationship Id="rId17" Type="http://schemas.openxmlformats.org/officeDocument/2006/relationships/image" Target="../media/image9.svg"/><Relationship Id="rId2" Type="http://schemas.openxmlformats.org/officeDocument/2006/relationships/image" Target="../media/image1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3.png"/><Relationship Id="rId11" Type="http://schemas.openxmlformats.org/officeDocument/2006/relationships/image" Target="../media/image129.png"/><Relationship Id="rId5" Type="http://schemas.openxmlformats.org/officeDocument/2006/relationships/image" Target="../media/image182.png"/><Relationship Id="rId15" Type="http://schemas.openxmlformats.org/officeDocument/2006/relationships/image" Target="../media/image27.svg"/><Relationship Id="rId10" Type="http://schemas.openxmlformats.org/officeDocument/2006/relationships/image" Target="../media/image11.png"/><Relationship Id="rId4" Type="http://schemas.openxmlformats.org/officeDocument/2006/relationships/image" Target="../media/image181.png"/><Relationship Id="rId9" Type="http://schemas.openxmlformats.org/officeDocument/2006/relationships/image" Target="../media/image134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5.png"/><Relationship Id="rId18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12" Type="http://schemas.openxmlformats.org/officeDocument/2006/relationships/image" Target="../media/image132.png"/><Relationship Id="rId17" Type="http://schemas.openxmlformats.org/officeDocument/2006/relationships/image" Target="../media/image9.svg"/><Relationship Id="rId2" Type="http://schemas.openxmlformats.org/officeDocument/2006/relationships/image" Target="../media/image1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3.png"/><Relationship Id="rId11" Type="http://schemas.openxmlformats.org/officeDocument/2006/relationships/image" Target="../media/image129.png"/><Relationship Id="rId5" Type="http://schemas.openxmlformats.org/officeDocument/2006/relationships/image" Target="../media/image182.png"/><Relationship Id="rId15" Type="http://schemas.openxmlformats.org/officeDocument/2006/relationships/image" Target="../media/image27.svg"/><Relationship Id="rId10" Type="http://schemas.openxmlformats.org/officeDocument/2006/relationships/image" Target="../media/image11.png"/><Relationship Id="rId4" Type="http://schemas.openxmlformats.org/officeDocument/2006/relationships/image" Target="../media/image181.png"/><Relationship Id="rId9" Type="http://schemas.openxmlformats.org/officeDocument/2006/relationships/image" Target="../media/image134.svg"/><Relationship Id="rId14" Type="http://schemas.openxmlformats.org/officeDocument/2006/relationships/image" Target="../media/image26.png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0.xml"/></Relationships>
</file>

<file path=ppt/slides/_rels/slide4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9.png"/><Relationship Id="rId4" Type="http://schemas.openxmlformats.org/officeDocument/2006/relationships/image" Target="../media/image40.png"/></Relationships>
</file>

<file path=ppt/slides/_rels/slide4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30.png"/><Relationship Id="rId7" Type="http://schemas.openxmlformats.org/officeDocument/2006/relationships/image" Target="../media/image1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10" Type="http://schemas.openxmlformats.org/officeDocument/2006/relationships/image" Target="../media/image372.png"/><Relationship Id="rId4" Type="http://schemas.openxmlformats.org/officeDocument/2006/relationships/image" Target="../media/image131.png"/><Relationship Id="rId9" Type="http://schemas.openxmlformats.org/officeDocument/2006/relationships/image" Target="../media/image371.png"/></Relationships>
</file>

<file path=ppt/slides/_rels/slide4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30.png"/><Relationship Id="rId7" Type="http://schemas.openxmlformats.org/officeDocument/2006/relationships/image" Target="../media/image1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10" Type="http://schemas.openxmlformats.org/officeDocument/2006/relationships/image" Target="../media/image372.png"/><Relationship Id="rId4" Type="http://schemas.openxmlformats.org/officeDocument/2006/relationships/image" Target="../media/image131.png"/><Relationship Id="rId9" Type="http://schemas.openxmlformats.org/officeDocument/2006/relationships/image" Target="../media/image371.png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9.png"/><Relationship Id="rId3" Type="http://schemas.openxmlformats.org/officeDocument/2006/relationships/image" Target="../media/image29.png"/><Relationship Id="rId7" Type="http://schemas.openxmlformats.org/officeDocument/2006/relationships/image" Target="../media/image167.svg"/><Relationship Id="rId12" Type="http://schemas.openxmlformats.org/officeDocument/2006/relationships/image" Target="../media/image97.png"/><Relationship Id="rId2" Type="http://schemas.openxmlformats.org/officeDocument/2006/relationships/image" Target="../media/image28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6.png"/><Relationship Id="rId11" Type="http://schemas.openxmlformats.org/officeDocument/2006/relationships/image" Target="../media/image168.png"/><Relationship Id="rId5" Type="http://schemas.openxmlformats.org/officeDocument/2006/relationships/image" Target="../media/image30.png"/><Relationship Id="rId15" Type="http://schemas.openxmlformats.org/officeDocument/2006/relationships/image" Target="../media/image373.png"/><Relationship Id="rId10" Type="http://schemas.openxmlformats.org/officeDocument/2006/relationships/image" Target="../media/image11.png"/><Relationship Id="rId4" Type="http://schemas.openxmlformats.org/officeDocument/2006/relationships/image" Target="../media/image165.png"/><Relationship Id="rId9" Type="http://schemas.openxmlformats.org/officeDocument/2006/relationships/image" Target="../media/image130.png"/><Relationship Id="rId14" Type="http://schemas.openxmlformats.org/officeDocument/2006/relationships/image" Target="../media/image111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0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0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0.xml"/></Relationships>
</file>

<file path=ppt/slides/_rels/slide4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0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9.png"/><Relationship Id="rId4" Type="http://schemas.openxmlformats.org/officeDocument/2006/relationships/image" Target="../media/image40.png"/></Relationships>
</file>

<file path=ppt/slides/_rels/slide4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.png"/><Relationship Id="rId9" Type="http://schemas.openxmlformats.org/officeDocument/2006/relationships/image" Target="../media/image379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0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0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0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0.xml"/></Relationships>
</file>

<file path=ppt/slides/_rels/slide4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0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0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0.xml"/></Relationships>
</file>

<file path=ppt/slides/_rels/slide4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0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0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0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0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0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0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0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0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0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0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2.png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205.png"/><Relationship Id="rId3" Type="http://schemas.openxmlformats.org/officeDocument/2006/relationships/image" Target="../media/image386.png"/><Relationship Id="rId7" Type="http://schemas.openxmlformats.org/officeDocument/2006/relationships/image" Target="../media/image130.png"/><Relationship Id="rId12" Type="http://schemas.openxmlformats.org/officeDocument/2006/relationships/image" Target="../media/image16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370.png"/><Relationship Id="rId5" Type="http://schemas.openxmlformats.org/officeDocument/2006/relationships/image" Target="../media/image12.png"/><Relationship Id="rId10" Type="http://schemas.openxmlformats.org/officeDocument/2006/relationships/image" Target="../media/image404.png"/><Relationship Id="rId4" Type="http://schemas.openxmlformats.org/officeDocument/2006/relationships/image" Target="../media/image97.png"/><Relationship Id="rId9" Type="http://schemas.openxmlformats.org/officeDocument/2006/relationships/image" Target="../media/image131.png"/><Relationship Id="rId14" Type="http://schemas.openxmlformats.org/officeDocument/2006/relationships/image" Target="../media/image206.png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205.png"/><Relationship Id="rId3" Type="http://schemas.openxmlformats.org/officeDocument/2006/relationships/image" Target="../media/image386.png"/><Relationship Id="rId7" Type="http://schemas.openxmlformats.org/officeDocument/2006/relationships/image" Target="../media/image179.png"/><Relationship Id="rId12" Type="http://schemas.openxmlformats.org/officeDocument/2006/relationships/image" Target="../media/image16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370.png"/><Relationship Id="rId5" Type="http://schemas.openxmlformats.org/officeDocument/2006/relationships/image" Target="../media/image12.png"/><Relationship Id="rId10" Type="http://schemas.openxmlformats.org/officeDocument/2006/relationships/image" Target="../media/image130.png"/><Relationship Id="rId4" Type="http://schemas.openxmlformats.org/officeDocument/2006/relationships/image" Target="../media/image97.png"/><Relationship Id="rId9" Type="http://schemas.openxmlformats.org/officeDocument/2006/relationships/image" Target="../media/image404.png"/><Relationship Id="rId14" Type="http://schemas.openxmlformats.org/officeDocument/2006/relationships/image" Target="../media/image206.png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0.xm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205.png"/><Relationship Id="rId3" Type="http://schemas.openxmlformats.org/officeDocument/2006/relationships/image" Target="../media/image386.png"/><Relationship Id="rId7" Type="http://schemas.openxmlformats.org/officeDocument/2006/relationships/image" Target="../media/image179.png"/><Relationship Id="rId12" Type="http://schemas.openxmlformats.org/officeDocument/2006/relationships/image" Target="../media/image16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370.png"/><Relationship Id="rId5" Type="http://schemas.openxmlformats.org/officeDocument/2006/relationships/image" Target="../media/image12.png"/><Relationship Id="rId15" Type="http://schemas.openxmlformats.org/officeDocument/2006/relationships/image" Target="../media/image10.png"/><Relationship Id="rId10" Type="http://schemas.openxmlformats.org/officeDocument/2006/relationships/image" Target="../media/image130.png"/><Relationship Id="rId4" Type="http://schemas.openxmlformats.org/officeDocument/2006/relationships/image" Target="../media/image97.png"/><Relationship Id="rId9" Type="http://schemas.openxmlformats.org/officeDocument/2006/relationships/image" Target="../media/image404.png"/><Relationship Id="rId14" Type="http://schemas.openxmlformats.org/officeDocument/2006/relationships/image" Target="../media/image20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8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1.png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0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0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47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47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9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19" Type="http://schemas.openxmlformats.org/officeDocument/2006/relationships/image" Target="../media/image93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05.png"/><Relationship Id="rId4" Type="http://schemas.openxmlformats.org/officeDocument/2006/relationships/image" Target="../media/image107.png"/><Relationship Id="rId9" Type="http://schemas.openxmlformats.org/officeDocument/2006/relationships/image" Target="../media/image49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68.svg"/><Relationship Id="rId5" Type="http://schemas.openxmlformats.org/officeDocument/2006/relationships/image" Target="../media/image108.png"/><Relationship Id="rId10" Type="http://schemas.openxmlformats.org/officeDocument/2006/relationships/image" Target="../media/image67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12" Type="http://schemas.openxmlformats.org/officeDocument/2006/relationships/image" Target="../media/image120.png"/><Relationship Id="rId17" Type="http://schemas.openxmlformats.org/officeDocument/2006/relationships/image" Target="../media/image122.png"/><Relationship Id="rId2" Type="http://schemas.openxmlformats.org/officeDocument/2006/relationships/image" Target="../media/image9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image" Target="../media/image108.png"/><Relationship Id="rId15" Type="http://schemas.openxmlformats.org/officeDocument/2006/relationships/image" Target="../media/image30.png"/><Relationship Id="rId10" Type="http://schemas.openxmlformats.org/officeDocument/2006/relationships/image" Target="../media/image68.svg"/><Relationship Id="rId4" Type="http://schemas.openxmlformats.org/officeDocument/2006/relationships/image" Target="../media/image107.png"/><Relationship Id="rId9" Type="http://schemas.openxmlformats.org/officeDocument/2006/relationships/image" Target="../media/image67.png"/><Relationship Id="rId14" Type="http://schemas.openxmlformats.org/officeDocument/2006/relationships/image" Target="../media/image12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12" Type="http://schemas.openxmlformats.org/officeDocument/2006/relationships/image" Target="../media/image120.png"/><Relationship Id="rId17" Type="http://schemas.openxmlformats.org/officeDocument/2006/relationships/image" Target="../media/image122.png"/><Relationship Id="rId2" Type="http://schemas.openxmlformats.org/officeDocument/2006/relationships/image" Target="../media/image9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image" Target="../media/image108.png"/><Relationship Id="rId15" Type="http://schemas.openxmlformats.org/officeDocument/2006/relationships/image" Target="../media/image30.png"/><Relationship Id="rId10" Type="http://schemas.openxmlformats.org/officeDocument/2006/relationships/image" Target="../media/image68.svg"/><Relationship Id="rId4" Type="http://schemas.openxmlformats.org/officeDocument/2006/relationships/image" Target="../media/image107.png"/><Relationship Id="rId9" Type="http://schemas.openxmlformats.org/officeDocument/2006/relationships/image" Target="../media/image67.png"/><Relationship Id="rId14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296" y="313899"/>
            <a:ext cx="11613667" cy="893928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Terraform on AWS EKS Kubernetes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1651379"/>
            <a:ext cx="12105779" cy="1477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48E47"/>
                </a:solidFill>
              </a:rPr>
              <a:t>Author: </a:t>
            </a:r>
            <a:r>
              <a:rPr lang="en-US" dirty="0" err="1">
                <a:solidFill>
                  <a:srgbClr val="F48E47"/>
                </a:solidFill>
              </a:rPr>
              <a:t>Nho</a:t>
            </a:r>
            <a:r>
              <a:rPr lang="en-US" dirty="0">
                <a:solidFill>
                  <a:srgbClr val="F48E47"/>
                </a:solidFill>
              </a:rPr>
              <a:t> Luong </a:t>
            </a:r>
          </a:p>
          <a:p>
            <a:r>
              <a:rPr lang="en-US" dirty="0">
                <a:solidFill>
                  <a:srgbClr val="F48E47"/>
                </a:solidFill>
              </a:rPr>
              <a:t>Skill: DevOps Engineer Lead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F383-1361-4E75-85B4-CC450DC884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74" y="1745110"/>
            <a:ext cx="2984107" cy="4167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57EB8-858A-D94C-AD0E-BB1AEED1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3391686"/>
            <a:ext cx="9099722" cy="470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C4D522-A277-8D4E-B214-B90233EE4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99" y="1207827"/>
            <a:ext cx="2984107" cy="19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1802562"/>
            <a:ext cx="4621427" cy="3130515"/>
          </a:xfrm>
          <a:prstGeom prst="roundRect">
            <a:avLst>
              <a:gd name="adj" fmla="val 126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</a:t>
            </a:r>
            <a:r>
              <a:rPr lang="en-US" dirty="0"/>
              <a:t> 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to EKS Cluster</a:t>
            </a:r>
          </a:p>
          <a:p>
            <a:pPr marL="457200" indent="-457200">
              <a:buAutoNum type="arabicPeriod"/>
            </a:pPr>
            <a:r>
              <a:rPr lang="en-US" dirty="0"/>
              <a:t>Kubernetes Role</a:t>
            </a:r>
          </a:p>
          <a:p>
            <a:pPr marL="457200" indent="-457200">
              <a:buAutoNum type="arabicPeriod"/>
            </a:pPr>
            <a:r>
              <a:rPr lang="en-US" dirty="0"/>
              <a:t>Kubernetes Role Binding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 Binding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2707498" y="949359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95" y="4875866"/>
            <a:ext cx="4388653" cy="1484086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0B351B0-CDB4-7791-D34C-11A79F86C2AA}"/>
              </a:ext>
            </a:extLst>
          </p:cNvPr>
          <p:cNvSpPr/>
          <p:nvPr/>
        </p:nvSpPr>
        <p:spPr>
          <a:xfrm>
            <a:off x="2731019" y="194237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999BC0-E834-1381-C16C-C107A5A1820B}"/>
              </a:ext>
            </a:extLst>
          </p:cNvPr>
          <p:cNvSpPr/>
          <p:nvPr/>
        </p:nvSpPr>
        <p:spPr>
          <a:xfrm>
            <a:off x="2731019" y="2979262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505F7BA-D79D-13BD-4F67-F203398D6B52}"/>
              </a:ext>
            </a:extLst>
          </p:cNvPr>
          <p:cNvSpPr/>
          <p:nvPr/>
        </p:nvSpPr>
        <p:spPr>
          <a:xfrm>
            <a:off x="2786819" y="4177788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9A1B8E-9E6E-4D04-0880-0472F67C8F52}"/>
              </a:ext>
            </a:extLst>
          </p:cNvPr>
          <p:cNvSpPr/>
          <p:nvPr/>
        </p:nvSpPr>
        <p:spPr>
          <a:xfrm>
            <a:off x="2786819" y="5417224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320CAD-B5FB-6E98-F616-1DAEB0DC97D3}"/>
              </a:ext>
            </a:extLst>
          </p:cNvPr>
          <p:cNvSpPr/>
          <p:nvPr/>
        </p:nvSpPr>
        <p:spPr>
          <a:xfrm>
            <a:off x="2795545" y="664078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C2BD39-1C27-BC81-EE93-31537C794D6F}"/>
              </a:ext>
            </a:extLst>
          </p:cNvPr>
          <p:cNvSpPr/>
          <p:nvPr/>
        </p:nvSpPr>
        <p:spPr>
          <a:xfrm>
            <a:off x="11136952" y="817939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230BCA81-3BFE-0424-55A3-B54637E3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3" y="10514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2">
            <a:extLst>
              <a:ext uri="{FF2B5EF4-FFF2-40B4-BE49-F238E27FC236}">
                <a16:creationId xmlns:a16="http://schemas.microsoft.com/office/drawing/2014/main" id="{35BDE933-FDF9-80D8-ECDC-EFEFB1FF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91" y="1863759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3B2528E6-8B8D-2ED7-3A8C-CD0EAFBC0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34" y="7382248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03B39922-2501-28EC-E13E-A9C170621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51" y="587392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6" name="Graphic 35">
            <a:extLst>
              <a:ext uri="{FF2B5EF4-FFF2-40B4-BE49-F238E27FC236}">
                <a16:creationId xmlns:a16="http://schemas.microsoft.com/office/drawing/2014/main" id="{F066AD0F-9A63-1523-4608-EE0B57D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663549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49">
            <a:extLst>
              <a:ext uri="{FF2B5EF4-FFF2-40B4-BE49-F238E27FC236}">
                <a16:creationId xmlns:a16="http://schemas.microsoft.com/office/drawing/2014/main" id="{A1F5F850-8FF7-605A-B9DD-8B300652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2" y="487586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7">
            <a:extLst>
              <a:ext uri="{FF2B5EF4-FFF2-40B4-BE49-F238E27FC236}">
                <a16:creationId xmlns:a16="http://schemas.microsoft.com/office/drawing/2014/main" id="{3541116A-4727-8CC7-D583-FECD88E4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81" y="182367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9" name="Graphic 22">
            <a:extLst>
              <a:ext uri="{FF2B5EF4-FFF2-40B4-BE49-F238E27FC236}">
                <a16:creationId xmlns:a16="http://schemas.microsoft.com/office/drawing/2014/main" id="{4C986139-6E45-23F3-6304-6885B38C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1694" y="237496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014D3F4E-1778-2CED-36D6-3F9BF0719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25" y="31908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Graphic 23">
            <a:extLst>
              <a:ext uri="{FF2B5EF4-FFF2-40B4-BE49-F238E27FC236}">
                <a16:creationId xmlns:a16="http://schemas.microsoft.com/office/drawing/2014/main" id="{AA89C633-237B-E757-3534-B2122C7B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416930" y="3703813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39">
            <a:extLst>
              <a:ext uri="{FF2B5EF4-FFF2-40B4-BE49-F238E27FC236}">
                <a16:creationId xmlns:a16="http://schemas.microsoft.com/office/drawing/2014/main" id="{A5B72EA4-676F-5776-E7E8-6496048D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43" y="44883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2482FEB-CC06-BE93-D76C-CAA98B5C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904394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82881321-6A2F-9B41-8F48-2277DB65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8" y="225456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25BB3F1-C8C1-95A0-75A2-6A3A1BDF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3605371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4E7E45EE-BA95-9729-A3FB-2A7309AD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13" y="643389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34234BD7-6F85-BC9E-785D-AF808AC2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3" y="4933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5702335-286C-BDAF-4477-4A0779387FCC}"/>
              </a:ext>
            </a:extLst>
          </p:cNvPr>
          <p:cNvSpPr txBox="1"/>
          <p:nvPr/>
        </p:nvSpPr>
        <p:spPr>
          <a:xfrm>
            <a:off x="1396413" y="3197747"/>
            <a:ext cx="96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 Binding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17F1A5-F44B-C7B8-2F05-5E6594886047}"/>
              </a:ext>
            </a:extLst>
          </p:cNvPr>
          <p:cNvSpPr txBox="1"/>
          <p:nvPr/>
        </p:nvSpPr>
        <p:spPr>
          <a:xfrm>
            <a:off x="1682557" y="4548552"/>
            <a:ext cx="45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C5FC9C-5DBF-6070-9DB3-36EF16C8B36B}"/>
              </a:ext>
            </a:extLst>
          </p:cNvPr>
          <p:cNvSpPr txBox="1"/>
          <p:nvPr/>
        </p:nvSpPr>
        <p:spPr>
          <a:xfrm>
            <a:off x="1382469" y="5874421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Cluster Role </a:t>
            </a:r>
          </a:p>
          <a:p>
            <a:pPr algn="ctr"/>
            <a:r>
              <a:rPr lang="en-US" sz="1200" dirty="0"/>
              <a:t>Binding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494737-F023-B431-63B5-3C5524479BC5}"/>
              </a:ext>
            </a:extLst>
          </p:cNvPr>
          <p:cNvSpPr txBox="1"/>
          <p:nvPr/>
        </p:nvSpPr>
        <p:spPr>
          <a:xfrm>
            <a:off x="1427062" y="7373926"/>
            <a:ext cx="929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5BD0C7-A7F2-84EA-04D4-46915FB0A8A3}"/>
              </a:ext>
            </a:extLst>
          </p:cNvPr>
          <p:cNvSpPr/>
          <p:nvPr/>
        </p:nvSpPr>
        <p:spPr>
          <a:xfrm>
            <a:off x="158164" y="819835"/>
            <a:ext cx="2459467" cy="6867085"/>
          </a:xfrm>
          <a:prstGeom prst="roundRect">
            <a:avLst>
              <a:gd name="adj" fmla="val 10976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21642774-8256-4895-7EF1-A3B7272F9BF7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IAM Demos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1A055D-386D-12AE-9A03-0E750EE7F2BF}"/>
              </a:ext>
            </a:extLst>
          </p:cNvPr>
          <p:cNvSpPr/>
          <p:nvPr/>
        </p:nvSpPr>
        <p:spPr>
          <a:xfrm>
            <a:off x="4925824" y="88816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Provision AWS </a:t>
            </a:r>
            <a:r>
              <a:rPr lang="en-US" sz="3200" dirty="0">
                <a:solidFill>
                  <a:srgbClr val="FFFF00"/>
                </a:solidFill>
              </a:rPr>
              <a:t>IAM Admins </a:t>
            </a:r>
            <a:r>
              <a:rPr lang="en-US" sz="3200" dirty="0">
                <a:solidFill>
                  <a:schemeClr val="bg1"/>
                </a:solidFill>
              </a:rPr>
              <a:t>as EKS Admins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91C994C-E3CB-90A7-00B0-13DAFB8CED2A}"/>
              </a:ext>
            </a:extLst>
          </p:cNvPr>
          <p:cNvSpPr/>
          <p:nvPr/>
        </p:nvSpPr>
        <p:spPr>
          <a:xfrm>
            <a:off x="4925824" y="1881179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AWS </a:t>
            </a:r>
            <a:r>
              <a:rPr lang="en-US" sz="3000" dirty="0">
                <a:solidFill>
                  <a:srgbClr val="FFFF00"/>
                </a:solidFill>
              </a:rPr>
              <a:t>IAM Basic User </a:t>
            </a:r>
            <a:r>
              <a:rPr lang="en-US" sz="3000" dirty="0"/>
              <a:t>as EKS Admin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8FE6D11-6AEC-6FCC-D8C8-55219DB04070}"/>
              </a:ext>
            </a:extLst>
          </p:cNvPr>
          <p:cNvSpPr/>
          <p:nvPr/>
        </p:nvSpPr>
        <p:spPr>
          <a:xfrm>
            <a:off x="4925824" y="2872444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Section-19,20</a:t>
            </a:r>
            <a:r>
              <a:rPr lang="en-US" sz="3000" dirty="0"/>
              <a:t> with Terraform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E56C7BD-D2EE-590C-8A4A-D3F47295A24F}"/>
              </a:ext>
            </a:extLst>
          </p:cNvPr>
          <p:cNvSpPr/>
          <p:nvPr/>
        </p:nvSpPr>
        <p:spPr>
          <a:xfrm>
            <a:off x="4901499" y="3874726"/>
            <a:ext cx="4621427" cy="139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EKS Admins with AWS </a:t>
            </a:r>
            <a:r>
              <a:rPr lang="en-US" sz="3000" dirty="0">
                <a:solidFill>
                  <a:srgbClr val="FFFF00"/>
                </a:solidFill>
              </a:rPr>
              <a:t>IAM Roles &amp; IAM Groups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D477FB0-68CA-089D-0D70-665FD684A6AE}"/>
              </a:ext>
            </a:extLst>
          </p:cNvPr>
          <p:cNvSpPr/>
          <p:nvPr/>
        </p:nvSpPr>
        <p:spPr>
          <a:xfrm>
            <a:off x="4925824" y="535602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Section-22</a:t>
            </a:r>
            <a:r>
              <a:rPr lang="en-US" sz="3000" dirty="0"/>
              <a:t> with Terraform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120690-1EA1-8241-BBE4-3FA8FDF36934}"/>
              </a:ext>
            </a:extLst>
          </p:cNvPr>
          <p:cNvSpPr/>
          <p:nvPr/>
        </p:nvSpPr>
        <p:spPr>
          <a:xfrm>
            <a:off x="4934549" y="6384562"/>
            <a:ext cx="9401817" cy="130445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</a:t>
            </a:r>
            <a:r>
              <a:rPr lang="en-US" sz="3000" dirty="0">
                <a:solidFill>
                  <a:schemeClr val="bg1"/>
                </a:solidFill>
              </a:rPr>
              <a:t>EKS </a:t>
            </a:r>
            <a:r>
              <a:rPr lang="en-US" sz="3000" dirty="0">
                <a:solidFill>
                  <a:srgbClr val="FFFF00"/>
                </a:solidFill>
              </a:rPr>
              <a:t>Read-Only</a:t>
            </a:r>
            <a:r>
              <a:rPr lang="en-US" sz="3000" dirty="0">
                <a:solidFill>
                  <a:schemeClr val="bg1"/>
                </a:solidFill>
              </a:rPr>
              <a:t> Users </a:t>
            </a:r>
            <a:r>
              <a:rPr lang="en-US" sz="3000" dirty="0"/>
              <a:t>with </a:t>
            </a:r>
            <a:r>
              <a:rPr lang="en-US" sz="3000" dirty="0">
                <a:solidFill>
                  <a:srgbClr val="FFFF00"/>
                </a:solidFill>
              </a:rPr>
              <a:t>IAM Roles, IAM Groups, </a:t>
            </a:r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Cluster Role and Cluster Role Binding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FD615A27-3877-B045-A79F-97D0E2BCC11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399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1CF7-3D2F-C24E-94AD-E68F3274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5" y="1823188"/>
            <a:ext cx="5016500" cy="4902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7670727" y="1995307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Outputs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7670727" y="1230327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7670727" y="3525267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EKS Security Groups – Placeholder file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7670727" y="2760287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IAM Roles for EKS Cluster and Node Groups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27CE27-42CA-9F4D-9D32-C78CD34CD257}"/>
              </a:ext>
            </a:extLst>
          </p:cNvPr>
          <p:cNvSpPr/>
          <p:nvPr/>
        </p:nvSpPr>
        <p:spPr>
          <a:xfrm>
            <a:off x="7670727" y="5074445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Node Group in </a:t>
            </a:r>
            <a:r>
              <a:rPr lang="en-US" sz="2600" dirty="0">
                <a:solidFill>
                  <a:srgbClr val="FFFF00"/>
                </a:solidFill>
              </a:rPr>
              <a:t>Public</a:t>
            </a:r>
            <a:r>
              <a:rPr lang="en-US" sz="2600" dirty="0"/>
              <a:t> Subnet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5D1184-AD5E-3D48-BECC-B7F3BC7C2A93}"/>
              </a:ext>
            </a:extLst>
          </p:cNvPr>
          <p:cNvSpPr/>
          <p:nvPr/>
        </p:nvSpPr>
        <p:spPr>
          <a:xfrm>
            <a:off x="7670727" y="4309465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Cluster TF Configs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3ACF36-2CAA-9349-ACA9-BD9E1E0EE0CB}"/>
              </a:ext>
            </a:extLst>
          </p:cNvPr>
          <p:cNvSpPr/>
          <p:nvPr/>
        </p:nvSpPr>
        <p:spPr>
          <a:xfrm>
            <a:off x="7670727" y="6604405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EKS Variables autoload during Terraform Apply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73B0B5-8B93-D543-A642-453828558F80}"/>
              </a:ext>
            </a:extLst>
          </p:cNvPr>
          <p:cNvSpPr/>
          <p:nvPr/>
        </p:nvSpPr>
        <p:spPr>
          <a:xfrm>
            <a:off x="7670727" y="5839425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Node Group in </a:t>
            </a:r>
            <a:r>
              <a:rPr lang="en-US" sz="2600" dirty="0">
                <a:solidFill>
                  <a:srgbClr val="FFFF00"/>
                </a:solidFill>
              </a:rPr>
              <a:t>Private</a:t>
            </a:r>
            <a:r>
              <a:rPr lang="en-US" sz="2600" dirty="0"/>
              <a:t> Subnet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A7BA3-8794-404D-8900-79E52F1AAD6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315245" y="1526758"/>
            <a:ext cx="2355482" cy="274753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68D261-407B-3941-8F5B-AED706B1E558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5315245" y="2291738"/>
            <a:ext cx="2355482" cy="1982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65043E-9D5C-8B45-ABD8-C0D812B80B82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5315245" y="3056718"/>
            <a:ext cx="2355482" cy="1217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253694-387D-FB4B-AADF-9D80C0806925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5315245" y="3821698"/>
            <a:ext cx="2355482" cy="4525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A5E913-4AD6-0241-B91B-7E8E07806242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5315245" y="4274288"/>
            <a:ext cx="2355482" cy="3316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867DAD-BD12-3C43-9DAB-3DAE5BF0E0A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5315245" y="4274288"/>
            <a:ext cx="2355482" cy="109658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B7CC7-30CF-6346-A31A-BB4347802A9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5315245" y="4274288"/>
            <a:ext cx="2355482" cy="18615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5445-2EDA-D64F-952F-2DDC77CD98A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5315245" y="4274288"/>
            <a:ext cx="2355482" cy="262654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E1E8E85-E067-8445-9640-25A106B5ED3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5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65EA575-6F8A-F444-B89B-0198AECF8BC1}"/>
              </a:ext>
            </a:extLst>
          </p:cNvPr>
          <p:cNvSpPr/>
          <p:nvPr/>
        </p:nvSpPr>
        <p:spPr>
          <a:xfrm>
            <a:off x="10361588" y="1796902"/>
            <a:ext cx="3806456" cy="33917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Time it takes to complete this Demo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389718-2CFA-B444-BDEB-791505CC80BD}"/>
              </a:ext>
            </a:extLst>
          </p:cNvPr>
          <p:cNvSpPr/>
          <p:nvPr/>
        </p:nvSpPr>
        <p:spPr>
          <a:xfrm>
            <a:off x="10036885" y="5432416"/>
            <a:ext cx="4469907" cy="18894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Real-World Demo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D93C14-E43B-1F4B-B348-0E9DFF5F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2" y="243336"/>
            <a:ext cx="8841368" cy="7397476"/>
          </a:xfrm>
          <a:prstGeom prst="rect">
            <a:avLst/>
          </a:prstGeom>
          <a:ln w="38100">
            <a:solidFill>
              <a:srgbClr val="9B072B"/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6FA408-5FA5-6245-AFEC-BF2C5DB769F4}"/>
              </a:ext>
            </a:extLst>
          </p:cNvPr>
          <p:cNvSpPr/>
          <p:nvPr/>
        </p:nvSpPr>
        <p:spPr>
          <a:xfrm>
            <a:off x="6542442" y="369562"/>
            <a:ext cx="2269864" cy="731520"/>
          </a:xfrm>
          <a:prstGeom prst="roundRect">
            <a:avLst/>
          </a:prstGeom>
          <a:noFill/>
          <a:ln w="762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A2F7347-C509-4C43-B1B1-760F91695CAA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10007771" y="-460143"/>
            <a:ext cx="1061580" cy="3452510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018FB5AE-77ED-E84D-852C-41FE3365C4A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45985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>
            <a:extLst>
              <a:ext uri="{FF2B5EF4-FFF2-40B4-BE49-F238E27FC236}">
                <a16:creationId xmlns:a16="http://schemas.microsoft.com/office/drawing/2014/main" id="{9D958301-AA4F-EF48-8E43-C9D45E8E4B9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234767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2E27-5775-8046-AA84-84EA6ED8F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Elastic Network Interfaces (ENI)</a:t>
            </a:r>
          </a:p>
          <a:p>
            <a:pPr lvl="1"/>
            <a:r>
              <a:rPr lang="en-IN" dirty="0"/>
              <a:t>When you create the cluster, Amazon EKS creates and manages network interfaces in your account that have </a:t>
            </a:r>
            <a:r>
              <a:rPr lang="en-IN" dirty="0">
                <a:solidFill>
                  <a:srgbClr val="0070C0"/>
                </a:solidFill>
              </a:rPr>
              <a:t>Amazon EKS &lt;cluster name&gt; in their description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These network interfaces allow </a:t>
            </a:r>
            <a:r>
              <a:rPr lang="en-IN" dirty="0">
                <a:solidFill>
                  <a:srgbClr val="0070C0"/>
                </a:solidFill>
              </a:rPr>
              <a:t>AWS </a:t>
            </a:r>
            <a:r>
              <a:rPr lang="en-IN" dirty="0" err="1">
                <a:solidFill>
                  <a:srgbClr val="0070C0"/>
                </a:solidFill>
              </a:rPr>
              <a:t>Fargate</a:t>
            </a:r>
            <a:r>
              <a:rPr lang="en-IN" dirty="0">
                <a:solidFill>
                  <a:srgbClr val="0070C0"/>
                </a:solidFill>
              </a:rPr>
              <a:t> and Amazon EC2 instances </a:t>
            </a:r>
            <a:r>
              <a:rPr lang="en-IN" dirty="0"/>
              <a:t>to communicate with the </a:t>
            </a:r>
            <a:r>
              <a:rPr lang="en-IN" dirty="0">
                <a:solidFill>
                  <a:srgbClr val="0070C0"/>
                </a:solidFill>
              </a:rPr>
              <a:t>EKS control plane </a:t>
            </a:r>
            <a:r>
              <a:rPr lang="en-IN" dirty="0"/>
              <a:t>present in Amazon VPC in Amazon Account (Not our AWS Account).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Amazon EKS created cluster security group </a:t>
            </a:r>
            <a:r>
              <a:rPr lang="en-US" dirty="0"/>
              <a:t>and any additional security groups that you specify when you create your cluster are applied to these network interfaces. </a:t>
            </a:r>
          </a:p>
          <a:p>
            <a:pPr lvl="1"/>
            <a:r>
              <a:rPr lang="en-US" b="1" dirty="0"/>
              <a:t>Very Important Note: </a:t>
            </a:r>
            <a:r>
              <a:rPr lang="en-US" dirty="0"/>
              <a:t>These Network Interfaces were created </a:t>
            </a:r>
            <a:r>
              <a:rPr lang="en-US" dirty="0">
                <a:solidFill>
                  <a:srgbClr val="0070C0"/>
                </a:solidFill>
              </a:rPr>
              <a:t>in our EKS VPC in our AWS account</a:t>
            </a:r>
            <a:r>
              <a:rPr lang="en-US" dirty="0"/>
              <a:t> but attached to EKS Control Plane Master Node instances of </a:t>
            </a:r>
            <a:r>
              <a:rPr lang="en-US" dirty="0">
                <a:solidFill>
                  <a:srgbClr val="C00000"/>
                </a:solidFill>
              </a:rPr>
              <a:t>Amazon VPC</a:t>
            </a:r>
            <a:r>
              <a:rPr lang="en-US" dirty="0"/>
              <a:t>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4D2DD-A68E-9D49-9AA5-A2CF078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Resources - High Level Breakdown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5D1519-90DF-BD43-B5CB-96402DAF512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4738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F1F4E6-176F-634E-B50F-31E1C61C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Control Plane - Network Interfaces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5CD80-5626-254E-9810-F399B3EC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05"/>
            <a:ext cx="14630400" cy="375956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CE3E91-229A-8848-98CD-129BE8C6E835}"/>
              </a:ext>
            </a:extLst>
          </p:cNvPr>
          <p:cNvSpPr/>
          <p:nvPr/>
        </p:nvSpPr>
        <p:spPr>
          <a:xfrm>
            <a:off x="0" y="3647326"/>
            <a:ext cx="14548207" cy="5445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3D3A7E-3C48-C04B-9904-E2C0897B8407}"/>
              </a:ext>
            </a:extLst>
          </p:cNvPr>
          <p:cNvSpPr/>
          <p:nvPr/>
        </p:nvSpPr>
        <p:spPr>
          <a:xfrm>
            <a:off x="154113" y="5293567"/>
            <a:ext cx="5250094" cy="2203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Interfaces created by EKS Control Plane in our EKS VPC.</a:t>
            </a:r>
          </a:p>
          <a:p>
            <a:pPr algn="ctr"/>
            <a:r>
              <a:rPr lang="en-US" dirty="0"/>
              <a:t>These are created and managed by EKS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D3E44CA-F7D9-354F-A84D-F683B222FBC5}"/>
              </a:ext>
            </a:extLst>
          </p:cNvPr>
          <p:cNvCxnSpPr>
            <a:cxnSpLocks/>
            <a:endCxn id="7" idx="6"/>
          </p:cNvCxnSpPr>
          <p:nvPr/>
        </p:nvCxnSpPr>
        <p:spPr>
          <a:xfrm rot="5400000">
            <a:off x="4996003" y="4600061"/>
            <a:ext cx="2203421" cy="138701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6886D6F-D336-D245-94F3-FFCBFB7E9B98}"/>
              </a:ext>
            </a:extLst>
          </p:cNvPr>
          <p:cNvSpPr/>
          <p:nvPr/>
        </p:nvSpPr>
        <p:spPr>
          <a:xfrm>
            <a:off x="8383712" y="3575408"/>
            <a:ext cx="2589088" cy="706538"/>
          </a:xfrm>
          <a:prstGeom prst="ellipse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96FC11-17EE-5E44-BB4B-F8643D441613}"/>
              </a:ext>
            </a:extLst>
          </p:cNvPr>
          <p:cNvSpPr/>
          <p:nvPr/>
        </p:nvSpPr>
        <p:spPr>
          <a:xfrm>
            <a:off x="9226193" y="5275392"/>
            <a:ext cx="5250094" cy="220342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Interface description is outlined as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Amazon EKS &lt;CLUSTER-NAME&gt;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532B369-647A-024E-95CC-6CC574079347}"/>
              </a:ext>
            </a:extLst>
          </p:cNvPr>
          <p:cNvCxnSpPr>
            <a:stCxn id="15" idx="2"/>
            <a:endCxn id="17" idx="2"/>
          </p:cNvCxnSpPr>
          <p:nvPr/>
        </p:nvCxnSpPr>
        <p:spPr>
          <a:xfrm rot="10800000" flipH="1" flipV="1">
            <a:off x="8383711" y="3928676"/>
            <a:ext cx="842481" cy="2448425"/>
          </a:xfrm>
          <a:prstGeom prst="bentConnector3">
            <a:avLst>
              <a:gd name="adj1" fmla="val -27134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3989FD3D-64DD-CA4C-AB86-F357D538846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775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74966-84AC-1345-83CE-FB5BBF77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96" y="1288137"/>
            <a:ext cx="230014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EKS</a:t>
            </a:r>
            <a:br>
              <a:rPr lang="en-US" dirty="0"/>
            </a:br>
            <a:r>
              <a:rPr lang="en-US" dirty="0"/>
              <a:t>ENI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2BD16-4326-4B49-9535-8AC08C43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3" y="429825"/>
            <a:ext cx="11970972" cy="7173051"/>
          </a:xfrm>
          <a:prstGeom prst="rect">
            <a:avLst/>
          </a:prstGeom>
          <a:ln w="28575">
            <a:solidFill>
              <a:srgbClr val="9B072B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C860D-BFB2-C84F-9BD0-C31439CAB5A9}"/>
              </a:ext>
            </a:extLst>
          </p:cNvPr>
          <p:cNvSpPr/>
          <p:nvPr/>
        </p:nvSpPr>
        <p:spPr>
          <a:xfrm>
            <a:off x="4130211" y="6606284"/>
            <a:ext cx="1664414" cy="626724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C06C39-80A8-1A46-9F14-332BDEE121CC}"/>
              </a:ext>
            </a:extLst>
          </p:cNvPr>
          <p:cNvSpPr/>
          <p:nvPr/>
        </p:nvSpPr>
        <p:spPr>
          <a:xfrm>
            <a:off x="256218" y="2813407"/>
            <a:ext cx="151093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9CDCE0-F43A-224C-9656-0B5E66043938}"/>
              </a:ext>
            </a:extLst>
          </p:cNvPr>
          <p:cNvSpPr/>
          <p:nvPr/>
        </p:nvSpPr>
        <p:spPr>
          <a:xfrm>
            <a:off x="276766" y="4208980"/>
            <a:ext cx="151093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C083B5-78EA-3F42-8729-03B444F40DCB}"/>
              </a:ext>
            </a:extLst>
          </p:cNvPr>
          <p:cNvSpPr/>
          <p:nvPr/>
        </p:nvSpPr>
        <p:spPr>
          <a:xfrm>
            <a:off x="1959489" y="2809280"/>
            <a:ext cx="2035554" cy="6728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Our Amazon Account 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69D4E2-A686-1646-8044-5368F2B46326}"/>
              </a:ext>
            </a:extLst>
          </p:cNvPr>
          <p:cNvSpPr/>
          <p:nvPr/>
        </p:nvSpPr>
        <p:spPr>
          <a:xfrm>
            <a:off x="1888536" y="3921303"/>
            <a:ext cx="2116476" cy="12774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Private IP of from our EKS VPC Public Subnet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1AB4F9-10DB-814C-9B6F-748FBB527633}"/>
              </a:ext>
            </a:extLst>
          </p:cNvPr>
          <p:cNvSpPr/>
          <p:nvPr/>
        </p:nvSpPr>
        <p:spPr>
          <a:xfrm>
            <a:off x="5950006" y="6472719"/>
            <a:ext cx="3101526" cy="89385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Amazon VPC Account ID where EKS Control Plane is hosted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444752-B39C-A544-9AB2-DE0A1FB4BB8E}"/>
              </a:ext>
            </a:extLst>
          </p:cNvPr>
          <p:cNvSpPr/>
          <p:nvPr/>
        </p:nvSpPr>
        <p:spPr>
          <a:xfrm>
            <a:off x="256217" y="2203867"/>
            <a:ext cx="1632319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463F0D-F195-2A4E-85AD-96FBF6611928}"/>
              </a:ext>
            </a:extLst>
          </p:cNvPr>
          <p:cNvSpPr/>
          <p:nvPr/>
        </p:nvSpPr>
        <p:spPr>
          <a:xfrm>
            <a:off x="1968820" y="2077271"/>
            <a:ext cx="2035554" cy="6728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Our EKS VPC ID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65C5D4-6A47-2E48-9EE2-EDDBADF693BB}"/>
              </a:ext>
            </a:extLst>
          </p:cNvPr>
          <p:cNvSpPr/>
          <p:nvPr/>
        </p:nvSpPr>
        <p:spPr>
          <a:xfrm>
            <a:off x="8360815" y="2263038"/>
            <a:ext cx="130716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9CA94AA-5178-004C-AE63-1EAB53068FB2}"/>
              </a:ext>
            </a:extLst>
          </p:cNvPr>
          <p:cNvSpPr/>
          <p:nvPr/>
        </p:nvSpPr>
        <p:spPr>
          <a:xfrm>
            <a:off x="8360814" y="879263"/>
            <a:ext cx="2139375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324693-33DB-C149-B3C3-04EDC0F9EB5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55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DE140-279C-514C-A591-4323CB2C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79" y="1960178"/>
            <a:ext cx="447028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</a:t>
            </a:r>
            <a:br>
              <a:rPr lang="en-US" dirty="0"/>
            </a:br>
            <a:r>
              <a:rPr lang="en-US" dirty="0"/>
              <a:t>Elastic Network Interface</a:t>
            </a:r>
            <a:br>
              <a:rPr lang="en-US" dirty="0"/>
            </a:br>
            <a:r>
              <a:rPr lang="en-US" dirty="0"/>
              <a:t>Basic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05C88-A2F5-534A-9BD0-AAD98E83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743" y="968991"/>
            <a:ext cx="6018663" cy="6237027"/>
          </a:xfrm>
          <a:prstGeom prst="rect">
            <a:avLst/>
          </a:prstGeom>
          <a:ln w="38100">
            <a:solidFill>
              <a:srgbClr val="9B072B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0B8F26-8E47-A341-9F61-FF8F24CCC49A}"/>
              </a:ext>
            </a:extLst>
          </p:cNvPr>
          <p:cNvSpPr/>
          <p:nvPr/>
        </p:nvSpPr>
        <p:spPr>
          <a:xfrm>
            <a:off x="9596062" y="4890500"/>
            <a:ext cx="4438436" cy="152276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to understand AWS Elastic Network Interface concept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7E0C532-2206-1248-9FE1-F235ED0F357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29518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530" y="3066566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Deployment &amp; Service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161" y="249514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53966" y="5532962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73475" y="5556596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5903205" y="5452640"/>
            <a:ext cx="3128790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76459761-2785-6947-923A-DBA2DB9F8AF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804941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176317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58641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17998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78;p27">
            <a:extLst>
              <a:ext uri="{FF2B5EF4-FFF2-40B4-BE49-F238E27FC236}">
                <a16:creationId xmlns:a16="http://schemas.microsoft.com/office/drawing/2014/main" id="{09D3D763-A8C3-E645-B939-0D0EFF563329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>
            <a:off x="6087767" y="3385169"/>
            <a:ext cx="1299764" cy="138026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476543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476543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00523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167824"/>
            <a:ext cx="1296093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77;p27">
            <a:extLst>
              <a:ext uri="{FF2B5EF4-FFF2-40B4-BE49-F238E27FC236}">
                <a16:creationId xmlns:a16="http://schemas.microsoft.com/office/drawing/2014/main" id="{08C67BC7-E528-AD49-AF96-63C68CC4C2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5929" y="2789528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476346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167824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378;p27">
            <a:extLst>
              <a:ext uri="{FF2B5EF4-FFF2-40B4-BE49-F238E27FC236}">
                <a16:creationId xmlns:a16="http://schemas.microsoft.com/office/drawing/2014/main" id="{61F8FD33-9420-F845-9EDA-DC843FDF5CB0}"/>
              </a:ext>
            </a:extLst>
          </p:cNvPr>
          <p:cNvCxnSpPr>
            <a:cxnSpLocks/>
            <a:stCxn id="86" idx="3"/>
            <a:endCxn id="26" idx="1"/>
          </p:cNvCxnSpPr>
          <p:nvPr/>
        </p:nvCxnSpPr>
        <p:spPr>
          <a:xfrm flipV="1">
            <a:off x="6092285" y="4765433"/>
            <a:ext cx="1295246" cy="14169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" name="Google Shape;377;p27">
            <a:extLst>
              <a:ext uri="{FF2B5EF4-FFF2-40B4-BE49-F238E27FC236}">
                <a16:creationId xmlns:a16="http://schemas.microsoft.com/office/drawing/2014/main" id="{9349ACD0-D7AE-E14C-9705-9D5895D256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447" y="558670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315766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79;p27">
            <a:extLst>
              <a:ext uri="{FF2B5EF4-FFF2-40B4-BE49-F238E27FC236}">
                <a16:creationId xmlns:a16="http://schemas.microsoft.com/office/drawing/2014/main" id="{92FC9260-98B0-AA41-B8B0-0874AF3D3F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331" y="446051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79;p27">
            <a:extLst>
              <a:ext uri="{FF2B5EF4-FFF2-40B4-BE49-F238E27FC236}">
                <a16:creationId xmlns:a16="http://schemas.microsoft.com/office/drawing/2014/main" id="{989F1117-4C80-D44D-8A7C-0FA0391CA6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20" y="4605268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18528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C3A87-E9D5-E54C-A0F1-B4984ADC522B}"/>
              </a:ext>
            </a:extLst>
          </p:cNvPr>
          <p:cNvSpPr txBox="1"/>
          <p:nvPr/>
        </p:nvSpPr>
        <p:spPr>
          <a:xfrm>
            <a:off x="3306958" y="3073849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2584870" y="4155749"/>
            <a:ext cx="223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  <a:p>
            <a:r>
              <a:rPr lang="en-US" sz="1800" dirty="0"/>
              <a:t>(AWS Classic LB)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9101AE-7117-664E-BE9D-54C6AC9BE814}"/>
              </a:ext>
            </a:extLst>
          </p:cNvPr>
          <p:cNvSpPr txBox="1"/>
          <p:nvPr/>
        </p:nvSpPr>
        <p:spPr>
          <a:xfrm>
            <a:off x="2568937" y="5722692"/>
            <a:ext cx="241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Network Load Balancer </a:t>
            </a:r>
          </a:p>
          <a:p>
            <a:r>
              <a:rPr lang="en-US" sz="1800" dirty="0"/>
              <a:t>Service (AWS NLB)</a:t>
            </a:r>
          </a:p>
        </p:txBody>
      </p:sp>
      <p:pic>
        <p:nvPicPr>
          <p:cNvPr id="96" name="Graphic 23">
            <a:extLst>
              <a:ext uri="{FF2B5EF4-FFF2-40B4-BE49-F238E27FC236}">
                <a16:creationId xmlns:a16="http://schemas.microsoft.com/office/drawing/2014/main" id="{F786D08C-F756-F341-BF47-FF23BA85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757" y="123909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958956" y="2134791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751391" y="603129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8778" y="6045858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6930" y="6078145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75" y="3980809"/>
            <a:ext cx="914400" cy="9144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2161ABA-073C-6D43-885F-8B4EB2519876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2494855" y="1623619"/>
            <a:ext cx="389310" cy="432507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243B351-A2A5-D647-9A51-8D0D244065E7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983266" y="3438918"/>
            <a:ext cx="1437827" cy="435040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43800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15950D-E1BA-C346-8FE4-CA55E8B007BC}"/>
              </a:ext>
            </a:extLst>
          </p:cNvPr>
          <p:cNvSpPr txBox="1"/>
          <p:nvPr/>
        </p:nvSpPr>
        <p:spPr>
          <a:xfrm>
            <a:off x="467540" y="3271970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927341" y="474491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13AE5F-61E4-204E-B991-E24FEBC5FCF3}"/>
              </a:ext>
            </a:extLst>
          </p:cNvPr>
          <p:cNvSpPr txBox="1"/>
          <p:nvPr/>
        </p:nvSpPr>
        <p:spPr>
          <a:xfrm>
            <a:off x="586899" y="6295502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535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3" grpId="0"/>
      <p:bldP spid="94" grpId="0"/>
      <p:bldP spid="95" grpId="0"/>
      <p:bldP spid="97" grpId="0"/>
      <p:bldP spid="98" grpId="0"/>
      <p:bldP spid="99" grpId="0"/>
      <p:bldP spid="100" grpId="0"/>
      <p:bldP spid="18" grpId="0"/>
      <p:bldP spid="43" grpId="0"/>
      <p:bldP spid="4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609326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609326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366" y="1206261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934" y="7504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Kubernetes Deployment &amp; Services - Architecture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130307"/>
            <a:ext cx="7048642" cy="1437524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061" y="4244033"/>
            <a:ext cx="1020436" cy="102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571" y="531295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005708"/>
            <a:ext cx="7259901" cy="1870332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0014" y="5569418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0906" y="6647914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42" y="618912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7012" y="6717403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648" y="62586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3"/>
          </p:cNvCxnSpPr>
          <p:nvPr/>
        </p:nvCxnSpPr>
        <p:spPr>
          <a:xfrm rot="10800000">
            <a:off x="3805166" y="2910464"/>
            <a:ext cx="2498495" cy="20304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3927177" y="2654607"/>
            <a:ext cx="203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Access to EKS API Server </a:t>
            </a:r>
          </a:p>
          <a:p>
            <a:r>
              <a:rPr lang="en-US" sz="1400" b="1" dirty="0"/>
              <a:t>Endpoint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539642" y="6187645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86562" y="6041532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4730" y="702706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pic>
        <p:nvPicPr>
          <p:cNvPr id="103" name="Google Shape;379;p27">
            <a:extLst>
              <a:ext uri="{FF2B5EF4-FFF2-40B4-BE49-F238E27FC236}">
                <a16:creationId xmlns:a16="http://schemas.microsoft.com/office/drawing/2014/main" id="{D1E773AA-DE3A-E040-8D82-7457911D07D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2466" y="4510819"/>
            <a:ext cx="503939" cy="515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F9736C85-989D-D942-ABD0-934CA7FE56A3}"/>
              </a:ext>
            </a:extLst>
          </p:cNvPr>
          <p:cNvCxnSpPr>
            <a:cxnSpLocks/>
            <a:stCxn id="94" idx="2"/>
            <a:endCxn id="98" idx="1"/>
          </p:cNvCxnSpPr>
          <p:nvPr/>
        </p:nvCxnSpPr>
        <p:spPr>
          <a:xfrm rot="16200000" flipH="1">
            <a:off x="3220235" y="3495393"/>
            <a:ext cx="3294059" cy="303859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phic 17">
            <a:extLst>
              <a:ext uri="{FF2B5EF4-FFF2-40B4-BE49-F238E27FC236}">
                <a16:creationId xmlns:a16="http://schemas.microsoft.com/office/drawing/2014/main" id="{5B79BF6D-4487-C948-B736-1E45234B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744" y="4255300"/>
            <a:ext cx="1020436" cy="102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8">
            <a:extLst>
              <a:ext uri="{FF2B5EF4-FFF2-40B4-BE49-F238E27FC236}">
                <a16:creationId xmlns:a16="http://schemas.microsoft.com/office/drawing/2014/main" id="{5EE2D6BE-56A2-A749-A295-E31A62988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0254" y="5324226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111" name="Google Shape;379;p27">
            <a:extLst>
              <a:ext uri="{FF2B5EF4-FFF2-40B4-BE49-F238E27FC236}">
                <a16:creationId xmlns:a16="http://schemas.microsoft.com/office/drawing/2014/main" id="{888C284D-DB38-BC43-A922-2DFA5427B52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35149" y="4522086"/>
            <a:ext cx="503939" cy="51515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F3F7B2-05FE-ED49-8CCB-8F11963E90C3}"/>
              </a:ext>
            </a:extLst>
          </p:cNvPr>
          <p:cNvSpPr/>
          <p:nvPr/>
        </p:nvSpPr>
        <p:spPr>
          <a:xfrm>
            <a:off x="6680399" y="3206681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LoadBalancer (AWS CLB)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42D905F-3AC9-0B41-B678-7EE2A57D110D}"/>
              </a:ext>
            </a:extLst>
          </p:cNvPr>
          <p:cNvSpPr/>
          <p:nvPr/>
        </p:nvSpPr>
        <p:spPr>
          <a:xfrm>
            <a:off x="6652528" y="2555491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LoadBalancer (AWS NLB)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5D7C51A2-3F60-1C4B-8DF0-0190907BBAA7}"/>
              </a:ext>
            </a:extLst>
          </p:cNvPr>
          <p:cNvSpPr/>
          <p:nvPr/>
        </p:nvSpPr>
        <p:spPr>
          <a:xfrm>
            <a:off x="6640215" y="1926085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NodePort</a:t>
            </a:r>
          </a:p>
        </p:txBody>
      </p:sp>
      <p:pic>
        <p:nvPicPr>
          <p:cNvPr id="118" name="Google Shape;377;p27">
            <a:extLst>
              <a:ext uri="{FF2B5EF4-FFF2-40B4-BE49-F238E27FC236}">
                <a16:creationId xmlns:a16="http://schemas.microsoft.com/office/drawing/2014/main" id="{53C3EBD0-56D2-8743-A7A8-D9E82856B60E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71531" y="3197474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377;p27">
            <a:extLst>
              <a:ext uri="{FF2B5EF4-FFF2-40B4-BE49-F238E27FC236}">
                <a16:creationId xmlns:a16="http://schemas.microsoft.com/office/drawing/2014/main" id="{28CB7D51-41FD-5742-B45D-135D51E29EC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26166" y="2535245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377;p27">
            <a:extLst>
              <a:ext uri="{FF2B5EF4-FFF2-40B4-BE49-F238E27FC236}">
                <a16:creationId xmlns:a16="http://schemas.microsoft.com/office/drawing/2014/main" id="{9123DC8B-3E92-5C43-B03F-6E2786F076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9435" y="1906639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raphic 120" descr="Programmer male with solid fill">
            <a:extLst>
              <a:ext uri="{FF2B5EF4-FFF2-40B4-BE49-F238E27FC236}">
                <a16:creationId xmlns:a16="http://schemas.microsoft.com/office/drawing/2014/main" id="{518D089F-A1E2-D84B-92BD-483CB590D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07" y="1206261"/>
            <a:ext cx="684925" cy="684925"/>
          </a:xfrm>
          <a:prstGeom prst="rect">
            <a:avLst/>
          </a:prstGeom>
        </p:spPr>
      </p:pic>
      <p:pic>
        <p:nvPicPr>
          <p:cNvPr id="122" name="Graphic 121" descr="Programmer male with solid fill">
            <a:extLst>
              <a:ext uri="{FF2B5EF4-FFF2-40B4-BE49-F238E27FC236}">
                <a16:creationId xmlns:a16="http://schemas.microsoft.com/office/drawing/2014/main" id="{8A2AD410-2BE0-3549-B1BD-7C9C3156B6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652" y="1895383"/>
            <a:ext cx="684925" cy="684925"/>
          </a:xfrm>
          <a:prstGeom prst="rect">
            <a:avLst/>
          </a:prstGeom>
        </p:spPr>
      </p:pic>
      <p:pic>
        <p:nvPicPr>
          <p:cNvPr id="124" name="Graphic 123" descr="Programmer male with solid fill">
            <a:extLst>
              <a:ext uri="{FF2B5EF4-FFF2-40B4-BE49-F238E27FC236}">
                <a16:creationId xmlns:a16="http://schemas.microsoft.com/office/drawing/2014/main" id="{25419487-C781-4048-9D2F-B4995E87F3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321" y="2624796"/>
            <a:ext cx="684925" cy="684925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D39CBA9-5229-CE4C-886A-67BC39ACABE9}"/>
              </a:ext>
            </a:extLst>
          </p:cNvPr>
          <p:cNvSpPr/>
          <p:nvPr/>
        </p:nvSpPr>
        <p:spPr>
          <a:xfrm>
            <a:off x="71176" y="1147363"/>
            <a:ext cx="891940" cy="2517173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08B5A99-0B9C-0F45-B905-BC8702D94B05}"/>
              </a:ext>
            </a:extLst>
          </p:cNvPr>
          <p:cNvSpPr/>
          <p:nvPr/>
        </p:nvSpPr>
        <p:spPr>
          <a:xfrm>
            <a:off x="6504551" y="1664817"/>
            <a:ext cx="7023919" cy="2181590"/>
          </a:xfrm>
          <a:prstGeom prst="roundRect">
            <a:avLst>
              <a:gd name="adj" fmla="val 1002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8">
            <a:extLst>
              <a:ext uri="{FF2B5EF4-FFF2-40B4-BE49-F238E27FC236}">
                <a16:creationId xmlns:a16="http://schemas.microsoft.com/office/drawing/2014/main" id="{45366C4D-CF58-5A4D-ABC8-36BF1E2D8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3576" y="1689227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rgbClr val="9B07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Services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52F16CEC-B72C-164F-B841-A4AB27697CFD}"/>
              </a:ext>
            </a:extLst>
          </p:cNvPr>
          <p:cNvSpPr/>
          <p:nvPr/>
        </p:nvSpPr>
        <p:spPr>
          <a:xfrm>
            <a:off x="931717" y="1966226"/>
            <a:ext cx="5556090" cy="221842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82DE2D-6E05-3145-93FA-99FE55C8BA7F}"/>
              </a:ext>
            </a:extLst>
          </p:cNvPr>
          <p:cNvSpPr/>
          <p:nvPr/>
        </p:nvSpPr>
        <p:spPr>
          <a:xfrm>
            <a:off x="47623" y="5257810"/>
            <a:ext cx="2919464" cy="9403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  <a:p>
            <a:pPr algn="ctr"/>
            <a:r>
              <a:rPr lang="en-US" dirty="0" err="1"/>
              <a:t>kube</a:t>
            </a:r>
            <a:r>
              <a:rPr lang="en-US" dirty="0"/>
              <a:t>-manifests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751649-E941-504F-B081-21B5AB30707A}"/>
              </a:ext>
            </a:extLst>
          </p:cNvPr>
          <p:cNvSpPr txBox="1"/>
          <p:nvPr/>
        </p:nvSpPr>
        <p:spPr>
          <a:xfrm>
            <a:off x="154192" y="3302463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9B072B"/>
                </a:solidFill>
              </a:rPr>
              <a:t>Users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4AB0647-B08E-6B4D-9A57-C4E998F5190B}"/>
              </a:ext>
            </a:extLst>
          </p:cNvPr>
          <p:cNvCxnSpPr>
            <a:stCxn id="34" idx="2"/>
            <a:endCxn id="75" idx="3"/>
          </p:cNvCxnSpPr>
          <p:nvPr/>
        </p:nvCxnSpPr>
        <p:spPr>
          <a:xfrm rot="5400000">
            <a:off x="8515582" y="3253322"/>
            <a:ext cx="907844" cy="2094014"/>
          </a:xfrm>
          <a:prstGeom prst="bentConnector2">
            <a:avLst/>
          </a:prstGeom>
          <a:ln w="762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823FF118-7FB0-3E48-9B0C-78B10C0B027E}"/>
              </a:ext>
            </a:extLst>
          </p:cNvPr>
          <p:cNvCxnSpPr>
            <a:stCxn id="34" idx="2"/>
            <a:endCxn id="109" idx="1"/>
          </p:cNvCxnSpPr>
          <p:nvPr/>
        </p:nvCxnSpPr>
        <p:spPr>
          <a:xfrm rot="16200000" flipH="1">
            <a:off x="10486072" y="3376845"/>
            <a:ext cx="919111" cy="1858233"/>
          </a:xfrm>
          <a:prstGeom prst="bentConnector2">
            <a:avLst/>
          </a:prstGeom>
          <a:ln w="762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oogle Shape;383;p27">
            <a:extLst>
              <a:ext uri="{FF2B5EF4-FFF2-40B4-BE49-F238E27FC236}">
                <a16:creationId xmlns:a16="http://schemas.microsoft.com/office/drawing/2014/main" id="{066FD145-D061-B74A-8125-5537A15257A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25971" y="4884862"/>
            <a:ext cx="709050" cy="667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937D8D-5830-EF47-A533-E4DF6CCAEEEB}"/>
              </a:ext>
            </a:extLst>
          </p:cNvPr>
          <p:cNvCxnSpPr>
            <a:cxnSpLocks/>
            <a:stCxn id="140" idx="1"/>
            <a:endCxn id="103" idx="2"/>
          </p:cNvCxnSpPr>
          <p:nvPr/>
        </p:nvCxnSpPr>
        <p:spPr>
          <a:xfrm flipH="1" flipV="1">
            <a:off x="7414436" y="5025974"/>
            <a:ext cx="2211535" cy="1926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87280E-4CC0-4144-8078-413A6D1CEFCB}"/>
              </a:ext>
            </a:extLst>
          </p:cNvPr>
          <p:cNvCxnSpPr>
            <a:stCxn id="140" idx="3"/>
            <a:endCxn id="111" idx="2"/>
          </p:cNvCxnSpPr>
          <p:nvPr/>
        </p:nvCxnSpPr>
        <p:spPr>
          <a:xfrm flipV="1">
            <a:off x="10335021" y="5037241"/>
            <a:ext cx="2052098" cy="1813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E3C5B0D8-4DFA-794B-86CF-158C24499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40" y="6840553"/>
            <a:ext cx="1343663" cy="43815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EDC7CF3-3439-B040-A84D-E6BC48206B78}"/>
              </a:ext>
            </a:extLst>
          </p:cNvPr>
          <p:cNvSpPr txBox="1"/>
          <p:nvPr/>
        </p:nvSpPr>
        <p:spPr>
          <a:xfrm>
            <a:off x="97478" y="7275606"/>
            <a:ext cx="117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Docker Hub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FBE2BEBA-E0D8-F647-AFD8-0DE512110FED}"/>
              </a:ext>
            </a:extLst>
          </p:cNvPr>
          <p:cNvCxnSpPr>
            <a:endCxn id="67" idx="3"/>
          </p:cNvCxnSpPr>
          <p:nvPr/>
        </p:nvCxnSpPr>
        <p:spPr>
          <a:xfrm rot="10800000" flipV="1">
            <a:off x="1381804" y="5451457"/>
            <a:ext cx="4921857" cy="1608171"/>
          </a:xfrm>
          <a:prstGeom prst="bentConnector3">
            <a:avLst>
              <a:gd name="adj1" fmla="val 836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4AFE760-DC3F-674C-9D37-89E7180E1F72}"/>
              </a:ext>
            </a:extLst>
          </p:cNvPr>
          <p:cNvSpPr txBox="1"/>
          <p:nvPr/>
        </p:nvSpPr>
        <p:spPr>
          <a:xfrm>
            <a:off x="2019226" y="7018554"/>
            <a:ext cx="314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Pull Docker Image from Docker Hub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E8C1D573-E8B6-F34E-8C50-90462D0C4A1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76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5" grpId="0"/>
      <p:bldP spid="32" grpId="0" animBg="1"/>
      <p:bldP spid="116" grpId="0" animBg="1"/>
      <p:bldP spid="117" grpId="0" animBg="1"/>
      <p:bldP spid="33" grpId="0" animBg="1"/>
      <p:bldP spid="34" grpId="0" animBg="1"/>
      <p:bldP spid="131" grpId="0"/>
      <p:bldP spid="38" grpId="0" animBg="1"/>
      <p:bldP spid="39" grpId="0" animBg="1"/>
      <p:bldP spid="40" grpId="0"/>
      <p:bldP spid="68" grpId="0"/>
      <p:bldP spid="1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&amp; SSL Redirect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Cross Namespaces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078349" y="97848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61" y="515667"/>
            <a:ext cx="1318508" cy="445872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6098060" y="2675951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Application 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6131423" y="4370923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Ingress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6131424" y="606589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ED51F8CB-8C2C-A31C-56FF-34A853F7E762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06057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AWS EKS Load Balancer Demos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83CC069-39B3-584C-99AF-DC46C135CB3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465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6602819" y="3675252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CLB</a:t>
            </a:r>
            <a:r>
              <a:rPr lang="en-US" sz="2600" dirty="0"/>
              <a:t>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6602819" y="2910272"/>
            <a:ext cx="7595899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Deployment Manifest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6602819" y="5411495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NLB</a:t>
            </a:r>
            <a:r>
              <a:rPr lang="en-US" sz="2600" dirty="0"/>
              <a:t>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6602819" y="4440232"/>
            <a:ext cx="7595899" cy="7887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k8s Node Port Service Manifest (</a:t>
            </a:r>
            <a:r>
              <a:rPr lang="en-US" sz="2400" dirty="0">
                <a:solidFill>
                  <a:srgbClr val="FF0000"/>
                </a:solidFill>
              </a:rPr>
              <a:t>Not recommended for prod</a:t>
            </a:r>
            <a:r>
              <a:rPr lang="en-US" sz="2400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3DC03F-2349-FF41-A950-3BD85010E2AB}"/>
              </a:ext>
            </a:extLst>
          </p:cNvPr>
          <p:cNvSpPr/>
          <p:nvPr/>
        </p:nvSpPr>
        <p:spPr>
          <a:xfrm>
            <a:off x="6602819" y="1287961"/>
            <a:ext cx="7595899" cy="11057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Manifests using YAML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6E72A2-97F5-154A-9DA9-4A997A12BF0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411971" y="3206703"/>
            <a:ext cx="1190848" cy="1171406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FC7C8B-CF53-B543-9911-6B1FFE8EF7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411971" y="3971683"/>
            <a:ext cx="1190848" cy="406426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05E80D-0157-3940-B161-5AAB692E3CC0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411971" y="4378109"/>
            <a:ext cx="1190848" cy="456498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8F7C49-7B63-EB4C-953E-1C448FF18B4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411971" y="4378109"/>
            <a:ext cx="1190848" cy="1329817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073C83-D786-E64F-8DBB-1D9311449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3" y="3035902"/>
            <a:ext cx="5259258" cy="268441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DD8D6F7-4F81-9240-BE55-3F2EE55E6D9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083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628" y="266000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Deployment &amp; Service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1A40C0"/>
                </a:solidFill>
              </a:rPr>
              <a:t>using Terraform Provider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161" y="249514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64932" y="612588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0397" y="6111914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5625537" y="6042136"/>
            <a:ext cx="4184573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HashiCorp Terraform">
            <a:extLst>
              <a:ext uri="{FF2B5EF4-FFF2-40B4-BE49-F238E27FC236}">
                <a16:creationId xmlns:a16="http://schemas.microsoft.com/office/drawing/2014/main" id="{C70D3751-EA34-9F49-AABA-3ADFDAD1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89" y="6180389"/>
            <a:ext cx="1228840" cy="122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F13CFC2C-DF99-C34B-B8C9-04668517E22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344613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237" y="-221714"/>
            <a:ext cx="9327982" cy="1188851"/>
          </a:xfrm>
        </p:spPr>
        <p:txBody>
          <a:bodyPr/>
          <a:lstStyle/>
          <a:p>
            <a:r>
              <a:rPr lang="en-US" dirty="0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204961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87285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46642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78;p27">
            <a:extLst>
              <a:ext uri="{FF2B5EF4-FFF2-40B4-BE49-F238E27FC236}">
                <a16:creationId xmlns:a16="http://schemas.microsoft.com/office/drawing/2014/main" id="{09D3D763-A8C3-E645-B939-0D0EFF563329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>
            <a:off x="6087767" y="3671609"/>
            <a:ext cx="1299764" cy="138026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505187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505187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29167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45426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45426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454264"/>
            <a:ext cx="1296093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77;p27">
            <a:extLst>
              <a:ext uri="{FF2B5EF4-FFF2-40B4-BE49-F238E27FC236}">
                <a16:creationId xmlns:a16="http://schemas.microsoft.com/office/drawing/2014/main" id="{08C67BC7-E528-AD49-AF96-63C68CC4C2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5929" y="3075968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504990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454264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378;p27">
            <a:extLst>
              <a:ext uri="{FF2B5EF4-FFF2-40B4-BE49-F238E27FC236}">
                <a16:creationId xmlns:a16="http://schemas.microsoft.com/office/drawing/2014/main" id="{61F8FD33-9420-F845-9EDA-DC843FDF5CB0}"/>
              </a:ext>
            </a:extLst>
          </p:cNvPr>
          <p:cNvCxnSpPr>
            <a:cxnSpLocks/>
            <a:stCxn id="86" idx="3"/>
            <a:endCxn id="26" idx="1"/>
          </p:cNvCxnSpPr>
          <p:nvPr/>
        </p:nvCxnSpPr>
        <p:spPr>
          <a:xfrm flipV="1">
            <a:off x="6092285" y="5051873"/>
            <a:ext cx="1295246" cy="14169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" name="Google Shape;377;p27">
            <a:extLst>
              <a:ext uri="{FF2B5EF4-FFF2-40B4-BE49-F238E27FC236}">
                <a16:creationId xmlns:a16="http://schemas.microsoft.com/office/drawing/2014/main" id="{9349ACD0-D7AE-E14C-9705-9D5895D256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447" y="587314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602206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79;p27">
            <a:extLst>
              <a:ext uri="{FF2B5EF4-FFF2-40B4-BE49-F238E27FC236}">
                <a16:creationId xmlns:a16="http://schemas.microsoft.com/office/drawing/2014/main" id="{92FC9260-98B0-AA41-B8B0-0874AF3D3F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331" y="474695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79;p27">
            <a:extLst>
              <a:ext uri="{FF2B5EF4-FFF2-40B4-BE49-F238E27FC236}">
                <a16:creationId xmlns:a16="http://schemas.microsoft.com/office/drawing/2014/main" id="{989F1117-4C80-D44D-8A7C-0FA0391CA6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20" y="4891708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47172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C3A87-E9D5-E54C-A0F1-B4984ADC522B}"/>
              </a:ext>
            </a:extLst>
          </p:cNvPr>
          <p:cNvSpPr txBox="1"/>
          <p:nvPr/>
        </p:nvSpPr>
        <p:spPr>
          <a:xfrm>
            <a:off x="3306958" y="3360289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2584870" y="4442189"/>
            <a:ext cx="223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  <a:p>
            <a:r>
              <a:rPr lang="en-US" sz="1800" dirty="0"/>
              <a:t>(AWS Classic LB)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9101AE-7117-664E-BE9D-54C6AC9BE814}"/>
              </a:ext>
            </a:extLst>
          </p:cNvPr>
          <p:cNvSpPr txBox="1"/>
          <p:nvPr/>
        </p:nvSpPr>
        <p:spPr>
          <a:xfrm>
            <a:off x="2568937" y="6009132"/>
            <a:ext cx="241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Network Load Balancer </a:t>
            </a:r>
          </a:p>
          <a:p>
            <a:r>
              <a:rPr lang="en-US" sz="1800" dirty="0"/>
              <a:t>Service (AWS NLB)</a:t>
            </a:r>
          </a:p>
        </p:txBody>
      </p:sp>
      <p:pic>
        <p:nvPicPr>
          <p:cNvPr id="96" name="Graphic 23">
            <a:extLst>
              <a:ext uri="{FF2B5EF4-FFF2-40B4-BE49-F238E27FC236}">
                <a16:creationId xmlns:a16="http://schemas.microsoft.com/office/drawing/2014/main" id="{F786D08C-F756-F341-BF47-FF23BA85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757" y="152553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958956" y="2421231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751391" y="631773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8778" y="6332298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6930" y="6364585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75" y="4267249"/>
            <a:ext cx="914400" cy="9144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2161ABA-073C-6D43-885F-8B4EB2519876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2494855" y="1910059"/>
            <a:ext cx="389310" cy="432507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243B351-A2A5-D647-9A51-8D0D244065E7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983266" y="3725358"/>
            <a:ext cx="1437827" cy="435040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72444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15950D-E1BA-C346-8FE4-CA55E8B007BC}"/>
              </a:ext>
            </a:extLst>
          </p:cNvPr>
          <p:cNvSpPr txBox="1"/>
          <p:nvPr/>
        </p:nvSpPr>
        <p:spPr>
          <a:xfrm>
            <a:off x="467540" y="3558410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927341" y="503135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13AE5F-61E4-204E-B991-E24FEBC5FCF3}"/>
              </a:ext>
            </a:extLst>
          </p:cNvPr>
          <p:cNvSpPr txBox="1"/>
          <p:nvPr/>
        </p:nvSpPr>
        <p:spPr>
          <a:xfrm>
            <a:off x="586899" y="6581942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pic>
        <p:nvPicPr>
          <p:cNvPr id="38" name="Picture 37" descr="HashiCorp Terraform">
            <a:extLst>
              <a:ext uri="{FF2B5EF4-FFF2-40B4-BE49-F238E27FC236}">
                <a16:creationId xmlns:a16="http://schemas.microsoft.com/office/drawing/2014/main" id="{C710BB6D-0F2D-A94B-ACA7-21454FD2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6" y="312376"/>
            <a:ext cx="938975" cy="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1D9DB-5ABA-4645-9788-D436420BB970}"/>
              </a:ext>
            </a:extLst>
          </p:cNvPr>
          <p:cNvSpPr txBox="1"/>
          <p:nvPr/>
        </p:nvSpPr>
        <p:spPr>
          <a:xfrm>
            <a:off x="208627" y="1204502"/>
            <a:ext cx="212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Terraform Kubernetes </a:t>
            </a:r>
          </a:p>
          <a:p>
            <a:pPr algn="ctr"/>
            <a:r>
              <a:rPr lang="en-US" sz="1600" dirty="0"/>
              <a:t>Provider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9595A1-B4B3-E247-9E36-8EACC470369F}"/>
              </a:ext>
            </a:extLst>
          </p:cNvPr>
          <p:cNvSpPr/>
          <p:nvPr/>
        </p:nvSpPr>
        <p:spPr>
          <a:xfrm>
            <a:off x="208627" y="290103"/>
            <a:ext cx="2125254" cy="1630917"/>
          </a:xfrm>
          <a:prstGeom prst="roundRect">
            <a:avLst/>
          </a:prstGeom>
          <a:noFill/>
          <a:ln w="1016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EBA9D9B-CA42-C849-814B-F3C18BA152FF}"/>
              </a:ext>
            </a:extLst>
          </p:cNvPr>
          <p:cNvCxnSpPr>
            <a:stCxn id="5" idx="3"/>
            <a:endCxn id="16" idx="0"/>
          </p:cNvCxnSpPr>
          <p:nvPr/>
        </p:nvCxnSpPr>
        <p:spPr>
          <a:xfrm>
            <a:off x="2333881" y="1105562"/>
            <a:ext cx="5711775" cy="1767292"/>
          </a:xfrm>
          <a:prstGeom prst="bentConnector2">
            <a:avLst/>
          </a:prstGeom>
          <a:ln w="1016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btitle 2">
            <a:extLst>
              <a:ext uri="{FF2B5EF4-FFF2-40B4-BE49-F238E27FC236}">
                <a16:creationId xmlns:a16="http://schemas.microsoft.com/office/drawing/2014/main" id="{7A69E64A-339C-CD45-A976-2CB0C1F287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0182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8" grpId="0"/>
      <p:bldP spid="99" grpId="0"/>
      <p:bldP spid="100" grpId="0"/>
      <p:bldP spid="18" grpId="0"/>
      <p:bldP spid="43" grpId="0"/>
      <p:bldP spid="44" grpId="0"/>
      <p:bldP spid="3" grpId="0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02570B0-D57D-554C-AF11-B372307A3E1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3" grpId="0" animBg="1"/>
      <p:bldP spid="17" grpId="0" animBg="1"/>
      <p:bldP spid="3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54" y="7812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6911290" y="5171252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CLB</a:t>
            </a:r>
            <a:r>
              <a:rPr lang="en-US" sz="2600" dirty="0"/>
              <a:t>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6911290" y="4480447"/>
            <a:ext cx="7595899" cy="59286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Deployment Manifest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6911291" y="6732341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NLB</a:t>
            </a:r>
            <a:r>
              <a:rPr lang="en-US" sz="2600" dirty="0"/>
              <a:t>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6911290" y="5853852"/>
            <a:ext cx="7595899" cy="78875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k8s Node Port Service Manifest (</a:t>
            </a:r>
            <a:r>
              <a:rPr lang="en-US" sz="2400" dirty="0">
                <a:solidFill>
                  <a:srgbClr val="FF0000"/>
                </a:solidFill>
              </a:rPr>
              <a:t>Not recommended for prod</a:t>
            </a:r>
            <a:r>
              <a:rPr lang="en-US" sz="2400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3DC03F-2349-FF41-A950-3BD85010E2AB}"/>
              </a:ext>
            </a:extLst>
          </p:cNvPr>
          <p:cNvSpPr/>
          <p:nvPr/>
        </p:nvSpPr>
        <p:spPr>
          <a:xfrm>
            <a:off x="3481330" y="972098"/>
            <a:ext cx="10717387" cy="970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Manifests using Terraform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F7167-76A2-5241-8BD8-69EB5F5C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3" y="2551580"/>
            <a:ext cx="5651500" cy="37338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B658DD2-10D4-4F4E-9EE7-4C778D971D93}"/>
              </a:ext>
            </a:extLst>
          </p:cNvPr>
          <p:cNvSpPr/>
          <p:nvPr/>
        </p:nvSpPr>
        <p:spPr>
          <a:xfrm>
            <a:off x="6911290" y="3819139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AWS and Kubernetes Providers &amp; </a:t>
            </a:r>
            <a:r>
              <a:rPr lang="en-US" sz="2600" dirty="0" err="1"/>
              <a:t>Datasources</a:t>
            </a:r>
            <a:endParaRPr lang="en-US" sz="26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6BB99B-C79D-F84C-8F70-DE113653817B}"/>
              </a:ext>
            </a:extLst>
          </p:cNvPr>
          <p:cNvSpPr/>
          <p:nvPr/>
        </p:nvSpPr>
        <p:spPr>
          <a:xfrm>
            <a:off x="6911290" y="3157831"/>
            <a:ext cx="7595899" cy="59286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Remote State Datasource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2BE87B5-E623-354B-9F4D-D8A23D775D34}"/>
              </a:ext>
            </a:extLst>
          </p:cNvPr>
          <p:cNvSpPr/>
          <p:nvPr/>
        </p:nvSpPr>
        <p:spPr>
          <a:xfrm>
            <a:off x="6911290" y="2248670"/>
            <a:ext cx="7595899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Settings - AWS and Kubernetes Provider Versions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742654-8692-2A4E-B289-5087E677B0E9}"/>
              </a:ext>
            </a:extLst>
          </p:cNvPr>
          <p:cNvSpPr/>
          <p:nvPr/>
        </p:nvSpPr>
        <p:spPr>
          <a:xfrm>
            <a:off x="6109789" y="2385843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BCABD5-6E4E-FF43-ACD4-546220DC537B}"/>
              </a:ext>
            </a:extLst>
          </p:cNvPr>
          <p:cNvSpPr/>
          <p:nvPr/>
        </p:nvSpPr>
        <p:spPr>
          <a:xfrm>
            <a:off x="6109789" y="3190470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EEDD4E-4F6B-3940-9D1E-DE955086E869}"/>
              </a:ext>
            </a:extLst>
          </p:cNvPr>
          <p:cNvSpPr/>
          <p:nvPr/>
        </p:nvSpPr>
        <p:spPr>
          <a:xfrm>
            <a:off x="6109789" y="3851009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D6C49D-C651-8B43-9292-14FAB53F0004}"/>
              </a:ext>
            </a:extLst>
          </p:cNvPr>
          <p:cNvSpPr/>
          <p:nvPr/>
        </p:nvSpPr>
        <p:spPr>
          <a:xfrm>
            <a:off x="6109789" y="4547431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8909A3-74A1-0443-BC0D-4F1F3C0C299E}"/>
              </a:ext>
            </a:extLst>
          </p:cNvPr>
          <p:cNvSpPr/>
          <p:nvPr/>
        </p:nvSpPr>
        <p:spPr>
          <a:xfrm>
            <a:off x="6109789" y="5236532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C7F7F4-A502-BD4D-AE9A-4FAD658FA864}"/>
              </a:ext>
            </a:extLst>
          </p:cNvPr>
          <p:cNvSpPr/>
          <p:nvPr/>
        </p:nvSpPr>
        <p:spPr>
          <a:xfrm>
            <a:off x="6109789" y="5984436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DE0DEB-CD63-3446-ABCE-8A087CFE81CE}"/>
              </a:ext>
            </a:extLst>
          </p:cNvPr>
          <p:cNvSpPr/>
          <p:nvPr/>
        </p:nvSpPr>
        <p:spPr>
          <a:xfrm>
            <a:off x="6109789" y="6732340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811CB2B-1D74-6940-AFAB-E2A3A44FDF5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965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  <p:bldP spid="18" grpId="0" animBg="1"/>
      <p:bldP spid="20" grpId="0" animBg="1"/>
      <p:bldP spid="1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Terraform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1A40C0"/>
                </a:solidFill>
              </a:rPr>
              <a:t>Remote State Storage &amp; State Locking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89954"/>
                </a:solidFill>
              </a:rPr>
              <a:t>using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89954"/>
                </a:solidFill>
              </a:rPr>
              <a:t>AWS S3  &amp;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6" y="12583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639" y="1189443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189443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127" y="1200417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41" y="110329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09" y="133820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6" y="-2301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153" y="105918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369" y="124452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26" y="19006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00" y="36965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369" y="126917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15" y="2818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353" y="124452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4" y="4956445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03" y="592583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99481" y="141078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64946" y="127105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9060086" y="57327"/>
            <a:ext cx="4184573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HashiCorp Terraform">
            <a:extLst>
              <a:ext uri="{FF2B5EF4-FFF2-40B4-BE49-F238E27FC236}">
                <a16:creationId xmlns:a16="http://schemas.microsoft.com/office/drawing/2014/main" id="{C70D3751-EA34-9F49-AABA-3ADFDAD1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38" y="195580"/>
            <a:ext cx="1228840" cy="122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613859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0" y="690218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53" y="6125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849" y="6930528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077F0F81-970A-684F-B97B-E98E0D174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1942" y="577104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9107F818-46E9-244D-BCFD-BC35004B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12" y="489364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3" name="Graphic 19">
            <a:extLst>
              <a:ext uri="{FF2B5EF4-FFF2-40B4-BE49-F238E27FC236}">
                <a16:creationId xmlns:a16="http://schemas.microsoft.com/office/drawing/2014/main" id="{4E3F413F-9690-0341-9132-6533C441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35" y="65309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id="{E69B7B09-87AD-F84C-85D8-24624244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185" y="730443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F01B0618-6699-C644-A566-CD105AD6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863" y="723800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6" name="Graphic 24">
            <a:extLst>
              <a:ext uri="{FF2B5EF4-FFF2-40B4-BE49-F238E27FC236}">
                <a16:creationId xmlns:a16="http://schemas.microsoft.com/office/drawing/2014/main" id="{225F02A3-30A7-C74F-BAA7-38F3C522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50" y="6489581"/>
            <a:ext cx="735618" cy="73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359257CC-0C09-3849-BEFA-101F66443D0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377795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86" y="3616418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997153" y="4714575"/>
            <a:ext cx="2154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terraform.tfstate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665549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104783" y="1648481"/>
            <a:ext cx="5585336" cy="7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8940281" y="1628680"/>
            <a:ext cx="5585336" cy="7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Real World Resource – EC2 Instance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439919" y="3367029"/>
            <a:ext cx="3205873" cy="225538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5EB7FD-DF1B-D849-891F-52BA29A8FE43}"/>
              </a:ext>
            </a:extLst>
          </p:cNvPr>
          <p:cNvSpPr/>
          <p:nvPr/>
        </p:nvSpPr>
        <p:spPr>
          <a:xfrm>
            <a:off x="493845" y="6688587"/>
            <a:ext cx="4322618" cy="753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Desired State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48CB1-83F6-2547-B12C-039E0F2A177B}"/>
              </a:ext>
            </a:extLst>
          </p:cNvPr>
          <p:cNvSpPr/>
          <p:nvPr/>
        </p:nvSpPr>
        <p:spPr>
          <a:xfrm>
            <a:off x="9934544" y="6705264"/>
            <a:ext cx="4322618" cy="753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Current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B3D68-9728-0342-8D0D-A166B9C0AF8D}"/>
              </a:ext>
            </a:extLst>
          </p:cNvPr>
          <p:cNvCxnSpPr>
            <a:cxnSpLocks/>
          </p:cNvCxnSpPr>
          <p:nvPr/>
        </p:nvCxnSpPr>
        <p:spPr>
          <a:xfrm flipV="1">
            <a:off x="2622014" y="4406747"/>
            <a:ext cx="0" cy="2281841"/>
          </a:xfrm>
          <a:prstGeom prst="straightConnector1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D12F3-D374-F148-B259-CAECA32A14D8}"/>
              </a:ext>
            </a:extLst>
          </p:cNvPr>
          <p:cNvCxnSpPr>
            <a:cxnSpLocks/>
          </p:cNvCxnSpPr>
          <p:nvPr/>
        </p:nvCxnSpPr>
        <p:spPr>
          <a:xfrm flipV="1">
            <a:off x="12182820" y="5018153"/>
            <a:ext cx="0" cy="1766164"/>
          </a:xfrm>
          <a:prstGeom prst="straightConnector1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501E6DF3-7B37-B14F-A393-3D64610FBB6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4" grpId="0" animBg="1"/>
      <p:bldP spid="3" grpId="0" animBg="1"/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828945"/>
            <a:ext cx="13603458" cy="110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22DBEEB-31C7-D748-9BF2-6095168162B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46A1D6-E805-8144-8E1C-2AAD2FADD11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51" y="-199803"/>
            <a:ext cx="4738205" cy="1188851"/>
          </a:xfrm>
        </p:spPr>
        <p:txBody>
          <a:bodyPr>
            <a:normAutofit/>
          </a:bodyPr>
          <a:lstStyle/>
          <a:p>
            <a:r>
              <a:rPr lang="en-US" sz="4900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8069399" y="-152040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0DB6C649-F839-2E4E-B179-F22430A66F5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3756793" y="44073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Basics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3756793" y="553412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</a:t>
            </a:r>
          </a:p>
          <a:p>
            <a:pPr algn="ctr"/>
            <a:r>
              <a:rPr lang="en-US" sz="3000" dirty="0"/>
              <a:t>TLS + External DNS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3756793" y="668019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Internal LB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161370" y="795464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161370" y="2529939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Network</a:t>
            </a:r>
          </a:p>
          <a:p>
            <a:pPr algn="ctr"/>
            <a:r>
              <a:rPr lang="en-US" sz="2500" dirty="0"/>
              <a:t>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84426" y="4264414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84426" y="6052047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B4037B-6A1F-FC7F-4793-276F7E14F636}"/>
              </a:ext>
            </a:extLst>
          </p:cNvPr>
          <p:cNvSpPr/>
          <p:nvPr/>
        </p:nvSpPr>
        <p:spPr>
          <a:xfrm>
            <a:off x="2614038" y="44073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C519D1-0C84-EDA5-E5C4-9FF3B8167623}"/>
              </a:ext>
            </a:extLst>
          </p:cNvPr>
          <p:cNvSpPr/>
          <p:nvPr/>
        </p:nvSpPr>
        <p:spPr>
          <a:xfrm>
            <a:off x="2614038" y="5534123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280906-4C9D-773E-E22D-43FF5FBD3F08}"/>
              </a:ext>
            </a:extLst>
          </p:cNvPr>
          <p:cNvSpPr/>
          <p:nvPr/>
        </p:nvSpPr>
        <p:spPr>
          <a:xfrm>
            <a:off x="2614038" y="668019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D17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68CA2C3-CFD4-EA9A-40C1-7BC4C132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354" y="172343"/>
            <a:ext cx="615086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EKS Load Balancer Controller Demos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17588B-BE8E-9E05-F371-06294FEE1E0E}"/>
              </a:ext>
            </a:extLst>
          </p:cNvPr>
          <p:cNvCxnSpPr>
            <a:cxnSpLocks/>
          </p:cNvCxnSpPr>
          <p:nvPr/>
        </p:nvCxnSpPr>
        <p:spPr>
          <a:xfrm>
            <a:off x="8565525" y="65452"/>
            <a:ext cx="0" cy="76671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1121D941-C059-CDBA-1C24-20DCBC16C7A9}"/>
              </a:ext>
            </a:extLst>
          </p:cNvPr>
          <p:cNvSpPr txBox="1">
            <a:spLocks/>
          </p:cNvSpPr>
          <p:nvPr/>
        </p:nvSpPr>
        <p:spPr>
          <a:xfrm>
            <a:off x="8890189" y="-145731"/>
            <a:ext cx="4163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Fargate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8D6583-E31A-1595-6105-3FC63BF24969}"/>
              </a:ext>
            </a:extLst>
          </p:cNvPr>
          <p:cNvSpPr/>
          <p:nvPr/>
        </p:nvSpPr>
        <p:spPr>
          <a:xfrm>
            <a:off x="9805321" y="2954681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Fargate Profiles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BB9F8D-7161-4CED-EA45-69BFC7914457}"/>
              </a:ext>
            </a:extLst>
          </p:cNvPr>
          <p:cNvSpPr/>
          <p:nvPr/>
        </p:nvSpPr>
        <p:spPr>
          <a:xfrm>
            <a:off x="9805321" y="4081496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Run k8s Workloads on Fargate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6EE46D-3394-76E4-BEA9-4263D663D266}"/>
              </a:ext>
            </a:extLst>
          </p:cNvPr>
          <p:cNvSpPr/>
          <p:nvPr/>
        </p:nvSpPr>
        <p:spPr>
          <a:xfrm>
            <a:off x="9805321" y="5227571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Fargate Only EKS Cluster</a:t>
            </a:r>
            <a:br>
              <a:rPr lang="en-US" sz="3000" dirty="0"/>
            </a:br>
            <a:r>
              <a:rPr lang="en-US" sz="3000" dirty="0">
                <a:solidFill>
                  <a:srgbClr val="FFFF00"/>
                </a:solidFill>
              </a:rPr>
              <a:t>(VERY IMPORTANT)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16BAE8-7663-B885-E3DD-88EC6FCE0481}"/>
              </a:ext>
            </a:extLst>
          </p:cNvPr>
          <p:cNvSpPr/>
          <p:nvPr/>
        </p:nvSpPr>
        <p:spPr>
          <a:xfrm>
            <a:off x="8662566" y="2954681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87B500-B384-4F4E-6214-94D2E6DCC76C}"/>
              </a:ext>
            </a:extLst>
          </p:cNvPr>
          <p:cNvSpPr/>
          <p:nvPr/>
        </p:nvSpPr>
        <p:spPr>
          <a:xfrm>
            <a:off x="8662566" y="408149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281A1D-01BC-91FB-DBED-463361FBAEBC}"/>
              </a:ext>
            </a:extLst>
          </p:cNvPr>
          <p:cNvSpPr/>
          <p:nvPr/>
        </p:nvSpPr>
        <p:spPr>
          <a:xfrm>
            <a:off x="8662566" y="5227571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pic>
        <p:nvPicPr>
          <p:cNvPr id="28" name="Graphic 23">
            <a:extLst>
              <a:ext uri="{FF2B5EF4-FFF2-40B4-BE49-F238E27FC236}">
                <a16:creationId xmlns:a16="http://schemas.microsoft.com/office/drawing/2014/main" id="{007AE53B-A068-4832-1D98-57F10CC0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804" y="100080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326830-C68F-5383-98E1-9ED0F028AD5C}"/>
              </a:ext>
            </a:extLst>
          </p:cNvPr>
          <p:cNvSpPr txBox="1"/>
          <p:nvPr/>
        </p:nvSpPr>
        <p:spPr>
          <a:xfrm>
            <a:off x="9584995" y="198619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25ECAAF-5F98-DB75-A975-582DC9464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3545" y="995901"/>
            <a:ext cx="914397" cy="9143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51BD7B-BE73-C352-021F-3869294F1AAF}"/>
              </a:ext>
            </a:extLst>
          </p:cNvPr>
          <p:cNvSpPr txBox="1"/>
          <p:nvPr/>
        </p:nvSpPr>
        <p:spPr>
          <a:xfrm>
            <a:off x="12233545" y="1979938"/>
            <a:ext cx="1027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Fargate</a:t>
            </a:r>
          </a:p>
        </p:txBody>
      </p:sp>
      <p:pic>
        <p:nvPicPr>
          <p:cNvPr id="32" name="Google Shape;660;p35">
            <a:extLst>
              <a:ext uri="{FF2B5EF4-FFF2-40B4-BE49-F238E27FC236}">
                <a16:creationId xmlns:a16="http://schemas.microsoft.com/office/drawing/2014/main" id="{9FC02EA1-2ED5-B937-86CA-7576A45769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399" y="147368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62;p35">
            <a:extLst>
              <a:ext uri="{FF2B5EF4-FFF2-40B4-BE49-F238E27FC236}">
                <a16:creationId xmlns:a16="http://schemas.microsoft.com/office/drawing/2014/main" id="{7A281A3D-E8D6-A041-29AC-F6964CA33AE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7143" y="1475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E7CE1B-F6A8-8BD7-D345-8CD8BA050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5010" y="6587373"/>
            <a:ext cx="3253000" cy="1100049"/>
          </a:xfrm>
          <a:prstGeom prst="rect">
            <a:avLst/>
          </a:prstGeom>
        </p:spPr>
      </p:pic>
      <p:pic>
        <p:nvPicPr>
          <p:cNvPr id="40" name="Graphic 6">
            <a:extLst>
              <a:ext uri="{FF2B5EF4-FFF2-40B4-BE49-F238E27FC236}">
                <a16:creationId xmlns:a16="http://schemas.microsoft.com/office/drawing/2014/main" id="{491A2395-4EE6-51CE-C494-62C1FB6E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2994793" y="27444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12">
            <a:extLst>
              <a:ext uri="{FF2B5EF4-FFF2-40B4-BE49-F238E27FC236}">
                <a16:creationId xmlns:a16="http://schemas.microsoft.com/office/drawing/2014/main" id="{710A3EF2-9210-D6AC-D687-8F668EA21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021" y="3511646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73F856F4-04F0-625D-530E-7A1118B65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874" y="34826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6" name="Graphic 8">
            <a:extLst>
              <a:ext uri="{FF2B5EF4-FFF2-40B4-BE49-F238E27FC236}">
                <a16:creationId xmlns:a16="http://schemas.microsoft.com/office/drawing/2014/main" id="{43F77EAD-02E0-2CD3-8120-C0A263C4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93" y="2668555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22">
            <a:extLst>
              <a:ext uri="{FF2B5EF4-FFF2-40B4-BE49-F238E27FC236}">
                <a16:creationId xmlns:a16="http://schemas.microsoft.com/office/drawing/2014/main" id="{36898659-E911-6DB2-2B60-B117C4908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1322" y="345218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CFE2DACC-0B40-34BE-217B-E1DE4EC5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05" y="268041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3665D8-B2DE-F72A-13FA-E923D18E33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3553" y="1423874"/>
            <a:ext cx="1182000" cy="1182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0B5CA3C-69F1-73A0-1270-DDC7DF819C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3083" y="1453099"/>
            <a:ext cx="1230302" cy="1201446"/>
          </a:xfrm>
          <a:prstGeom prst="rect">
            <a:avLst/>
          </a:prstGeom>
        </p:spPr>
      </p:pic>
      <p:sp>
        <p:nvSpPr>
          <p:cNvPr id="51" name="Subtitle 2">
            <a:extLst>
              <a:ext uri="{FF2B5EF4-FFF2-40B4-BE49-F238E27FC236}">
                <a16:creationId xmlns:a16="http://schemas.microsoft.com/office/drawing/2014/main" id="{891195BA-9685-064C-8827-4A25104345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660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3" grpId="0" animBg="1"/>
      <p:bldP spid="44" grpId="0" animBg="1"/>
      <p:bldP spid="45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-343207" y="147415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2731CAAE-1897-3C40-9ADB-468655FDD0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71641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424341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50113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31072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using Remote Backend AWS S3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63176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73777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605881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83EED6F5-C931-4348-8F6C-0159A0CA437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96A58E-A4B6-0A43-9D67-20602F62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88" y="46785"/>
            <a:ext cx="4899201" cy="118885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900" dirty="0"/>
              <a:t>EKS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25268-F7AB-5C47-B8FF-FE972D90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9" y="1320901"/>
            <a:ext cx="6601304" cy="636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3AE52-F021-3E48-B921-1CA7BF38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810" y="1320901"/>
            <a:ext cx="5942861" cy="638874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E56F1FC-F3F8-F740-9FBD-44422553AFF6}"/>
              </a:ext>
            </a:extLst>
          </p:cNvPr>
          <p:cNvSpPr txBox="1">
            <a:spLocks/>
          </p:cNvSpPr>
          <p:nvPr/>
        </p:nvSpPr>
        <p:spPr>
          <a:xfrm>
            <a:off x="8485501" y="68819"/>
            <a:ext cx="4899201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k8s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9AF051-B3CB-384C-BED4-9C209FEEFB3B}"/>
              </a:ext>
            </a:extLst>
          </p:cNvPr>
          <p:cNvSpPr/>
          <p:nvPr/>
        </p:nvSpPr>
        <p:spPr>
          <a:xfrm>
            <a:off x="396607" y="4638101"/>
            <a:ext cx="6213513" cy="137710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267D04-D41E-E84F-AECE-38DBFC818E0F}"/>
              </a:ext>
            </a:extLst>
          </p:cNvPr>
          <p:cNvSpPr/>
          <p:nvPr/>
        </p:nvSpPr>
        <p:spPr>
          <a:xfrm>
            <a:off x="8738098" y="5034708"/>
            <a:ext cx="5495695" cy="1474425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8C75C2-2830-5948-8899-5EDE32E2D94F}"/>
              </a:ext>
            </a:extLst>
          </p:cNvPr>
          <p:cNvSpPr/>
          <p:nvPr/>
        </p:nvSpPr>
        <p:spPr>
          <a:xfrm>
            <a:off x="524520" y="6220144"/>
            <a:ext cx="5072049" cy="68855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FEE69D-4B17-9E4F-9848-40441141B300}"/>
              </a:ext>
            </a:extLst>
          </p:cNvPr>
          <p:cNvSpPr/>
          <p:nvPr/>
        </p:nvSpPr>
        <p:spPr>
          <a:xfrm>
            <a:off x="8958435" y="6670000"/>
            <a:ext cx="4206721" cy="68855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1BE6F4-E447-1D40-AABB-4F6C5A1F871E}"/>
              </a:ext>
            </a:extLst>
          </p:cNvPr>
          <p:cNvSpPr/>
          <p:nvPr/>
        </p:nvSpPr>
        <p:spPr>
          <a:xfrm>
            <a:off x="6869998" y="3859772"/>
            <a:ext cx="1655043" cy="7783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 Bucket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A3548-548B-564C-8C16-9764BBA8AB11}"/>
              </a:ext>
            </a:extLst>
          </p:cNvPr>
          <p:cNvSpPr/>
          <p:nvPr/>
        </p:nvSpPr>
        <p:spPr>
          <a:xfrm>
            <a:off x="6802398" y="6969390"/>
            <a:ext cx="1655043" cy="77832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AWS</a:t>
            </a:r>
          </a:p>
          <a:p>
            <a:pPr algn="ctr"/>
            <a:r>
              <a:rPr lang="en-US" sz="1700" dirty="0"/>
              <a:t>DynamoDB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091D3E-2916-0F40-B33C-3EC7B1AB271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6574769" y="4638101"/>
            <a:ext cx="1122751" cy="688554"/>
          </a:xfrm>
          <a:prstGeom prst="bentConnector2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68861F5-7F63-7E45-B534-01B7726FC16F}"/>
              </a:ext>
            </a:extLst>
          </p:cNvPr>
          <p:cNvCxnSpPr>
            <a:stCxn id="9" idx="1"/>
            <a:endCxn id="12" idx="4"/>
          </p:cNvCxnSpPr>
          <p:nvPr/>
        </p:nvCxnSpPr>
        <p:spPr>
          <a:xfrm rot="10800000">
            <a:off x="7697520" y="4638101"/>
            <a:ext cx="1040578" cy="1133820"/>
          </a:xfrm>
          <a:prstGeom prst="bentConnector2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26A10CF-30B6-4D40-88E4-D272629ED86C}"/>
              </a:ext>
            </a:extLst>
          </p:cNvPr>
          <p:cNvCxnSpPr>
            <a:endCxn id="13" idx="0"/>
          </p:cNvCxnSpPr>
          <p:nvPr/>
        </p:nvCxnSpPr>
        <p:spPr>
          <a:xfrm>
            <a:off x="5596569" y="6509133"/>
            <a:ext cx="2033351" cy="460257"/>
          </a:xfrm>
          <a:prstGeom prst="bentConnector2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EFAA514-C21B-644A-91FA-36973D7D54A0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>
            <a:off x="7629921" y="6969390"/>
            <a:ext cx="1328515" cy="44888"/>
          </a:xfrm>
          <a:prstGeom prst="bentConnector4">
            <a:avLst>
              <a:gd name="adj1" fmla="val 18855"/>
              <a:gd name="adj2" fmla="val 1124673"/>
            </a:avLst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7D030927-A1E2-1B45-8CB6-6121123DD98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6861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13D091-C276-9E40-A2B0-4494CEC53CDD}"/>
              </a:ext>
            </a:extLst>
          </p:cNvPr>
          <p:cNvSpPr/>
          <p:nvPr/>
        </p:nvSpPr>
        <p:spPr>
          <a:xfrm>
            <a:off x="4978582" y="7130019"/>
            <a:ext cx="4673233" cy="623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Files in project local working directory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616CA-35CB-6441-9E5F-ABE56B85A34F}"/>
              </a:ext>
            </a:extLst>
          </p:cNvPr>
          <p:cNvSpPr/>
          <p:nvPr/>
        </p:nvSpPr>
        <p:spPr>
          <a:xfrm>
            <a:off x="5905040" y="2118659"/>
            <a:ext cx="2610998" cy="6768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Section-11 Demo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8E895E1-B7E5-FC4F-9DC7-5F44C3507F0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894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68206" y="759522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52165" y="759522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68205" y="5673306"/>
            <a:ext cx="4459111" cy="1857194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304623" y="2444809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69565" y="3084113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627316" y="3084113"/>
            <a:ext cx="677307" cy="3517790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627317" y="3084113"/>
            <a:ext cx="677307" cy="3517790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68206" y="2177166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44856" y="2175357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721027" y="-108576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100477" y="3872570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59EFEFBB-B11F-8249-ACB7-301B6AB7D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30" y="6422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D7653DB-5E78-CC40-8416-5BEEF1B71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79" y="7184328"/>
            <a:ext cx="121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26" name="Graphic 23">
            <a:extLst>
              <a:ext uri="{FF2B5EF4-FFF2-40B4-BE49-F238E27FC236}">
                <a16:creationId xmlns:a16="http://schemas.microsoft.com/office/drawing/2014/main" id="{295BE0F8-ACE2-9B42-968C-622126CB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152" y="6379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2380B38D-E67C-DB4A-AB43-667AE2584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48" y="7184328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DynamoDB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3A18C2-BB0E-5D42-A1D1-167F950D50F7}"/>
              </a:ext>
            </a:extLst>
          </p:cNvPr>
          <p:cNvSpPr txBox="1"/>
          <p:nvPr/>
        </p:nvSpPr>
        <p:spPr>
          <a:xfrm>
            <a:off x="665878" y="5744751"/>
            <a:ext cx="3351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Project-1: </a:t>
            </a:r>
            <a:r>
              <a:rPr lang="en-US" b="1" dirty="0" err="1">
                <a:solidFill>
                  <a:srgbClr val="002060"/>
                </a:solidFill>
              </a:rPr>
              <a:t>terraform.tfstate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15E606-2A5D-0A45-BF78-E891A2B91CA0}"/>
              </a:ext>
            </a:extLst>
          </p:cNvPr>
          <p:cNvSpPr/>
          <p:nvPr/>
        </p:nvSpPr>
        <p:spPr>
          <a:xfrm>
            <a:off x="9948061" y="5673306"/>
            <a:ext cx="4459111" cy="1857194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pic>
        <p:nvPicPr>
          <p:cNvPr id="34" name="Graphic 8">
            <a:extLst>
              <a:ext uri="{FF2B5EF4-FFF2-40B4-BE49-F238E27FC236}">
                <a16:creationId xmlns:a16="http://schemas.microsoft.com/office/drawing/2014/main" id="{41A602C8-3C37-1A4B-9EB2-AA5465C1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386" y="6422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05BAC3DC-9A9D-8442-87C9-9891CD5A3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5035" y="7184328"/>
            <a:ext cx="121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D9E6846-9BBD-9E41-9950-D27F095D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008" y="6379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2">
            <a:extLst>
              <a:ext uri="{FF2B5EF4-FFF2-40B4-BE49-F238E27FC236}">
                <a16:creationId xmlns:a16="http://schemas.microsoft.com/office/drawing/2014/main" id="{921A20B4-E76D-D445-A657-48E40B9A3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0504" y="7184328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DynamoDB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C08FD-17EA-BA4E-AE3D-43ACC74E377A}"/>
              </a:ext>
            </a:extLst>
          </p:cNvPr>
          <p:cNvSpPr txBox="1"/>
          <p:nvPr/>
        </p:nvSpPr>
        <p:spPr>
          <a:xfrm>
            <a:off x="10445734" y="5744751"/>
            <a:ext cx="3351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Project-2: </a:t>
            </a:r>
            <a:r>
              <a:rPr lang="en-US" b="1" dirty="0" err="1">
                <a:solidFill>
                  <a:srgbClr val="00B0F0"/>
                </a:solidFill>
              </a:rPr>
              <a:t>terraform.tfstate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1AC72E-75D4-3845-864A-3EC9A595B9F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526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7" grpId="0"/>
      <p:bldP spid="28" grpId="0"/>
      <p:bldP spid="33" grpId="0" animBg="1"/>
      <p:bldP spid="35" grpId="0"/>
      <p:bldP spid="37" grpId="0"/>
      <p:bldP spid="3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173B1-28BE-534C-A20C-FBB20F8C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99834-7351-324E-A160-21206A1C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7" y="1325819"/>
            <a:ext cx="13001006" cy="500038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0E4A06-3EFD-E14F-B58F-F5399036B92A}"/>
              </a:ext>
            </a:extLst>
          </p:cNvPr>
          <p:cNvSpPr/>
          <p:nvPr/>
        </p:nvSpPr>
        <p:spPr>
          <a:xfrm>
            <a:off x="1355075" y="2547421"/>
            <a:ext cx="9970265" cy="2699133"/>
          </a:xfrm>
          <a:prstGeom prst="roundRect">
            <a:avLst>
              <a:gd name="adj" fmla="val 9894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EB4BFC-C867-5949-9EB7-05174DD271B5}"/>
              </a:ext>
            </a:extLst>
          </p:cNvPr>
          <p:cNvSpPr/>
          <p:nvPr/>
        </p:nvSpPr>
        <p:spPr>
          <a:xfrm>
            <a:off x="814697" y="6499952"/>
            <a:ext cx="12912320" cy="11237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Project-2, Terraform getting EKS Cluster information </a:t>
            </a:r>
            <a:r>
              <a:rPr lang="en-US" dirty="0">
                <a:solidFill>
                  <a:srgbClr val="FFFF00"/>
                </a:solidFill>
              </a:rPr>
              <a:t>from project-1 terraform state file stored in AWS S3 Bucket </a:t>
            </a:r>
            <a:r>
              <a:rPr lang="en-US" dirty="0"/>
              <a:t>using Terraform Remote State Datasource.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86253F-ECBB-1E4A-A8A3-11DADD15355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270857" y="5376232"/>
            <a:ext cx="0" cy="1123720"/>
          </a:xfrm>
          <a:prstGeom prst="straightConnector1">
            <a:avLst/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8E2C1B5-72B8-824F-94AD-C0F1E46E8B5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3099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CE00AE4-BC59-7548-A0F5-021E0BD8AFCA}"/>
              </a:ext>
            </a:extLst>
          </p:cNvPr>
          <p:cNvSpPr txBox="1">
            <a:spLocks/>
          </p:cNvSpPr>
          <p:nvPr/>
        </p:nvSpPr>
        <p:spPr>
          <a:xfrm>
            <a:off x="2657754" y="7812"/>
            <a:ext cx="8350811" cy="79544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 lnSpcReduction="1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DC3B1-BD29-4144-98DC-2E6A5D03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4" y="987752"/>
            <a:ext cx="46736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A49FF-B55A-E245-84B5-031776FC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4" y="4736756"/>
            <a:ext cx="5130800" cy="28702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809086-50A0-6D43-8347-DED3726BB2F8}"/>
              </a:ext>
            </a:extLst>
          </p:cNvPr>
          <p:cNvSpPr/>
          <p:nvPr/>
        </p:nvSpPr>
        <p:spPr>
          <a:xfrm>
            <a:off x="605928" y="2555876"/>
            <a:ext cx="2566930" cy="42826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9B24A2-B0CC-764A-81B8-B577280E91FA}"/>
              </a:ext>
            </a:extLst>
          </p:cNvPr>
          <p:cNvSpPr/>
          <p:nvPr/>
        </p:nvSpPr>
        <p:spPr>
          <a:xfrm>
            <a:off x="605928" y="5927075"/>
            <a:ext cx="2566930" cy="393606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3C75F8-A3EA-334D-81DE-EE9985FB4E6F}"/>
              </a:ext>
            </a:extLst>
          </p:cNvPr>
          <p:cNvSpPr/>
          <p:nvPr/>
        </p:nvSpPr>
        <p:spPr>
          <a:xfrm>
            <a:off x="605928" y="6399479"/>
            <a:ext cx="3988106" cy="393606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01AD13-21CC-C54E-B1E0-EB93C77D7B59}"/>
              </a:ext>
            </a:extLst>
          </p:cNvPr>
          <p:cNvSpPr/>
          <p:nvPr/>
        </p:nvSpPr>
        <p:spPr>
          <a:xfrm>
            <a:off x="6911290" y="2384311"/>
            <a:ext cx="7595899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Backend Information for </a:t>
            </a:r>
            <a:r>
              <a:rPr lang="en-US" sz="2400" dirty="0">
                <a:solidFill>
                  <a:srgbClr val="FFFF00"/>
                </a:solidFill>
              </a:rPr>
              <a:t>Project-1: EKS Cluster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46D092-CE1B-6E46-BB84-E0D6583D3142}"/>
              </a:ext>
            </a:extLst>
          </p:cNvPr>
          <p:cNvCxnSpPr>
            <a:cxnSpLocks/>
            <a:stCxn id="27" idx="2"/>
            <a:endCxn id="8" idx="3"/>
          </p:cNvCxnSpPr>
          <p:nvPr/>
        </p:nvCxnSpPr>
        <p:spPr>
          <a:xfrm flipH="1">
            <a:off x="3172858" y="2770007"/>
            <a:ext cx="2579803" cy="0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56C15A-A912-0C4E-BE7F-0B21D75C287D}"/>
              </a:ext>
            </a:extLst>
          </p:cNvPr>
          <p:cNvSpPr/>
          <p:nvPr/>
        </p:nvSpPr>
        <p:spPr>
          <a:xfrm>
            <a:off x="6911290" y="4736756"/>
            <a:ext cx="7595899" cy="77139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Backend Information for </a:t>
            </a:r>
            <a:r>
              <a:rPr lang="en-US" sz="2400" dirty="0">
                <a:solidFill>
                  <a:srgbClr val="FFFF00"/>
                </a:solidFill>
              </a:rPr>
              <a:t>Project-2: Kubernetes Resources (Deployment &amp; Services)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00D103-2474-9E4C-892E-7CE17642F101}"/>
              </a:ext>
            </a:extLst>
          </p:cNvPr>
          <p:cNvSpPr/>
          <p:nvPr/>
        </p:nvSpPr>
        <p:spPr>
          <a:xfrm>
            <a:off x="6911290" y="6123878"/>
            <a:ext cx="7595899" cy="1483078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State Datasource from </a:t>
            </a:r>
            <a:r>
              <a:rPr lang="en-US" sz="2400" dirty="0">
                <a:solidFill>
                  <a:srgbClr val="FFFF00"/>
                </a:solidFill>
              </a:rPr>
              <a:t>local to remote backend</a:t>
            </a:r>
            <a:r>
              <a:rPr lang="en-US" sz="2400" dirty="0"/>
              <a:t> (AWS S3 Bucket) to access Project-1 EKS Cluster Outputs needed for Kubernetes Provider in Project-02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AE0A655-8793-9D45-9814-60DD6786E2F4}"/>
              </a:ext>
            </a:extLst>
          </p:cNvPr>
          <p:cNvCxnSpPr>
            <a:cxnSpLocks/>
            <a:stCxn id="30" idx="2"/>
            <a:endCxn id="9" idx="3"/>
          </p:cNvCxnSpPr>
          <p:nvPr/>
        </p:nvCxnSpPr>
        <p:spPr>
          <a:xfrm rot="10800000" flipV="1">
            <a:off x="3172859" y="5090616"/>
            <a:ext cx="2647761" cy="1033261"/>
          </a:xfrm>
          <a:prstGeom prst="bentConnector3">
            <a:avLst>
              <a:gd name="adj1" fmla="val 9224"/>
            </a:avLst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2E4E6CF-DB9D-1849-BC19-D2021B107433}"/>
              </a:ext>
            </a:extLst>
          </p:cNvPr>
          <p:cNvCxnSpPr>
            <a:cxnSpLocks/>
            <a:stCxn id="33" idx="2"/>
            <a:endCxn id="10" idx="3"/>
          </p:cNvCxnSpPr>
          <p:nvPr/>
        </p:nvCxnSpPr>
        <p:spPr>
          <a:xfrm rot="10800000">
            <a:off x="4594035" y="6596282"/>
            <a:ext cx="1226585" cy="245042"/>
          </a:xfrm>
          <a:prstGeom prst="bentConnector3">
            <a:avLst>
              <a:gd name="adj1" fmla="val 50000"/>
            </a:avLst>
          </a:prstGeom>
          <a:ln w="508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14FDD3E-58B4-6646-97B9-365030D06CB1}"/>
              </a:ext>
            </a:extLst>
          </p:cNvPr>
          <p:cNvSpPr/>
          <p:nvPr/>
        </p:nvSpPr>
        <p:spPr>
          <a:xfrm>
            <a:off x="5752661" y="2447763"/>
            <a:ext cx="936434" cy="64448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2A3B107-B918-F349-8CA7-F67E9C8294AC}"/>
              </a:ext>
            </a:extLst>
          </p:cNvPr>
          <p:cNvSpPr/>
          <p:nvPr/>
        </p:nvSpPr>
        <p:spPr>
          <a:xfrm>
            <a:off x="5820619" y="4768373"/>
            <a:ext cx="936434" cy="6444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F76B776-E680-3247-902B-E96135B7B57B}"/>
              </a:ext>
            </a:extLst>
          </p:cNvPr>
          <p:cNvSpPr/>
          <p:nvPr/>
        </p:nvSpPr>
        <p:spPr>
          <a:xfrm>
            <a:off x="5820619" y="6519080"/>
            <a:ext cx="936434" cy="644487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2512D61-635C-1A44-B742-88B71ADC84B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0934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8" grpId="0" animBg="1"/>
      <p:bldP spid="19" grpId="0" animBg="1"/>
      <p:bldP spid="27" grpId="0" animBg="1"/>
      <p:bldP spid="30" grpId="0" animBg="1"/>
      <p:bldP spid="3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D64D9E2-8F81-D746-BFCC-A84012B05B1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0D605C-3B5E-2544-85AE-5157A858648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6B3EA49C-7226-6F4A-A92B-F73046E3E15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B46F00D-BE38-F1EB-12EB-75BF2045086F}"/>
              </a:ext>
            </a:extLst>
          </p:cNvPr>
          <p:cNvSpPr/>
          <p:nvPr/>
        </p:nvSpPr>
        <p:spPr>
          <a:xfrm>
            <a:off x="5223771" y="3272589"/>
            <a:ext cx="4018548" cy="20213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/>
              <a:t>Providers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7094D2-928B-898B-02C2-DD4DDFF8B17B}"/>
              </a:ext>
            </a:extLst>
          </p:cNvPr>
          <p:cNvSpPr/>
          <p:nvPr/>
        </p:nvSpPr>
        <p:spPr>
          <a:xfrm>
            <a:off x="405063" y="914401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AWS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069F8-F426-61EF-A17C-FED8A6182769}"/>
              </a:ext>
            </a:extLst>
          </p:cNvPr>
          <p:cNvSpPr/>
          <p:nvPr/>
        </p:nvSpPr>
        <p:spPr>
          <a:xfrm>
            <a:off x="405063" y="3272590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Kubernetes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F4BBC6-0243-CF6E-13EB-A9E9261DFAF1}"/>
              </a:ext>
            </a:extLst>
          </p:cNvPr>
          <p:cNvSpPr/>
          <p:nvPr/>
        </p:nvSpPr>
        <p:spPr>
          <a:xfrm>
            <a:off x="405063" y="5630779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/>
              <a:t>Kubectl</a:t>
            </a:r>
            <a:endParaRPr lang="en-US" sz="5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3A0DB-9EFA-49A9-5D82-183EE724D3DE}"/>
              </a:ext>
            </a:extLst>
          </p:cNvPr>
          <p:cNvSpPr/>
          <p:nvPr/>
        </p:nvSpPr>
        <p:spPr>
          <a:xfrm>
            <a:off x="10042479" y="962528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HELM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071D9C-03DB-E514-A926-A7EF5C7F4AD7}"/>
              </a:ext>
            </a:extLst>
          </p:cNvPr>
          <p:cNvSpPr/>
          <p:nvPr/>
        </p:nvSpPr>
        <p:spPr>
          <a:xfrm>
            <a:off x="10042479" y="3272590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NULL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25758F-1927-52DA-899A-18ECA903E218}"/>
              </a:ext>
            </a:extLst>
          </p:cNvPr>
          <p:cNvSpPr/>
          <p:nvPr/>
        </p:nvSpPr>
        <p:spPr>
          <a:xfrm>
            <a:off x="10042479" y="5630779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HTTP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63702322-B981-E9F6-7861-80342C3E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34" y="-16910"/>
            <a:ext cx="12618720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3284449-07CB-E147-BC47-FA79341EBD0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601921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FBA942-CB3B-AC45-9F85-2C76132D0E1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IRSA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</a:t>
            </a:r>
            <a:r>
              <a:rPr lang="en-US" sz="5000" b="1" dirty="0">
                <a:solidFill>
                  <a:srgbClr val="389954"/>
                </a:solidFill>
              </a:rPr>
              <a:t>AM </a:t>
            </a:r>
            <a:r>
              <a:rPr lang="en-US" sz="5000" b="1" dirty="0">
                <a:solidFill>
                  <a:srgbClr val="C00000"/>
                </a:solidFill>
              </a:rPr>
              <a:t>R</a:t>
            </a:r>
            <a:r>
              <a:rPr lang="en-US" sz="5000" b="1" dirty="0">
                <a:solidFill>
                  <a:srgbClr val="389954"/>
                </a:solidFill>
              </a:rPr>
              <a:t>oles for </a:t>
            </a:r>
            <a:r>
              <a:rPr lang="en-US" sz="5000" b="1" dirty="0">
                <a:solidFill>
                  <a:srgbClr val="C00000"/>
                </a:solidFill>
              </a:rPr>
              <a:t>S</a:t>
            </a:r>
            <a:r>
              <a:rPr lang="en-US" sz="5000" b="1" dirty="0">
                <a:solidFill>
                  <a:srgbClr val="389954"/>
                </a:solidFill>
              </a:rPr>
              <a:t>ervice </a:t>
            </a:r>
            <a:r>
              <a:rPr lang="en-US" sz="5000" b="1" dirty="0">
                <a:solidFill>
                  <a:srgbClr val="C00000"/>
                </a:solidFill>
              </a:rPr>
              <a:t>A</a:t>
            </a:r>
            <a:r>
              <a:rPr lang="en-US" sz="5000" b="1" dirty="0">
                <a:solidFill>
                  <a:srgbClr val="389954"/>
                </a:solidFill>
              </a:rPr>
              <a:t>ccounts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7" name="Google Shape;93;p15">
            <a:extLst>
              <a:ext uri="{FF2B5EF4-FFF2-40B4-BE49-F238E27FC236}">
                <a16:creationId xmlns:a16="http://schemas.microsoft.com/office/drawing/2014/main" id="{4EA190FA-ED1F-BE48-971C-11309DA8012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905741" y="5256236"/>
            <a:ext cx="1018600" cy="96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raphic 19">
            <a:extLst>
              <a:ext uri="{FF2B5EF4-FFF2-40B4-BE49-F238E27FC236}">
                <a16:creationId xmlns:a16="http://schemas.microsoft.com/office/drawing/2014/main" id="{624D21DE-FC53-BA40-974C-6FCCA999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611" y="54119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id="{17415EAA-66A5-7143-B81E-DA02AE81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79" y="6224306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D354D29-44D6-EC48-A4A3-F86115D5F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686" y="621646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9EAA0C4-705E-AD4E-8765-02F9FA7F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144" y="6199302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FD5C010E-D6C1-1B4B-A875-4C16A8CAE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3460" y="622297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3" name="Graphic 35">
            <a:extLst>
              <a:ext uri="{FF2B5EF4-FFF2-40B4-BE49-F238E27FC236}">
                <a16:creationId xmlns:a16="http://schemas.microsoft.com/office/drawing/2014/main" id="{32789692-C56D-264D-BFD7-F35D3D0E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7" y="5355757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41">
            <a:extLst>
              <a:ext uri="{FF2B5EF4-FFF2-40B4-BE49-F238E27FC236}">
                <a16:creationId xmlns:a16="http://schemas.microsoft.com/office/drawing/2014/main" id="{37837DE9-D593-0D4C-828A-73AC1456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34" y="5245442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49">
            <a:extLst>
              <a:ext uri="{FF2B5EF4-FFF2-40B4-BE49-F238E27FC236}">
                <a16:creationId xmlns:a16="http://schemas.microsoft.com/office/drawing/2014/main" id="{ECE1AAF7-73BA-D944-B2D7-23B9835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91" y="5224909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F9D6E5-5160-734E-A26D-3C1EE5D7AF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15514" y="5392513"/>
            <a:ext cx="709536" cy="709536"/>
          </a:xfrm>
          <a:prstGeom prst="rect">
            <a:avLst/>
          </a:prstGeom>
        </p:spPr>
      </p:pic>
      <p:sp>
        <p:nvSpPr>
          <p:cNvPr id="57" name="TextBox 27">
            <a:extLst>
              <a:ext uri="{FF2B5EF4-FFF2-40B4-BE49-F238E27FC236}">
                <a16:creationId xmlns:a16="http://schemas.microsoft.com/office/drawing/2014/main" id="{6D88F991-6CE1-0049-95A4-FA6ECB86C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742" y="6166098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3132E3E1-A059-CD48-9E2E-8AA11915B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5465" y="6216463"/>
            <a:ext cx="126171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Job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CF27A5-939E-AD4D-86F1-5CAECB72EF91}"/>
              </a:ext>
            </a:extLst>
          </p:cNvPr>
          <p:cNvSpPr/>
          <p:nvPr/>
        </p:nvSpPr>
        <p:spPr>
          <a:xfrm>
            <a:off x="3315644" y="5081433"/>
            <a:ext cx="7278727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39740E06-764F-8344-83E6-FF29D1150BC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307967" y="521560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7F203A56-4051-104E-86EC-0301E68C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3127" y="617398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6C26FA-7B2B-AE41-BF7D-B2EBEA11D2CB}"/>
              </a:ext>
            </a:extLst>
          </p:cNvPr>
          <p:cNvSpPr/>
          <p:nvPr/>
        </p:nvSpPr>
        <p:spPr>
          <a:xfrm>
            <a:off x="3458499" y="6865610"/>
            <a:ext cx="8477707" cy="76934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VERY VERY IMPORTANT CONCEPT FOR AWS EKS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10755352" y="5062949"/>
            <a:ext cx="1354933" cy="154192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Subtitle 2">
            <a:extLst>
              <a:ext uri="{FF2B5EF4-FFF2-40B4-BE49-F238E27FC236}">
                <a16:creationId xmlns:a16="http://schemas.microsoft.com/office/drawing/2014/main" id="{B48943DD-EDD7-E143-A7B9-1E8C04D2537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166991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90" y="9318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AWS Services from Workloads running in EKS Cluster?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2688116"/>
            <a:ext cx="13831309" cy="474827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3323143"/>
            <a:ext cx="6450743" cy="3778146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3327093"/>
            <a:ext cx="6450742" cy="3774195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C314B28E-127D-304F-AE7D-9EF47643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6" y="499834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A1285BB-EAC0-B846-A008-4D4FBA31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295" y="5838409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33505F10-1E87-AE46-884C-14A597A4A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238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Bucket1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DDCA263D-FBC4-0D44-BED2-DBD01E7D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34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1">
            <a:extLst>
              <a:ext uri="{FF2B5EF4-FFF2-40B4-BE49-F238E27FC236}">
                <a16:creationId xmlns:a16="http://schemas.microsoft.com/office/drawing/2014/main" id="{FE1C9C39-D366-2C48-B001-067EAD3DE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639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Bucket2</a:t>
            </a:r>
          </a:p>
        </p:txBody>
      </p:sp>
      <p:pic>
        <p:nvPicPr>
          <p:cNvPr id="27" name="Graphic 14">
            <a:extLst>
              <a:ext uri="{FF2B5EF4-FFF2-40B4-BE49-F238E27FC236}">
                <a16:creationId xmlns:a16="http://schemas.microsoft.com/office/drawing/2014/main" id="{8A4A48A7-FB40-E343-825C-5810CD6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35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A76AF48A-7E26-2142-A037-DB06A917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401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Bucket3</a:t>
            </a:r>
          </a:p>
        </p:txBody>
      </p:sp>
      <p:pic>
        <p:nvPicPr>
          <p:cNvPr id="29" name="Graphic 14">
            <a:extLst>
              <a:ext uri="{FF2B5EF4-FFF2-40B4-BE49-F238E27FC236}">
                <a16:creationId xmlns:a16="http://schemas.microsoft.com/office/drawing/2014/main" id="{FC3ABDF4-5651-B34E-9BEB-3B9A199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97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FFF7F15-9EA6-0D40-8618-56DF56D2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63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Bucket4</a:t>
            </a:r>
          </a:p>
        </p:txBody>
      </p:sp>
      <p:pic>
        <p:nvPicPr>
          <p:cNvPr id="31" name="Graphic 14">
            <a:extLst>
              <a:ext uri="{FF2B5EF4-FFF2-40B4-BE49-F238E27FC236}">
                <a16:creationId xmlns:a16="http://schemas.microsoft.com/office/drawing/2014/main" id="{F444013D-5196-004A-868F-89021F45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59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6719F5-26EA-A448-8B89-A704B60CD283}"/>
              </a:ext>
            </a:extLst>
          </p:cNvPr>
          <p:cNvSpPr/>
          <p:nvPr/>
        </p:nvSpPr>
        <p:spPr>
          <a:xfrm>
            <a:off x="1371204" y="4812074"/>
            <a:ext cx="5327159" cy="1455811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4296577"/>
            <a:ext cx="5967633" cy="219235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4584" y="282387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214" y="3641016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065911" y="396907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762" y="288297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0733059" y="3323143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6" name="Google Shape;93;p15">
            <a:extLst>
              <a:ext uri="{FF2B5EF4-FFF2-40B4-BE49-F238E27FC236}">
                <a16:creationId xmlns:a16="http://schemas.microsoft.com/office/drawing/2014/main" id="{16F32492-D525-5C44-A1F3-2D3AD780953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23515" y="4992973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8842E8-6C62-D34E-B1AF-CE6351780E59}"/>
              </a:ext>
            </a:extLst>
          </p:cNvPr>
          <p:cNvSpPr txBox="1"/>
          <p:nvPr/>
        </p:nvSpPr>
        <p:spPr>
          <a:xfrm>
            <a:off x="11299766" y="60512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0C25F7-703B-3444-9F11-7B4796A230A2}"/>
              </a:ext>
            </a:extLst>
          </p:cNvPr>
          <p:cNvCxnSpPr>
            <a:cxnSpLocks/>
            <a:stCxn id="46" idx="1"/>
            <a:endCxn id="32" idx="3"/>
          </p:cNvCxnSpPr>
          <p:nvPr/>
        </p:nvCxnSpPr>
        <p:spPr>
          <a:xfrm flipH="1">
            <a:off x="6698363" y="5510876"/>
            <a:ext cx="4425152" cy="29104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8002A81-A248-6340-8DFF-E12272DA79AD}"/>
              </a:ext>
            </a:extLst>
          </p:cNvPr>
          <p:cNvSpPr txBox="1"/>
          <p:nvPr/>
        </p:nvSpPr>
        <p:spPr>
          <a:xfrm>
            <a:off x="8261018" y="519467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List S3 Buckets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82" y="2354793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470295" y="271370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7236A6BC-DC94-F945-80E5-C13AA6574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05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Bucket5</a:t>
            </a:r>
          </a:p>
        </p:txBody>
      </p:sp>
      <p:pic>
        <p:nvPicPr>
          <p:cNvPr id="65" name="Graphic 14">
            <a:extLst>
              <a:ext uri="{FF2B5EF4-FFF2-40B4-BE49-F238E27FC236}">
                <a16:creationId xmlns:a16="http://schemas.microsoft.com/office/drawing/2014/main" id="{D95D73EE-6980-B841-AF23-38542CB9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01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EBA18C-1E6B-E848-B7B2-14DFB5ED9596}"/>
              </a:ext>
            </a:extLst>
          </p:cNvPr>
          <p:cNvSpPr/>
          <p:nvPr/>
        </p:nvSpPr>
        <p:spPr>
          <a:xfrm>
            <a:off x="597999" y="1405839"/>
            <a:ext cx="13831309" cy="8221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Demo Usecase: </a:t>
            </a:r>
            <a:r>
              <a:rPr lang="en-US" dirty="0"/>
              <a:t>Kubernetes Workload (k8s Job with AWS CLI Container) when run with a command </a:t>
            </a:r>
            <a:r>
              <a:rPr lang="en-US" dirty="0">
                <a:solidFill>
                  <a:srgbClr val="FFFF00"/>
                </a:solidFill>
              </a:rPr>
              <a:t>“s3 ls”</a:t>
            </a:r>
            <a:r>
              <a:rPr lang="en-US" dirty="0"/>
              <a:t>, it should list the S3 Buckets. In short, Kubernetes Workload in EKS Cluster should be able to access AW Services.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AE75FE-40AC-884E-927D-3D48DEC32E9E}"/>
              </a:ext>
            </a:extLst>
          </p:cNvPr>
          <p:cNvSpPr/>
          <p:nvPr/>
        </p:nvSpPr>
        <p:spPr>
          <a:xfrm>
            <a:off x="1255923" y="3547431"/>
            <a:ext cx="5585552" cy="93643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Job don’t have access to AWS S3 APIs (this Job will fail)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B1BA6B-0D10-A748-A244-BA8BB427925F}"/>
              </a:ext>
            </a:extLst>
          </p:cNvPr>
          <p:cNvCxnSpPr/>
          <p:nvPr/>
        </p:nvCxnSpPr>
        <p:spPr>
          <a:xfrm>
            <a:off x="6944447" y="5194678"/>
            <a:ext cx="1355075" cy="643731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2D99E8-21FA-174D-9B9F-08D4872E7834}"/>
              </a:ext>
            </a:extLst>
          </p:cNvPr>
          <p:cNvCxnSpPr/>
          <p:nvPr/>
        </p:nvCxnSpPr>
        <p:spPr>
          <a:xfrm flipV="1">
            <a:off x="6980018" y="5062251"/>
            <a:ext cx="1265301" cy="966527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F6E6775-6A1F-1642-92C3-22BCB19E6F47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841475" y="4015648"/>
            <a:ext cx="281654" cy="1179030"/>
          </a:xfrm>
          <a:prstGeom prst="curvedConnector2">
            <a:avLst/>
          </a:prstGeom>
          <a:ln w="508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btitle 2">
            <a:extLst>
              <a:ext uri="{FF2B5EF4-FFF2-40B4-BE49-F238E27FC236}">
                <a16:creationId xmlns:a16="http://schemas.microsoft.com/office/drawing/2014/main" id="{CFB050EC-8920-2741-8BB1-1C9F0626F32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5282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3" grpId="0"/>
      <p:bldP spid="24" grpId="0"/>
      <p:bldP spid="26" grpId="0"/>
      <p:bldP spid="28" grpId="0"/>
      <p:bldP spid="30" grpId="0"/>
      <p:bldP spid="32" grpId="0" animBg="1"/>
      <p:bldP spid="34" grpId="0" animBg="1"/>
      <p:bldP spid="37" grpId="0"/>
      <p:bldP spid="39" grpId="0"/>
      <p:bldP spid="48" grpId="0"/>
      <p:bldP spid="58" grpId="0"/>
      <p:bldP spid="59" grpId="0"/>
      <p:bldP spid="60" grpId="0"/>
      <p:bldP spid="63" grpId="0"/>
      <p:bldP spid="64" grpId="0"/>
      <p:bldP spid="3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8B5D6-07E7-5B4D-9219-69F77A62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Kubernetes Workloads need to access AWS Services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68152C-492F-414D-AE11-421395270ADE}"/>
              </a:ext>
            </a:extLst>
          </p:cNvPr>
          <p:cNvSpPr/>
          <p:nvPr/>
        </p:nvSpPr>
        <p:spPr>
          <a:xfrm>
            <a:off x="405239" y="1377836"/>
            <a:ext cx="4254896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EBS</a:t>
            </a:r>
            <a:r>
              <a:rPr lang="en-US" sz="2600" dirty="0"/>
              <a:t> CSI Controller + Kubernetes Storage Class, PVC, PV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D02432-140C-B045-BBBD-90BC3C810CFC}"/>
              </a:ext>
            </a:extLst>
          </p:cNvPr>
          <p:cNvSpPr/>
          <p:nvPr/>
        </p:nvSpPr>
        <p:spPr>
          <a:xfrm>
            <a:off x="394222" y="2705429"/>
            <a:ext cx="4254896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EFS</a:t>
            </a:r>
            <a:r>
              <a:rPr lang="en-US" sz="2600" dirty="0"/>
              <a:t> CSI Controller + Kubernetes Storage Class + PVC + PV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B8B4E9-E24A-6A4F-997E-EAF6547E22B4}"/>
              </a:ext>
            </a:extLst>
          </p:cNvPr>
          <p:cNvSpPr/>
          <p:nvPr/>
        </p:nvSpPr>
        <p:spPr>
          <a:xfrm>
            <a:off x="394222" y="4075553"/>
            <a:ext cx="4254896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AWS Load Balancer Controller </a:t>
            </a:r>
            <a:r>
              <a:rPr lang="en-US" sz="2600" dirty="0"/>
              <a:t>+ Kubernetes Ingress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CE5F77-FB95-804F-B2FF-EC460EB3987B}"/>
              </a:ext>
            </a:extLst>
          </p:cNvPr>
          <p:cNvSpPr/>
          <p:nvPr/>
        </p:nvSpPr>
        <p:spPr>
          <a:xfrm>
            <a:off x="5052521" y="1377836"/>
            <a:ext cx="9216708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/ resize / delete / retain </a:t>
            </a:r>
            <a:r>
              <a:rPr lang="en-US" sz="2600" dirty="0">
                <a:solidFill>
                  <a:srgbClr val="FFFF00"/>
                </a:solidFill>
              </a:rPr>
              <a:t>AWS EBS Volumes </a:t>
            </a:r>
            <a:r>
              <a:rPr lang="en-US" sz="2600" dirty="0"/>
              <a:t>from Kubernetes Resources in EKS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FB1833-C22B-6B49-A6D2-844FFFD45420}"/>
              </a:ext>
            </a:extLst>
          </p:cNvPr>
          <p:cNvSpPr/>
          <p:nvPr/>
        </p:nvSpPr>
        <p:spPr>
          <a:xfrm>
            <a:off x="5041504" y="2705429"/>
            <a:ext cx="9216708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map </a:t>
            </a:r>
            <a:r>
              <a:rPr lang="en-US" sz="2600" dirty="0">
                <a:solidFill>
                  <a:srgbClr val="FFFF00"/>
                </a:solidFill>
              </a:rPr>
              <a:t>EFS</a:t>
            </a:r>
            <a:r>
              <a:rPr lang="en-US" sz="2600" dirty="0"/>
              <a:t> File system to our Kubernetes Pods in our EKS Cluster.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8EC131-0812-D94B-B7C5-E474A876284A}"/>
              </a:ext>
            </a:extLst>
          </p:cNvPr>
          <p:cNvSpPr/>
          <p:nvPr/>
        </p:nvSpPr>
        <p:spPr>
          <a:xfrm>
            <a:off x="5041504" y="4075553"/>
            <a:ext cx="9216708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</a:t>
            </a:r>
            <a:r>
              <a:rPr lang="en-US" sz="2600" dirty="0">
                <a:solidFill>
                  <a:srgbClr val="FFFF00"/>
                </a:solidFill>
              </a:rPr>
              <a:t>AWS Application, Network</a:t>
            </a:r>
            <a:r>
              <a:rPr lang="en-US" sz="2600" dirty="0"/>
              <a:t> Load Balancer with all the settings from our EKS Cluster using k8s Ingress Resources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425ADF-2AE3-C744-B239-33ABF0D25012}"/>
              </a:ext>
            </a:extLst>
          </p:cNvPr>
          <p:cNvSpPr/>
          <p:nvPr/>
        </p:nvSpPr>
        <p:spPr>
          <a:xfrm>
            <a:off x="394222" y="5445678"/>
            <a:ext cx="4254896" cy="7898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External DNS 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B397D5-09D4-9A4A-850C-1D0F0A1333E8}"/>
              </a:ext>
            </a:extLst>
          </p:cNvPr>
          <p:cNvSpPr/>
          <p:nvPr/>
        </p:nvSpPr>
        <p:spPr>
          <a:xfrm>
            <a:off x="5019470" y="5445678"/>
            <a:ext cx="9216708" cy="7898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/ update / delete </a:t>
            </a:r>
            <a:r>
              <a:rPr lang="en-US" sz="2600" dirty="0">
                <a:solidFill>
                  <a:srgbClr val="FFFF00"/>
                </a:solidFill>
              </a:rPr>
              <a:t>AWS Route53 </a:t>
            </a:r>
            <a:r>
              <a:rPr lang="en-US" sz="2600" dirty="0"/>
              <a:t>DNS records using External DNS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EC29EF-8983-E946-AC88-5C807B16F340}"/>
              </a:ext>
            </a:extLst>
          </p:cNvPr>
          <p:cNvSpPr/>
          <p:nvPr/>
        </p:nvSpPr>
        <p:spPr>
          <a:xfrm>
            <a:off x="33145" y="6416822"/>
            <a:ext cx="9216708" cy="134796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For all the above, we need to understand the </a:t>
            </a:r>
            <a:r>
              <a:rPr lang="en-US" sz="2600" dirty="0">
                <a:solidFill>
                  <a:srgbClr val="FFFF00"/>
                </a:solidFill>
              </a:rPr>
              <a:t>IRSA (IAM Roles for Service Accounts concept)</a:t>
            </a:r>
            <a:r>
              <a:rPr lang="en-US" sz="2600" dirty="0"/>
              <a:t> in detail.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C4D68-5D78-EA42-8E30-648FC9177054}"/>
              </a:ext>
            </a:extLst>
          </p:cNvPr>
          <p:cNvSpPr/>
          <p:nvPr/>
        </p:nvSpPr>
        <p:spPr>
          <a:xfrm>
            <a:off x="9445863" y="6323537"/>
            <a:ext cx="4853112" cy="14463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applies if our </a:t>
            </a:r>
            <a:r>
              <a:rPr lang="en-US" dirty="0">
                <a:solidFill>
                  <a:srgbClr val="FFFF00"/>
                </a:solidFill>
              </a:rPr>
              <a:t>Application Pods </a:t>
            </a:r>
            <a:r>
              <a:rPr lang="en-US" dirty="0"/>
              <a:t>want to access AWS Services from EKS Cluster 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F7BACC9-B46B-A24F-A220-DB074BAE89D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5096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FC86F-6831-5D4C-A7F9-7162DB2E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Items for IRSA Implementation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4C928C-553C-AD44-B291-DC393D0ADD77}"/>
              </a:ext>
            </a:extLst>
          </p:cNvPr>
          <p:cNvSpPr/>
          <p:nvPr/>
        </p:nvSpPr>
        <p:spPr>
          <a:xfrm>
            <a:off x="5789364" y="3252825"/>
            <a:ext cx="3051673" cy="2407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IRSA</a:t>
            </a:r>
          </a:p>
          <a:p>
            <a:pPr algn="ctr"/>
            <a:r>
              <a:rPr lang="en-US" sz="3000" dirty="0"/>
              <a:t>IAM Roles for Service Accounts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337EA9-E9C2-CC4C-9D48-9FFC0A7344D5}"/>
              </a:ext>
            </a:extLst>
          </p:cNvPr>
          <p:cNvSpPr/>
          <p:nvPr/>
        </p:nvSpPr>
        <p:spPr>
          <a:xfrm>
            <a:off x="9950069" y="1239094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Cluster </a:t>
            </a:r>
            <a:r>
              <a:rPr lang="en-US" sz="3000" dirty="0">
                <a:solidFill>
                  <a:srgbClr val="FFFF00"/>
                </a:solidFill>
              </a:rPr>
              <a:t>OpenID Connect Provider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863CB8-A938-7942-A6FF-8A77D8674BA0}"/>
              </a:ext>
            </a:extLst>
          </p:cNvPr>
          <p:cNvSpPr/>
          <p:nvPr/>
        </p:nvSpPr>
        <p:spPr>
          <a:xfrm>
            <a:off x="183614" y="1397306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IAM </a:t>
            </a:r>
            <a:r>
              <a:rPr lang="en-US" sz="3000" dirty="0">
                <a:solidFill>
                  <a:srgbClr val="FFFF00"/>
                </a:solidFill>
              </a:rPr>
              <a:t>Identity Provider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2D729C-BCF2-E542-8DDC-6E1253B35A64}"/>
              </a:ext>
            </a:extLst>
          </p:cNvPr>
          <p:cNvSpPr/>
          <p:nvPr/>
        </p:nvSpPr>
        <p:spPr>
          <a:xfrm>
            <a:off x="183614" y="3567821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STS </a:t>
            </a:r>
            <a:r>
              <a:rPr lang="en-US" sz="3000" dirty="0" err="1">
                <a:solidFill>
                  <a:srgbClr val="FFFF00"/>
                </a:solidFill>
              </a:rPr>
              <a:t>AssumeRoleWithWebIdentity</a:t>
            </a:r>
            <a:r>
              <a:rPr lang="en-US" sz="3000" dirty="0">
                <a:solidFill>
                  <a:srgbClr val="FFFF00"/>
                </a:solidFill>
              </a:rPr>
              <a:t> </a:t>
            </a:r>
            <a:r>
              <a:rPr lang="en-US" sz="3000" dirty="0"/>
              <a:t>API operation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7CB823-3169-A74D-85C1-21E81FFAA622}"/>
              </a:ext>
            </a:extLst>
          </p:cNvPr>
          <p:cNvSpPr/>
          <p:nvPr/>
        </p:nvSpPr>
        <p:spPr>
          <a:xfrm>
            <a:off x="183614" y="5738336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IAM </a:t>
            </a:r>
            <a:r>
              <a:rPr lang="en-US" sz="3000" dirty="0">
                <a:solidFill>
                  <a:srgbClr val="FFFF00"/>
                </a:solidFill>
              </a:rPr>
              <a:t>Temporary Role </a:t>
            </a:r>
            <a:r>
              <a:rPr lang="en-US" sz="3000" dirty="0"/>
              <a:t>Credentials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1352D7-F045-654B-B9C1-636F13316172}"/>
              </a:ext>
            </a:extLst>
          </p:cNvPr>
          <p:cNvSpPr/>
          <p:nvPr/>
        </p:nvSpPr>
        <p:spPr>
          <a:xfrm>
            <a:off x="9950069" y="3509120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Service Accounts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4A545A-7E0F-D14A-8F62-0BA6CF52E1BD}"/>
              </a:ext>
            </a:extLst>
          </p:cNvPr>
          <p:cNvSpPr/>
          <p:nvPr/>
        </p:nvSpPr>
        <p:spPr>
          <a:xfrm>
            <a:off x="9950069" y="5679635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Kubernetes </a:t>
            </a:r>
            <a:r>
              <a:rPr lang="en-IN" sz="2600" dirty="0" err="1">
                <a:solidFill>
                  <a:srgbClr val="FFFF00"/>
                </a:solidFill>
              </a:rPr>
              <a:t>ProjectedServiceAccountToken</a:t>
            </a:r>
            <a:r>
              <a:rPr lang="en-IN" sz="2600" dirty="0"/>
              <a:t> feature (OIDC JSON Web Token)</a:t>
            </a:r>
            <a:endParaRPr lang="en-US" sz="26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BCDA3E-12E3-7E42-8B51-1CBFA24E3B7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590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3C8EFB-2804-4B4A-8D73-5CFFFFAB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Cluster OpenID Connect Provider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D1F18-1970-CA4F-A649-41456A4A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176" y="1239094"/>
            <a:ext cx="9282903" cy="608568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939943D-B9B2-7E48-BA0E-6ED8A596336F}"/>
              </a:ext>
            </a:extLst>
          </p:cNvPr>
          <p:cNvSpPr/>
          <p:nvPr/>
        </p:nvSpPr>
        <p:spPr>
          <a:xfrm>
            <a:off x="253388" y="1123720"/>
            <a:ext cx="4649118" cy="182880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acts as an </a:t>
            </a:r>
            <a:r>
              <a:rPr lang="en-US" dirty="0">
                <a:solidFill>
                  <a:srgbClr val="FFFF00"/>
                </a:solidFill>
              </a:rPr>
              <a:t>OpenID Connect Provider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(It can act as External </a:t>
            </a:r>
            <a:r>
              <a:rPr lang="en-US" dirty="0">
                <a:solidFill>
                  <a:srgbClr val="FFFF00"/>
                </a:solidFill>
              </a:rPr>
              <a:t>Identity Provider </a:t>
            </a:r>
            <a:r>
              <a:rPr lang="en-US" dirty="0">
                <a:solidFill>
                  <a:schemeClr val="bg1"/>
                </a:solidFill>
              </a:rPr>
              <a:t>to AWS IAM)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55BA8C-2525-8F4A-8E49-51C2C3FC2DDA}"/>
              </a:ext>
            </a:extLst>
          </p:cNvPr>
          <p:cNvSpPr/>
          <p:nvPr/>
        </p:nvSpPr>
        <p:spPr>
          <a:xfrm>
            <a:off x="253388" y="3310872"/>
            <a:ext cx="4649118" cy="1355074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contains the OpenID Connect Provider </a:t>
            </a:r>
            <a:r>
              <a:rPr lang="en-US" dirty="0">
                <a:solidFill>
                  <a:srgbClr val="FFFF00"/>
                </a:solidFill>
              </a:rPr>
              <a:t>Issuer URL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59765F-8B12-1A40-A9EA-1B43C6233BE1}"/>
              </a:ext>
            </a:extLst>
          </p:cNvPr>
          <p:cNvSpPr/>
          <p:nvPr/>
        </p:nvSpPr>
        <p:spPr>
          <a:xfrm>
            <a:off x="253388" y="5024298"/>
            <a:ext cx="4649118" cy="16078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configure this OpenID Connect Issuer URL in </a:t>
            </a:r>
            <a:r>
              <a:rPr lang="en-US" dirty="0">
                <a:solidFill>
                  <a:srgbClr val="FFFF00"/>
                </a:solidFill>
              </a:rPr>
              <a:t>AWS IAM Identity Provider </a:t>
            </a:r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4623A9A-DD61-2F4C-BD03-7A0CC3D76DB8}"/>
              </a:ext>
            </a:extLst>
          </p:cNvPr>
          <p:cNvCxnSpPr>
            <a:stCxn id="8" idx="6"/>
          </p:cNvCxnSpPr>
          <p:nvPr/>
        </p:nvCxnSpPr>
        <p:spPr>
          <a:xfrm>
            <a:off x="4902506" y="3988409"/>
            <a:ext cx="4814371" cy="1993750"/>
          </a:xfrm>
          <a:prstGeom prst="bentConnector3">
            <a:avLst>
              <a:gd name="adj1" fmla="val 100114"/>
            </a:avLst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8536919D-E73A-894E-B114-7B8C8C3CBF0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9103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71C1D-AE70-094F-9811-289D40C2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Cluster OpenID Connect Configuration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B439D-9F71-664D-89F1-9BABD44B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79" y="1896769"/>
            <a:ext cx="12196841" cy="572432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02495-258C-3443-BF26-8C675F7CE72D}"/>
              </a:ext>
            </a:extLst>
          </p:cNvPr>
          <p:cNvSpPr/>
          <p:nvPr/>
        </p:nvSpPr>
        <p:spPr>
          <a:xfrm>
            <a:off x="583893" y="1297314"/>
            <a:ext cx="13815152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https://&lt;EKS Cluster OpenID Connect provider URL&gt;/.well-known/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7B1BDA3-6884-E24C-99D7-FF159A30186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68124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020559-B295-8449-B8EE-3555C7D8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IAM Identity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CB6590-9AD6-D447-8104-AA2385A7AA7C}"/>
              </a:ext>
            </a:extLst>
          </p:cNvPr>
          <p:cNvSpPr/>
          <p:nvPr/>
        </p:nvSpPr>
        <p:spPr>
          <a:xfrm>
            <a:off x="506776" y="1355075"/>
            <a:ext cx="13352443" cy="7800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Add EKS OpenID Connect Provider as Identity Provider in AWS IAM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51064F4-E89D-3A45-B355-6220789FEE1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00EA8-F86F-3549-9D79-65DE287A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7" y="2424197"/>
            <a:ext cx="1261872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86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17B5F6-8C0F-E440-8DEA-0CCF74C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3194"/>
            <a:ext cx="12618720" cy="1188851"/>
          </a:xfrm>
        </p:spPr>
        <p:txBody>
          <a:bodyPr/>
          <a:lstStyle/>
          <a:p>
            <a:r>
              <a:rPr lang="en-US" dirty="0"/>
              <a:t>AWS IAM Identity Provider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EE361C-EE61-D04A-B7F7-46FCB46B5E41}"/>
              </a:ext>
            </a:extLst>
          </p:cNvPr>
          <p:cNvSpPr/>
          <p:nvPr/>
        </p:nvSpPr>
        <p:spPr>
          <a:xfrm>
            <a:off x="638978" y="761978"/>
            <a:ext cx="13352443" cy="7800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Add EKS OpenID Connect Provider as Identity Provider in AWS IAM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865A7-A614-4B4A-BBF8-21DE5A33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1612900"/>
            <a:ext cx="11874500" cy="50038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CBD7A95-2348-0A4F-BDD8-E201E736D13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094373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25" y="-92831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IAM Roles for Kubernetes Service Accounts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1128311"/>
            <a:ext cx="13831309" cy="6308075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842419"/>
            <a:ext cx="6450743" cy="5258870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842419"/>
            <a:ext cx="6450742" cy="5258870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50" y="231660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918" y="3128928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850" y="311146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9670" y="3119262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23" y="311926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3" y="231660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9" y="2290707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54" y="2251337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5946" y="2369073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174" y="3142658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64852" y="2135442"/>
            <a:ext cx="5327159" cy="15441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C314B28E-127D-304F-AE7D-9EF47643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6" y="499834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A1285BB-EAC0-B846-A008-4D4FBA31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295" y="5838409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33505F10-1E87-AE46-884C-14A597A4A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238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Bucket1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DDCA263D-FBC4-0D44-BED2-DBD01E7D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34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1">
            <a:extLst>
              <a:ext uri="{FF2B5EF4-FFF2-40B4-BE49-F238E27FC236}">
                <a16:creationId xmlns:a16="http://schemas.microsoft.com/office/drawing/2014/main" id="{FE1C9C39-D366-2C48-B001-067EAD3DE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639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Bucket2</a:t>
            </a:r>
          </a:p>
        </p:txBody>
      </p:sp>
      <p:pic>
        <p:nvPicPr>
          <p:cNvPr id="27" name="Graphic 14">
            <a:extLst>
              <a:ext uri="{FF2B5EF4-FFF2-40B4-BE49-F238E27FC236}">
                <a16:creationId xmlns:a16="http://schemas.microsoft.com/office/drawing/2014/main" id="{8A4A48A7-FB40-E343-825C-5810CD6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35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A76AF48A-7E26-2142-A037-DB06A917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401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Bucket3</a:t>
            </a:r>
          </a:p>
        </p:txBody>
      </p:sp>
      <p:pic>
        <p:nvPicPr>
          <p:cNvPr id="29" name="Graphic 14">
            <a:extLst>
              <a:ext uri="{FF2B5EF4-FFF2-40B4-BE49-F238E27FC236}">
                <a16:creationId xmlns:a16="http://schemas.microsoft.com/office/drawing/2014/main" id="{FC3ABDF4-5651-B34E-9BEB-3B9A199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97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FFF7F15-9EA6-0D40-8618-56DF56D2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63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Bucket4</a:t>
            </a:r>
          </a:p>
        </p:txBody>
      </p:sp>
      <p:pic>
        <p:nvPicPr>
          <p:cNvPr id="31" name="Graphic 14">
            <a:extLst>
              <a:ext uri="{FF2B5EF4-FFF2-40B4-BE49-F238E27FC236}">
                <a16:creationId xmlns:a16="http://schemas.microsoft.com/office/drawing/2014/main" id="{F444013D-5196-004A-868F-89021F45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59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6719F5-26EA-A448-8B89-A704B60CD283}"/>
              </a:ext>
            </a:extLst>
          </p:cNvPr>
          <p:cNvSpPr/>
          <p:nvPr/>
        </p:nvSpPr>
        <p:spPr>
          <a:xfrm>
            <a:off x="1371204" y="4812074"/>
            <a:ext cx="5327159" cy="1455811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2723841"/>
            <a:ext cx="5967633" cy="376509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4584" y="134747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94004" y="2090043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29277" y="233774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762" y="140657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0733059" y="1846743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45978" y="3475696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/>
          <p:nvPr/>
        </p:nvCxnSpPr>
        <p:spPr>
          <a:xfrm>
            <a:off x="3716767" y="2888312"/>
            <a:ext cx="7417237" cy="1304667"/>
          </a:xfrm>
          <a:prstGeom prst="bentConnector3">
            <a:avLst>
              <a:gd name="adj1" fmla="val 94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0711624" y="4552916"/>
            <a:ext cx="204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pic>
        <p:nvPicPr>
          <p:cNvPr id="46" name="Google Shape;93;p15">
            <a:extLst>
              <a:ext uri="{FF2B5EF4-FFF2-40B4-BE49-F238E27FC236}">
                <a16:creationId xmlns:a16="http://schemas.microsoft.com/office/drawing/2014/main" id="{16F32492-D525-5C44-A1F3-2D3AD7809538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23515" y="4992973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8842E8-6C62-D34E-B1AF-CE6351780E59}"/>
              </a:ext>
            </a:extLst>
          </p:cNvPr>
          <p:cNvSpPr txBox="1"/>
          <p:nvPr/>
        </p:nvSpPr>
        <p:spPr>
          <a:xfrm>
            <a:off x="11299766" y="60512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endCxn id="46" idx="3"/>
          </p:cNvCxnSpPr>
          <p:nvPr/>
        </p:nvCxnSpPr>
        <p:spPr>
          <a:xfrm rot="16200000" flipH="1">
            <a:off x="11630108" y="4799022"/>
            <a:ext cx="1346169" cy="77537"/>
          </a:xfrm>
          <a:prstGeom prst="bentConnector4">
            <a:avLst>
              <a:gd name="adj1" fmla="val -335"/>
              <a:gd name="adj2" fmla="val 1559926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0C25F7-703B-3444-9F11-7B4796A230A2}"/>
              </a:ext>
            </a:extLst>
          </p:cNvPr>
          <p:cNvCxnSpPr>
            <a:cxnSpLocks/>
            <a:stCxn id="46" idx="1"/>
            <a:endCxn id="32" idx="3"/>
          </p:cNvCxnSpPr>
          <p:nvPr/>
        </p:nvCxnSpPr>
        <p:spPr>
          <a:xfrm flipH="1">
            <a:off x="6698363" y="5510876"/>
            <a:ext cx="4425152" cy="29104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8002A81-A248-6340-8DFF-E12272DA79AD}"/>
              </a:ext>
            </a:extLst>
          </p:cNvPr>
          <p:cNvSpPr txBox="1"/>
          <p:nvPr/>
        </p:nvSpPr>
        <p:spPr>
          <a:xfrm>
            <a:off x="7831573" y="519467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List S3 Buckets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5871" y="382411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9" y="822057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71204" y="1150113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7236A6BC-DC94-F945-80E5-C13AA6574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05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Bucket5</a:t>
            </a:r>
          </a:p>
        </p:txBody>
      </p:sp>
      <p:pic>
        <p:nvPicPr>
          <p:cNvPr id="65" name="Graphic 14">
            <a:extLst>
              <a:ext uri="{FF2B5EF4-FFF2-40B4-BE49-F238E27FC236}">
                <a16:creationId xmlns:a16="http://schemas.microsoft.com/office/drawing/2014/main" id="{D95D73EE-6980-B841-AF23-38542CB9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01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oogle Shape;291;p25">
            <a:extLst>
              <a:ext uri="{FF2B5EF4-FFF2-40B4-BE49-F238E27FC236}">
                <a16:creationId xmlns:a16="http://schemas.microsoft.com/office/drawing/2014/main" id="{EC544719-42BC-4B41-9546-E192B60CD58E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633243" y="5011395"/>
            <a:ext cx="1158652" cy="98518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D9A4788-76B0-B546-80B7-4E06243FC27C}"/>
              </a:ext>
            </a:extLst>
          </p:cNvPr>
          <p:cNvSpPr txBox="1"/>
          <p:nvPr/>
        </p:nvSpPr>
        <p:spPr>
          <a:xfrm>
            <a:off x="9747738" y="6040145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Pod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18056007-CD1D-2049-95AD-9509ABA3063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9400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23" grpId="0"/>
      <p:bldP spid="24" grpId="0"/>
      <p:bldP spid="26" grpId="0"/>
      <p:bldP spid="28" grpId="0"/>
      <p:bldP spid="30" grpId="0"/>
      <p:bldP spid="32" grpId="0" animBg="1"/>
      <p:bldP spid="34" grpId="0" animBg="1"/>
      <p:bldP spid="37" grpId="0"/>
      <p:bldP spid="39" grpId="0"/>
      <p:bldP spid="45" grpId="0"/>
      <p:bldP spid="48" grpId="0"/>
      <p:bldP spid="58" grpId="0"/>
      <p:bldP spid="59" grpId="0"/>
      <p:bldP spid="60" grpId="0"/>
      <p:bldP spid="61" grpId="0"/>
      <p:bldP spid="63" grpId="0"/>
      <p:bldP spid="64" grpId="0"/>
      <p:bldP spid="53" grpId="0"/>
      <p:bldP spid="5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19677"/>
              </p:ext>
            </p:extLst>
          </p:nvPr>
        </p:nvGraphicFramePr>
        <p:xfrm>
          <a:off x="453190" y="2319421"/>
          <a:ext cx="13984706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3771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7190935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/terraform-on-</a:t>
                      </a:r>
                      <a:r>
                        <a:rPr lang="en-US" dirty="0" err="1"/>
                        <a:t>aws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eks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2C75CEB2-1F05-444F-9F18-4C4CCAFB325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59413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2C53FC-76C4-E346-B6DA-6C008893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99" y="-115893"/>
            <a:ext cx="12618720" cy="1188851"/>
          </a:xfrm>
        </p:spPr>
        <p:txBody>
          <a:bodyPr/>
          <a:lstStyle/>
          <a:p>
            <a:r>
              <a:rPr lang="en-US" dirty="0"/>
              <a:t>IRSA - Functional 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8E5724-4F8B-3046-BCD2-DECF63E8809E}"/>
              </a:ext>
            </a:extLst>
          </p:cNvPr>
          <p:cNvSpPr/>
          <p:nvPr/>
        </p:nvSpPr>
        <p:spPr>
          <a:xfrm>
            <a:off x="187287" y="936435"/>
            <a:ext cx="14332944" cy="6709272"/>
          </a:xfrm>
          <a:prstGeom prst="roundRect">
            <a:avLst>
              <a:gd name="adj" fmla="val 34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10003A-133B-6045-9002-D4B868FA54C0}"/>
              </a:ext>
            </a:extLst>
          </p:cNvPr>
          <p:cNvSpPr/>
          <p:nvPr/>
        </p:nvSpPr>
        <p:spPr>
          <a:xfrm>
            <a:off x="445817" y="2077355"/>
            <a:ext cx="5494358" cy="4830162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372;p27">
            <a:extLst>
              <a:ext uri="{FF2B5EF4-FFF2-40B4-BE49-F238E27FC236}">
                <a16:creationId xmlns:a16="http://schemas.microsoft.com/office/drawing/2014/main" id="{F2E66FE4-F19D-C746-A02A-878855FE6F02}"/>
              </a:ext>
            </a:extLst>
          </p:cNvPr>
          <p:cNvSpPr/>
          <p:nvPr/>
        </p:nvSpPr>
        <p:spPr>
          <a:xfrm>
            <a:off x="676160" y="4342029"/>
            <a:ext cx="5040750" cy="2381841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74;p27">
            <a:extLst>
              <a:ext uri="{FF2B5EF4-FFF2-40B4-BE49-F238E27FC236}">
                <a16:creationId xmlns:a16="http://schemas.microsoft.com/office/drawing/2014/main" id="{50889D43-7225-A344-BAA7-6D8B78BD5A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5317" y="1571205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9;p27">
            <a:extLst>
              <a:ext uri="{FF2B5EF4-FFF2-40B4-BE49-F238E27FC236}">
                <a16:creationId xmlns:a16="http://schemas.microsoft.com/office/drawing/2014/main" id="{C8641891-5988-EE48-A562-3143B4D7B4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61" y="366155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AB0103-BB98-354C-8004-6652B3D0618B}"/>
              </a:ext>
            </a:extLst>
          </p:cNvPr>
          <p:cNvSpPr txBox="1"/>
          <p:nvPr/>
        </p:nvSpPr>
        <p:spPr>
          <a:xfrm>
            <a:off x="2105774" y="391416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4" name="Graphic 23">
            <a:extLst>
              <a:ext uri="{FF2B5EF4-FFF2-40B4-BE49-F238E27FC236}">
                <a16:creationId xmlns:a16="http://schemas.microsoft.com/office/drawing/2014/main" id="{CA2341D5-2DCC-3C4B-845F-9D7BCE07E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35" y="16688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A5DFD5-63CD-F14D-AD15-20F876337ECE}"/>
              </a:ext>
            </a:extLst>
          </p:cNvPr>
          <p:cNvSpPr txBox="1"/>
          <p:nvPr/>
        </p:nvSpPr>
        <p:spPr>
          <a:xfrm>
            <a:off x="2405762" y="2061426"/>
            <a:ext cx="122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36" name="Google Shape;158;p18">
            <a:extLst>
              <a:ext uri="{FF2B5EF4-FFF2-40B4-BE49-F238E27FC236}">
                <a16:creationId xmlns:a16="http://schemas.microsoft.com/office/drawing/2014/main" id="{18AD26A7-52B1-A14F-B782-6E0CFFFE5D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953" y="4972047"/>
            <a:ext cx="1218446" cy="113069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5F86C8-6FB8-2142-BA18-24C18A3682C3}"/>
              </a:ext>
            </a:extLst>
          </p:cNvPr>
          <p:cNvSpPr txBox="1"/>
          <p:nvPr/>
        </p:nvSpPr>
        <p:spPr>
          <a:xfrm>
            <a:off x="770599" y="6049267"/>
            <a:ext cx="204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pic>
        <p:nvPicPr>
          <p:cNvPr id="39" name="Google Shape;93;p15">
            <a:extLst>
              <a:ext uri="{FF2B5EF4-FFF2-40B4-BE49-F238E27FC236}">
                <a16:creationId xmlns:a16="http://schemas.microsoft.com/office/drawing/2014/main" id="{D025867B-FC64-0847-9043-F94B8620628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272" y="5029079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AE15B-065F-7448-A3DD-0CF048CE9CA6}"/>
              </a:ext>
            </a:extLst>
          </p:cNvPr>
          <p:cNvSpPr txBox="1"/>
          <p:nvPr/>
        </p:nvSpPr>
        <p:spPr>
          <a:xfrm>
            <a:off x="2989076" y="609975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pic>
        <p:nvPicPr>
          <p:cNvPr id="47" name="Graphic 8">
            <a:extLst>
              <a:ext uri="{FF2B5EF4-FFF2-40B4-BE49-F238E27FC236}">
                <a16:creationId xmlns:a16="http://schemas.microsoft.com/office/drawing/2014/main" id="{A3753713-35F1-2946-90D6-4390CB83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4" y="672520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85088D4-10CA-1B47-8D4D-15599D20F882}"/>
              </a:ext>
            </a:extLst>
          </p:cNvPr>
          <p:cNvSpPr txBox="1"/>
          <p:nvPr/>
        </p:nvSpPr>
        <p:spPr>
          <a:xfrm>
            <a:off x="933981" y="1030914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1" name="Google Shape;291;p25">
            <a:extLst>
              <a:ext uri="{FF2B5EF4-FFF2-40B4-BE49-F238E27FC236}">
                <a16:creationId xmlns:a16="http://schemas.microsoft.com/office/drawing/2014/main" id="{CD84BB62-7BEF-D849-8AAA-63AD9284499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9801" y="5040357"/>
            <a:ext cx="1158652" cy="98518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A0F46A3-27A4-9D40-9B16-590CF51D6AEB}"/>
              </a:ext>
            </a:extLst>
          </p:cNvPr>
          <p:cNvSpPr txBox="1"/>
          <p:nvPr/>
        </p:nvSpPr>
        <p:spPr>
          <a:xfrm>
            <a:off x="4454944" y="609975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Pod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B334FAE-8AAA-A747-B204-7B3FFD62DBC6}"/>
              </a:ext>
            </a:extLst>
          </p:cNvPr>
          <p:cNvSpPr/>
          <p:nvPr/>
        </p:nvSpPr>
        <p:spPr>
          <a:xfrm>
            <a:off x="963258" y="2765925"/>
            <a:ext cx="4572967" cy="5531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Cluster acting as External IDP to AWS IAM</a:t>
            </a:r>
          </a:p>
        </p:txBody>
      </p:sp>
      <p:pic>
        <p:nvPicPr>
          <p:cNvPr id="62" name="Graphic 19">
            <a:extLst>
              <a:ext uri="{FF2B5EF4-FFF2-40B4-BE49-F238E27FC236}">
                <a16:creationId xmlns:a16="http://schemas.microsoft.com/office/drawing/2014/main" id="{2AA9FC3C-AA40-7C47-AA2D-74621599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996" y="14644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12">
            <a:extLst>
              <a:ext uri="{FF2B5EF4-FFF2-40B4-BE49-F238E27FC236}">
                <a16:creationId xmlns:a16="http://schemas.microsoft.com/office/drawing/2014/main" id="{5139DF39-632B-7B46-9299-9B77A7697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5988" y="227193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9524DD5-9645-D94F-81EB-8ECCB42484D0}"/>
              </a:ext>
            </a:extLst>
          </p:cNvPr>
          <p:cNvSpPr/>
          <p:nvPr/>
        </p:nvSpPr>
        <p:spPr>
          <a:xfrm>
            <a:off x="10530271" y="1304533"/>
            <a:ext cx="3533055" cy="184386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A9EECF-5A44-A744-ADD1-0B8C959F2F8D}"/>
              </a:ext>
            </a:extLst>
          </p:cNvPr>
          <p:cNvSpPr/>
          <p:nvPr/>
        </p:nvSpPr>
        <p:spPr>
          <a:xfrm>
            <a:off x="11611417" y="1457381"/>
            <a:ext cx="2312197" cy="7690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Feature: Federated Identities using OIDC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D193554-D7A2-3648-9BB0-98C320053F12}"/>
              </a:ext>
            </a:extLst>
          </p:cNvPr>
          <p:cNvSpPr/>
          <p:nvPr/>
        </p:nvSpPr>
        <p:spPr>
          <a:xfrm>
            <a:off x="10753981" y="2539421"/>
            <a:ext cx="3149179" cy="53312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Validate and accept JWT Token from EKS Cluster</a:t>
            </a: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B3DE6ECB-2AF0-0843-BAB3-B88E9EF06D6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5448453" y="1523729"/>
            <a:ext cx="5054762" cy="4009220"/>
          </a:xfrm>
          <a:prstGeom prst="bentConnector3">
            <a:avLst>
              <a:gd name="adj1" fmla="val 1382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06C89B5-DDCF-CB45-9DED-FF6D1C7F1D31}"/>
              </a:ext>
            </a:extLst>
          </p:cNvPr>
          <p:cNvSpPr txBox="1"/>
          <p:nvPr/>
        </p:nvSpPr>
        <p:spPr>
          <a:xfrm>
            <a:off x="7881705" y="2621317"/>
            <a:ext cx="233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7030A0"/>
                </a:solidFill>
              </a:rPr>
              <a:t>JWT will be sent to AWS STS</a:t>
            </a:r>
            <a:endParaRPr lang="en-US" sz="1800" dirty="0">
              <a:solidFill>
                <a:srgbClr val="7030A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56392C-6E83-F34A-962A-7CE47568A8E3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>
            <a:off x="2323399" y="5537393"/>
            <a:ext cx="477873" cy="95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375548A-D0B4-3940-9E96-8ED6A9BD72E9}"/>
              </a:ext>
            </a:extLst>
          </p:cNvPr>
          <p:cNvCxnSpPr>
            <a:stCxn id="39" idx="3"/>
            <a:endCxn id="51" idx="1"/>
          </p:cNvCxnSpPr>
          <p:nvPr/>
        </p:nvCxnSpPr>
        <p:spPr>
          <a:xfrm flipV="1">
            <a:off x="4019718" y="5532949"/>
            <a:ext cx="270083" cy="140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2FA0AF5-7EE1-864A-AF14-8AF21CB7D424}"/>
              </a:ext>
            </a:extLst>
          </p:cNvPr>
          <p:cNvSpPr/>
          <p:nvPr/>
        </p:nvSpPr>
        <p:spPr>
          <a:xfrm>
            <a:off x="9813973" y="1557567"/>
            <a:ext cx="572877" cy="51630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5" name="TextBox 21">
            <a:extLst>
              <a:ext uri="{FF2B5EF4-FFF2-40B4-BE49-F238E27FC236}">
                <a16:creationId xmlns:a16="http://schemas.microsoft.com/office/drawing/2014/main" id="{56EF6D94-07BD-4A4A-B936-64A1F8489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7266" y="61569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98BAFEB-DC38-F84A-AE0D-3A0F9EA01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076" y="4478277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87" name="TextBox 29">
            <a:extLst>
              <a:ext uri="{FF2B5EF4-FFF2-40B4-BE49-F238E27FC236}">
                <a16:creationId xmlns:a16="http://schemas.microsoft.com/office/drawing/2014/main" id="{500F5FB6-9BBE-494A-BBBE-4BFD6F555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757" y="618802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88" name="Graphic 35">
            <a:extLst>
              <a:ext uri="{FF2B5EF4-FFF2-40B4-BE49-F238E27FC236}">
                <a16:creationId xmlns:a16="http://schemas.microsoft.com/office/drawing/2014/main" id="{F2037266-3CBC-5643-94E6-0F172DADC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59" y="53620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Graphic 41">
            <a:extLst>
              <a:ext uri="{FF2B5EF4-FFF2-40B4-BE49-F238E27FC236}">
                <a16:creationId xmlns:a16="http://schemas.microsoft.com/office/drawing/2014/main" id="{81975BC2-BC30-D549-9478-EBD59033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558" y="374635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49">
            <a:extLst>
              <a:ext uri="{FF2B5EF4-FFF2-40B4-BE49-F238E27FC236}">
                <a16:creationId xmlns:a16="http://schemas.microsoft.com/office/drawing/2014/main" id="{DDA8F257-D1AF-E349-8B9F-B50A93A0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80" y="5199374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5A0EB94-9B6F-2A40-8C02-B925A72E0D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02513" y="4007519"/>
            <a:ext cx="709536" cy="709536"/>
          </a:xfrm>
          <a:prstGeom prst="rect">
            <a:avLst/>
          </a:prstGeom>
        </p:spPr>
      </p:pic>
      <p:sp>
        <p:nvSpPr>
          <p:cNvPr id="92" name="TextBox 27">
            <a:extLst>
              <a:ext uri="{FF2B5EF4-FFF2-40B4-BE49-F238E27FC236}">
                <a16:creationId xmlns:a16="http://schemas.microsoft.com/office/drawing/2014/main" id="{2C03D6F4-559C-B547-BE3D-4F6494CB2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4741" y="4781104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CFFFF17-8F55-3745-BCBC-CFD54EF5AA71}"/>
              </a:ext>
            </a:extLst>
          </p:cNvPr>
          <p:cNvSpPr/>
          <p:nvPr/>
        </p:nvSpPr>
        <p:spPr>
          <a:xfrm>
            <a:off x="9478380" y="6295914"/>
            <a:ext cx="1273246" cy="1090957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B90AA6C-FAB3-F348-BC12-BD6DC1E357DA}"/>
              </a:ext>
            </a:extLst>
          </p:cNvPr>
          <p:cNvSpPr/>
          <p:nvPr/>
        </p:nvSpPr>
        <p:spPr>
          <a:xfrm>
            <a:off x="6326380" y="3860991"/>
            <a:ext cx="3046541" cy="26080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8DAB5926-5510-464A-AAA3-13669903F66C}"/>
              </a:ext>
            </a:extLst>
          </p:cNvPr>
          <p:cNvSpPr/>
          <p:nvPr/>
        </p:nvSpPr>
        <p:spPr>
          <a:xfrm>
            <a:off x="12241763" y="3852858"/>
            <a:ext cx="1877582" cy="15441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924FA3AC-267E-484D-99E8-C47F04584E7D}"/>
              </a:ext>
            </a:extLst>
          </p:cNvPr>
          <p:cNvSpPr/>
          <p:nvPr/>
        </p:nvSpPr>
        <p:spPr>
          <a:xfrm>
            <a:off x="6483880" y="4777824"/>
            <a:ext cx="2820634" cy="533125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AssumeRoleWithWebIdentity API operation</a:t>
            </a:r>
            <a:endParaRPr lang="en-US" sz="1800" dirty="0"/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18AB3269-E35A-AD4A-A1B5-8F7870662E3B}"/>
              </a:ext>
            </a:extLst>
          </p:cNvPr>
          <p:cNvCxnSpPr>
            <a:cxnSpLocks/>
            <a:endCxn id="89" idx="0"/>
          </p:cNvCxnSpPr>
          <p:nvPr/>
        </p:nvCxnSpPr>
        <p:spPr>
          <a:xfrm rot="10800000" flipV="1">
            <a:off x="7869887" y="2520033"/>
            <a:ext cx="2666263" cy="122632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EB4C027-875D-7F45-8536-3CBC5C003EE4}"/>
              </a:ext>
            </a:extLst>
          </p:cNvPr>
          <p:cNvSpPr txBox="1"/>
          <p:nvPr/>
        </p:nvSpPr>
        <p:spPr>
          <a:xfrm>
            <a:off x="6170166" y="1171988"/>
            <a:ext cx="389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</a:rPr>
              <a:t>ProjectedServiceAccountToken</a:t>
            </a:r>
            <a:r>
              <a:rPr lang="en-IN" sz="1800" dirty="0">
                <a:solidFill>
                  <a:srgbClr val="0070C0"/>
                </a:solidFill>
              </a:rPr>
              <a:t> JWT Token will passed to AWS IAM 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9D8F12B-D711-CE49-93A5-9EB89C220B23}"/>
              </a:ext>
            </a:extLst>
          </p:cNvPr>
          <p:cNvSpPr/>
          <p:nvPr/>
        </p:nvSpPr>
        <p:spPr>
          <a:xfrm>
            <a:off x="7190946" y="2825038"/>
            <a:ext cx="572877" cy="5163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55B9B5FF-2E80-1343-8F79-007DBCADE583}"/>
              </a:ext>
            </a:extLst>
          </p:cNvPr>
          <p:cNvCxnSpPr>
            <a:cxnSpLocks/>
          </p:cNvCxnSpPr>
          <p:nvPr/>
        </p:nvCxnSpPr>
        <p:spPr>
          <a:xfrm flipV="1">
            <a:off x="9372921" y="4181802"/>
            <a:ext cx="2868842" cy="21667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B0C8AEC-DAC2-2E4F-907A-BAB88EA54F83}"/>
              </a:ext>
            </a:extLst>
          </p:cNvPr>
          <p:cNvSpPr txBox="1"/>
          <p:nvPr/>
        </p:nvSpPr>
        <p:spPr>
          <a:xfrm>
            <a:off x="9478410" y="4273627"/>
            <a:ext cx="233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138CC4"/>
                </a:solidFill>
              </a:rPr>
              <a:t>AWS STS will generate IAM temporary role credentials</a:t>
            </a:r>
            <a:endParaRPr lang="en-US" sz="1800" dirty="0">
              <a:solidFill>
                <a:srgbClr val="138CC4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79E3B79-4C1C-6E4B-8212-0F4B5DE66599}"/>
              </a:ext>
            </a:extLst>
          </p:cNvPr>
          <p:cNvSpPr/>
          <p:nvPr/>
        </p:nvSpPr>
        <p:spPr>
          <a:xfrm>
            <a:off x="11512614" y="3665496"/>
            <a:ext cx="572877" cy="51630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6D4FC178-3DA1-CA47-AC78-25BE626E95C8}"/>
              </a:ext>
            </a:extLst>
          </p:cNvPr>
          <p:cNvCxnSpPr>
            <a:cxnSpLocks/>
            <a:stCxn id="36" idx="1"/>
            <a:endCxn id="90" idx="1"/>
          </p:cNvCxnSpPr>
          <p:nvPr/>
        </p:nvCxnSpPr>
        <p:spPr>
          <a:xfrm rot="10800000" flipH="1" flipV="1">
            <a:off x="1104952" y="5537393"/>
            <a:ext cx="5576627" cy="161680"/>
          </a:xfrm>
          <a:prstGeom prst="bentConnector5">
            <a:avLst>
              <a:gd name="adj1" fmla="val -9235"/>
              <a:gd name="adj2" fmla="val 1191997"/>
              <a:gd name="adj3" fmla="val 966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AD988DD-6BC8-774A-A4F2-935F5B895015}"/>
              </a:ext>
            </a:extLst>
          </p:cNvPr>
          <p:cNvSpPr/>
          <p:nvPr/>
        </p:nvSpPr>
        <p:spPr>
          <a:xfrm>
            <a:off x="1178009" y="7117065"/>
            <a:ext cx="443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 annotated with IAM Role</a:t>
            </a:r>
          </a:p>
        </p:txBody>
      </p:sp>
      <p:pic>
        <p:nvPicPr>
          <p:cNvPr id="133" name="Graphic 8">
            <a:extLst>
              <a:ext uri="{FF2B5EF4-FFF2-40B4-BE49-F238E27FC236}">
                <a16:creationId xmlns:a16="http://schemas.microsoft.com/office/drawing/2014/main" id="{367E69A2-B626-7543-A9A0-B2436A6C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809" y="63839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9">
            <a:extLst>
              <a:ext uri="{FF2B5EF4-FFF2-40B4-BE49-F238E27FC236}">
                <a16:creationId xmlns:a16="http://schemas.microsoft.com/office/drawing/2014/main" id="{6C214D96-328D-CB48-8E16-F2986D91D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8868" y="7099522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E31D267B-69BE-DB4C-9727-720C64844F91}"/>
              </a:ext>
            </a:extLst>
          </p:cNvPr>
          <p:cNvCxnSpPr>
            <a:cxnSpLocks/>
            <a:stCxn id="100" idx="3"/>
            <a:endCxn id="93" idx="3"/>
          </p:cNvCxnSpPr>
          <p:nvPr/>
        </p:nvCxnSpPr>
        <p:spPr>
          <a:xfrm flipH="1">
            <a:off x="10751626" y="4624954"/>
            <a:ext cx="3367719" cy="2216439"/>
          </a:xfrm>
          <a:prstGeom prst="bentConnector3">
            <a:avLst>
              <a:gd name="adj1" fmla="val -678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36A15013-7854-D445-97CB-9FEC94A1ED2F}"/>
              </a:ext>
            </a:extLst>
          </p:cNvPr>
          <p:cNvSpPr txBox="1"/>
          <p:nvPr/>
        </p:nvSpPr>
        <p:spPr>
          <a:xfrm>
            <a:off x="10874788" y="6519262"/>
            <a:ext cx="274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389954"/>
                </a:solidFill>
              </a:rPr>
              <a:t>Access AWS Services using Temp creds based on IAM role permissions</a:t>
            </a:r>
            <a:endParaRPr lang="en-US" sz="1800" dirty="0">
              <a:solidFill>
                <a:srgbClr val="389954"/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67E4215-0007-1047-A57D-DDD5327A51A3}"/>
              </a:ext>
            </a:extLst>
          </p:cNvPr>
          <p:cNvSpPr/>
          <p:nvPr/>
        </p:nvSpPr>
        <p:spPr>
          <a:xfrm>
            <a:off x="13700625" y="6261109"/>
            <a:ext cx="572877" cy="51630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66F8FEF2-BD84-8249-977B-4101372050D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28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33" grpId="0"/>
      <p:bldP spid="35" grpId="0"/>
      <p:bldP spid="38" grpId="0"/>
      <p:bldP spid="40" grpId="0"/>
      <p:bldP spid="52" grpId="0"/>
      <p:bldP spid="56" grpId="0" animBg="1"/>
      <p:bldP spid="63" grpId="0"/>
      <p:bldP spid="64" grpId="0" animBg="1"/>
      <p:bldP spid="65" grpId="0" animBg="1"/>
      <p:bldP spid="66" grpId="0" animBg="1"/>
      <p:bldP spid="70" grpId="0"/>
      <p:bldP spid="82" grpId="0" animBg="1"/>
      <p:bldP spid="85" grpId="0"/>
      <p:bldP spid="86" grpId="0"/>
      <p:bldP spid="87" grpId="0"/>
      <p:bldP spid="92" grpId="0"/>
      <p:bldP spid="93" grpId="0" animBg="1"/>
      <p:bldP spid="98" grpId="0" animBg="1"/>
      <p:bldP spid="100" grpId="0" animBg="1"/>
      <p:bldP spid="102" grpId="0" animBg="1"/>
      <p:bldP spid="107" grpId="0"/>
      <p:bldP spid="111" grpId="0" animBg="1"/>
      <p:bldP spid="118" grpId="0"/>
      <p:bldP spid="119" grpId="0" animBg="1"/>
      <p:bldP spid="131" grpId="0"/>
      <p:bldP spid="134" grpId="0"/>
      <p:bldP spid="144" grpId="0"/>
      <p:bldP spid="14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19337C-D73D-184B-A84D-479D600F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00" dirty="0"/>
              <a:t>Kubernetes Service Account Mounted Secret - JWT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9938D-C538-E149-AC15-DD9592DA2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323832"/>
            <a:ext cx="10693400" cy="402940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45EF01B-7DF2-684D-AC42-6A51DC35E9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283191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4B841-13E7-7640-ABA9-A2827EFE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Kubernetes Service Account Mounted Secret - JWT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A0499-16D0-274F-ADA7-C13D14EA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3" y="1155128"/>
            <a:ext cx="7687227" cy="61253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9B56D97-A42D-4F46-8595-7B8FDB7135B3}"/>
              </a:ext>
            </a:extLst>
          </p:cNvPr>
          <p:cNvSpPr/>
          <p:nvPr/>
        </p:nvSpPr>
        <p:spPr>
          <a:xfrm>
            <a:off x="8681292" y="3007605"/>
            <a:ext cx="5585551" cy="243472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Decoded JWT Token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53C5AB-69EB-AC41-928D-79FF33495A46}"/>
              </a:ext>
            </a:extLst>
          </p:cNvPr>
          <p:cNvSpPr/>
          <p:nvPr/>
        </p:nvSpPr>
        <p:spPr>
          <a:xfrm>
            <a:off x="9926198" y="5802984"/>
            <a:ext cx="3433959" cy="5508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Website: https://</a:t>
            </a:r>
            <a:r>
              <a:rPr lang="en-US" dirty="0" err="1"/>
              <a:t>jwt.io</a:t>
            </a:r>
            <a:r>
              <a:rPr lang="en-US" dirty="0"/>
              <a:t>/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678971C-D6BB-F445-8226-8C25EE6BB32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27392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E1CEF-34C1-8A4A-AC78-929B681A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" y="106958"/>
            <a:ext cx="5448300" cy="4762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236" y="476774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DDBE-2ECD-DA4C-92FD-239C7AC3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3" y="5500217"/>
            <a:ext cx="5448300" cy="219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195318" y="451122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837830-D196-9E43-B1ED-725803A6D7BD}"/>
              </a:ext>
            </a:extLst>
          </p:cNvPr>
          <p:cNvSpPr/>
          <p:nvPr/>
        </p:nvSpPr>
        <p:spPr>
          <a:xfrm>
            <a:off x="374573" y="5526885"/>
            <a:ext cx="4858439" cy="8078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6399462" y="2860701"/>
            <a:ext cx="8116126" cy="165052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Add EKS Cluster as OpenID Connect Provider in AWS IAM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3EF0EF6-4BAA-774E-B751-0CE5CF5E9039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10800000" flipV="1">
            <a:off x="5233012" y="3685962"/>
            <a:ext cx="1166450" cy="2244830"/>
          </a:xfrm>
          <a:prstGeom prst="bentConnector3">
            <a:avLst>
              <a:gd name="adj1" fmla="val 28277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4CD6EFAB-BB58-A941-8D98-E25B9C10106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0322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8BD31-7A25-CC4B-85D2-65C83905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22" y="16475"/>
            <a:ext cx="852375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B4CF5-43D6-7744-A4B5-8F411A18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5" y="1797203"/>
            <a:ext cx="5435600" cy="4965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569C0E1-4B1E-D246-AE68-155479863EF7}"/>
              </a:ext>
            </a:extLst>
          </p:cNvPr>
          <p:cNvSpPr/>
          <p:nvPr/>
        </p:nvSpPr>
        <p:spPr>
          <a:xfrm>
            <a:off x="6411817" y="11251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14D7D9-E7EF-164F-AA52-2C334E257752}"/>
              </a:ext>
            </a:extLst>
          </p:cNvPr>
          <p:cNvSpPr/>
          <p:nvPr/>
        </p:nvSpPr>
        <p:spPr>
          <a:xfrm>
            <a:off x="8127081" y="11251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Remote Backend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C5250-3D1A-F345-A5C7-8C84B5755B36}"/>
              </a:ext>
            </a:extLst>
          </p:cNvPr>
          <p:cNvSpPr/>
          <p:nvPr/>
        </p:nvSpPr>
        <p:spPr>
          <a:xfrm>
            <a:off x="6411817" y="206887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FA8CD9-53B8-9D45-861F-B73167822C29}"/>
              </a:ext>
            </a:extLst>
          </p:cNvPr>
          <p:cNvSpPr/>
          <p:nvPr/>
        </p:nvSpPr>
        <p:spPr>
          <a:xfrm>
            <a:off x="8127081" y="206887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Remote State Datasource 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76A8A0-EC00-7045-B0F5-2152C20893E4}"/>
              </a:ext>
            </a:extLst>
          </p:cNvPr>
          <p:cNvSpPr/>
          <p:nvPr/>
        </p:nvSpPr>
        <p:spPr>
          <a:xfrm>
            <a:off x="6411817" y="30125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8FA8DC-5341-BD4D-95D4-22962F614184}"/>
              </a:ext>
            </a:extLst>
          </p:cNvPr>
          <p:cNvSpPr/>
          <p:nvPr/>
        </p:nvSpPr>
        <p:spPr>
          <a:xfrm>
            <a:off x="8127081" y="30125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4F49C7-17F2-2444-AB98-E6443658D078}"/>
              </a:ext>
            </a:extLst>
          </p:cNvPr>
          <p:cNvSpPr/>
          <p:nvPr/>
        </p:nvSpPr>
        <p:spPr>
          <a:xfrm>
            <a:off x="6477918" y="395627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6368CE-97D0-224A-8F29-C66648D89986}"/>
              </a:ext>
            </a:extLst>
          </p:cNvPr>
          <p:cNvSpPr/>
          <p:nvPr/>
        </p:nvSpPr>
        <p:spPr>
          <a:xfrm>
            <a:off x="8193182" y="395627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AWS Provider and Kubernetes Provider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3118F6-DCC8-0D47-8622-350CB59E326D}"/>
              </a:ext>
            </a:extLst>
          </p:cNvPr>
          <p:cNvSpPr/>
          <p:nvPr/>
        </p:nvSpPr>
        <p:spPr>
          <a:xfrm>
            <a:off x="6477918" y="489997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FB07A0-6A3E-F74F-B432-65E3AA39CC91}"/>
              </a:ext>
            </a:extLst>
          </p:cNvPr>
          <p:cNvSpPr/>
          <p:nvPr/>
        </p:nvSpPr>
        <p:spPr>
          <a:xfrm>
            <a:off x="8193182" y="4899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</a:p>
          <a:p>
            <a:pPr algn="ctr"/>
            <a:r>
              <a:rPr lang="en-IN" dirty="0"/>
              <a:t>Action: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9C4FA8-E5C3-094A-B61F-75D2D8FA76A4}"/>
              </a:ext>
            </a:extLst>
          </p:cNvPr>
          <p:cNvSpPr/>
          <p:nvPr/>
        </p:nvSpPr>
        <p:spPr>
          <a:xfrm>
            <a:off x="6477918" y="58436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0D28A2-EEC6-3049-8BEE-00F1FA957B62}"/>
              </a:ext>
            </a:extLst>
          </p:cNvPr>
          <p:cNvSpPr/>
          <p:nvPr/>
        </p:nvSpPr>
        <p:spPr>
          <a:xfrm>
            <a:off x="8193182" y="58436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Account in EKS Cluster and </a:t>
            </a:r>
            <a:r>
              <a:rPr lang="en-US" dirty="0">
                <a:solidFill>
                  <a:srgbClr val="FFFF00"/>
                </a:solidFill>
              </a:rPr>
              <a:t>annotate</a:t>
            </a:r>
            <a:r>
              <a:rPr lang="en-US" dirty="0"/>
              <a:t> with IAM Role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D82707-0513-BC4E-82EE-91D8C6B7E8D5}"/>
              </a:ext>
            </a:extLst>
          </p:cNvPr>
          <p:cNvSpPr/>
          <p:nvPr/>
        </p:nvSpPr>
        <p:spPr>
          <a:xfrm>
            <a:off x="6477918" y="67873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A9B9DA-F32A-A442-9235-59A7E51343EF}"/>
              </a:ext>
            </a:extLst>
          </p:cNvPr>
          <p:cNvSpPr/>
          <p:nvPr/>
        </p:nvSpPr>
        <p:spPr>
          <a:xfrm>
            <a:off x="8193182" y="67873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Job </a:t>
            </a:r>
            <a:r>
              <a:rPr lang="en-US" dirty="0"/>
              <a:t>with Kubernetes Service Account and AWS CLI Container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CBC2B5-C953-3F4A-A2C2-404FC4925C84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5516085" y="1510765"/>
            <a:ext cx="895732" cy="276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5099D-7412-BC49-B140-C405D9B442E1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516085" y="2454464"/>
            <a:ext cx="895732" cy="18255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B96A7-ECE6-F546-9A1B-17891F7953C8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516085" y="3398163"/>
            <a:ext cx="895732" cy="881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66BC1-9894-AD42-9F98-6B1F0CC4F0F4}"/>
              </a:ext>
            </a:extLst>
          </p:cNvPr>
          <p:cNvCxnSpPr>
            <a:stCxn id="5" idx="3"/>
            <a:endCxn id="12" idx="2"/>
          </p:cNvCxnSpPr>
          <p:nvPr/>
        </p:nvCxnSpPr>
        <p:spPr>
          <a:xfrm>
            <a:off x="5516085" y="4280053"/>
            <a:ext cx="961833" cy="61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557027-68FA-B34A-AAFF-BC9BA81C3D56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516085" y="4280053"/>
            <a:ext cx="961833" cy="1005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B45936-11F8-9D4C-81A7-A999C62FBABD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516085" y="4280053"/>
            <a:ext cx="961833" cy="1949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7B2477-FC84-6742-A9A3-8E973BF3157F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516085" y="4280053"/>
            <a:ext cx="961833" cy="28929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2">
            <a:extLst>
              <a:ext uri="{FF2B5EF4-FFF2-40B4-BE49-F238E27FC236}">
                <a16:creationId xmlns:a16="http://schemas.microsoft.com/office/drawing/2014/main" id="{6C001E0A-FD74-0D4A-8056-F5C10560A0C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3939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1B1463D-48A9-3B4B-B7F3-0DA73693AB1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DC9D06ED-C697-8C42-ADD1-2A97E65BB96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B675E92-D036-5846-ACCD-8216F6CBF1B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" y="4999838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1" y="5969222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9" y="6525348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8" name="Graphic 19">
            <a:extLst>
              <a:ext uri="{FF2B5EF4-FFF2-40B4-BE49-F238E27FC236}">
                <a16:creationId xmlns:a16="http://schemas.microsoft.com/office/drawing/2014/main" id="{624D21DE-FC53-BA40-974C-6FCCA999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id="{17415EAA-66A5-7143-B81E-DA02AE81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D354D29-44D6-EC48-A4A3-F86115D5F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9EAA0C4-705E-AD4E-8765-02F9FA7F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FD5C010E-D6C1-1B4B-A875-4C16A8CAE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3" name="Graphic 35">
            <a:extLst>
              <a:ext uri="{FF2B5EF4-FFF2-40B4-BE49-F238E27FC236}">
                <a16:creationId xmlns:a16="http://schemas.microsoft.com/office/drawing/2014/main" id="{32789692-C56D-264D-BFD7-F35D3D0E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41">
            <a:extLst>
              <a:ext uri="{FF2B5EF4-FFF2-40B4-BE49-F238E27FC236}">
                <a16:creationId xmlns:a16="http://schemas.microsoft.com/office/drawing/2014/main" id="{37837DE9-D593-0D4C-828A-73AC1456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49">
            <a:extLst>
              <a:ext uri="{FF2B5EF4-FFF2-40B4-BE49-F238E27FC236}">
                <a16:creationId xmlns:a16="http://schemas.microsoft.com/office/drawing/2014/main" id="{ECE1AAF7-73BA-D944-B2D7-23B9835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F9D6E5-5160-734E-A26D-3C1EE5D7AF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57" name="TextBox 27">
            <a:extLst>
              <a:ext uri="{FF2B5EF4-FFF2-40B4-BE49-F238E27FC236}">
                <a16:creationId xmlns:a16="http://schemas.microsoft.com/office/drawing/2014/main" id="{6D88F991-6CE1-0049-95A4-FA6ECB86C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CF27A5-939E-AD4D-86F1-5CAECB72EF91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39740E06-764F-8344-83E6-FF29D1150BCB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7F203A56-4051-104E-86EC-0301E68C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5110405" y="6896632"/>
            <a:ext cx="4858432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5205337" y="6906348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Install</a:t>
            </a:r>
          </a:p>
        </p:txBody>
      </p:sp>
      <p:pic>
        <p:nvPicPr>
          <p:cNvPr id="68" name="Google Shape;89;p15">
            <a:extLst>
              <a:ext uri="{FF2B5EF4-FFF2-40B4-BE49-F238E27FC236}">
                <a16:creationId xmlns:a16="http://schemas.microsoft.com/office/drawing/2014/main" id="{CE6A1B75-DB17-A74F-A563-0BA7CB774400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91;p15">
            <a:extLst>
              <a:ext uri="{FF2B5EF4-FFF2-40B4-BE49-F238E27FC236}">
                <a16:creationId xmlns:a16="http://schemas.microsoft.com/office/drawing/2014/main" id="{EFD4361B-C378-6241-9DD4-90503BE8C3D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Box 27">
            <a:extLst>
              <a:ext uri="{FF2B5EF4-FFF2-40B4-BE49-F238E27FC236}">
                <a16:creationId xmlns:a16="http://schemas.microsoft.com/office/drawing/2014/main" id="{44AC3AAD-11E8-E643-BB29-C9FB7BA03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71" name="TextBox 27">
            <a:extLst>
              <a:ext uri="{FF2B5EF4-FFF2-40B4-BE49-F238E27FC236}">
                <a16:creationId xmlns:a16="http://schemas.microsoft.com/office/drawing/2014/main" id="{0B3A5B48-E49F-4B49-94ED-8FDB7099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72" name="Graphic 17">
            <a:extLst>
              <a:ext uri="{FF2B5EF4-FFF2-40B4-BE49-F238E27FC236}">
                <a16:creationId xmlns:a16="http://schemas.microsoft.com/office/drawing/2014/main" id="{53261810-9530-874B-8F07-2E107E979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9243FE26-871C-004F-877F-5060C0B2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24C20D8C-27A2-DD4D-9B60-1BCDB7DEB04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489929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6AD4DE-8544-914E-9E2E-5C7709E5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36046-BCC1-A24A-AED0-7B85B520425E}"/>
              </a:ext>
            </a:extLst>
          </p:cNvPr>
          <p:cNvSpPr/>
          <p:nvPr/>
        </p:nvSpPr>
        <p:spPr>
          <a:xfrm>
            <a:off x="372738" y="1239095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600" dirty="0"/>
              <a:t>Why do we need to use EBS CSI Driver in EKS Cluster?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E8280-B7AA-7D42-8D49-9091618C2787}"/>
              </a:ext>
            </a:extLst>
          </p:cNvPr>
          <p:cNvSpPr/>
          <p:nvPr/>
        </p:nvSpPr>
        <p:spPr>
          <a:xfrm>
            <a:off x="738130" y="2963536"/>
            <a:ext cx="13493827" cy="431232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AWS </a:t>
            </a:r>
            <a:r>
              <a:rPr lang="en-US" sz="4500" dirty="0">
                <a:solidFill>
                  <a:srgbClr val="FFFF00"/>
                </a:solidFill>
              </a:rPr>
              <a:t>EBS Container Storage Interface (CSI) </a:t>
            </a:r>
            <a:r>
              <a:rPr lang="en-US" sz="4500" dirty="0"/>
              <a:t>driver allows </a:t>
            </a:r>
            <a:r>
              <a:rPr lang="en-US" sz="4500" dirty="0">
                <a:solidFill>
                  <a:srgbClr val="FFFF00"/>
                </a:solidFill>
              </a:rPr>
              <a:t>EKS clusters </a:t>
            </a:r>
            <a:r>
              <a:rPr lang="en-US" sz="4500" dirty="0"/>
              <a:t>to manage the </a:t>
            </a:r>
            <a:r>
              <a:rPr lang="en-US" sz="4500" dirty="0">
                <a:solidFill>
                  <a:srgbClr val="FFFF00"/>
                </a:solidFill>
              </a:rPr>
              <a:t>lifecycle</a:t>
            </a:r>
            <a:r>
              <a:rPr lang="en-US" sz="4500" dirty="0"/>
              <a:t> of EBS volumes for persistent volumes in k8s (Create / Resize / Delete Volumes).</a:t>
            </a:r>
            <a:endParaRPr lang="en-US" sz="4500" dirty="0">
              <a:solidFill>
                <a:srgbClr val="FFFF0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B14B86-B19C-2B4E-9557-EF9D927BB5D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630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28FF1-4225-3AB9-A311-DC528AB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 dirty="0"/>
              <a:t>END OF INTRODUCTION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E714272-07B9-9546-A226-FBDEEA7748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68051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D575F4-1054-7F40-BE5D-0FDF4B2D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7496B-A015-2640-BA10-00DB578B39F5}"/>
              </a:ext>
            </a:extLst>
          </p:cNvPr>
          <p:cNvSpPr/>
          <p:nvPr/>
        </p:nvSpPr>
        <p:spPr>
          <a:xfrm>
            <a:off x="372738" y="3100139"/>
            <a:ext cx="6323682" cy="362455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</a:t>
            </a:r>
            <a:r>
              <a:rPr lang="en-US" sz="4500" dirty="0">
                <a:solidFill>
                  <a:srgbClr val="FFFF00"/>
                </a:solidFill>
              </a:rPr>
              <a:t>self-managed</a:t>
            </a:r>
            <a:r>
              <a:rPr lang="en-US" sz="4500" dirty="0"/>
              <a:t> </a:t>
            </a:r>
            <a:r>
              <a:rPr lang="en-US" sz="4500" dirty="0">
                <a:solidFill>
                  <a:srgbClr val="FFFF00"/>
                </a:solidFill>
              </a:rPr>
              <a:t>add-on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AB818-5D05-1A4C-9016-0A30481F5503}"/>
              </a:ext>
            </a:extLst>
          </p:cNvPr>
          <p:cNvSpPr/>
          <p:nvPr/>
        </p:nvSpPr>
        <p:spPr>
          <a:xfrm>
            <a:off x="8018444" y="3100139"/>
            <a:ext cx="6323682" cy="362455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as an </a:t>
            </a:r>
            <a:r>
              <a:rPr lang="en-US" sz="4500" dirty="0">
                <a:solidFill>
                  <a:srgbClr val="FFFF00"/>
                </a:solidFill>
              </a:rPr>
              <a:t>EKS add-on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EB669B-FAA6-2341-A5A2-E18928A67488}"/>
              </a:ext>
            </a:extLst>
          </p:cNvPr>
          <p:cNvSpPr/>
          <p:nvPr/>
        </p:nvSpPr>
        <p:spPr>
          <a:xfrm>
            <a:off x="372738" y="1395371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EBS CSI Driver - Deployment Options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CD7736-7AF9-1640-BFE4-78B9E339A2F5}"/>
              </a:ext>
            </a:extLst>
          </p:cNvPr>
          <p:cNvSpPr/>
          <p:nvPr/>
        </p:nvSpPr>
        <p:spPr>
          <a:xfrm>
            <a:off x="1498295" y="6938580"/>
            <a:ext cx="3789802" cy="6389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Helm Provider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84D856-DAEB-DA4C-A90D-5F1AAD2A64AD}"/>
              </a:ext>
            </a:extLst>
          </p:cNvPr>
          <p:cNvSpPr/>
          <p:nvPr/>
        </p:nvSpPr>
        <p:spPr>
          <a:xfrm>
            <a:off x="9516738" y="6941103"/>
            <a:ext cx="3789802" cy="6389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EKS Add On Resource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B7A2D8B-8277-0E41-856F-48007E8ADBA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8696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EBS CSI Driver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624469" y="3013352"/>
            <a:ext cx="173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EBS CSI k8s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1838271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91;p15">
            <a:extLst>
              <a:ext uri="{FF2B5EF4-FFF2-40B4-BE49-F238E27FC236}">
                <a16:creationId xmlns:a16="http://schemas.microsoft.com/office/drawing/2014/main" id="{FF18AD86-2189-0741-9ABE-EBF9C0C0ABC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95402" y="5303078"/>
            <a:ext cx="1111824" cy="102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79159" y="4720840"/>
            <a:ext cx="191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EBS CSI Controller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3B6E34-D5F4-FB49-AC2A-20C2BD66834E}"/>
              </a:ext>
            </a:extLst>
          </p:cNvPr>
          <p:cNvSpPr txBox="1"/>
          <p:nvPr/>
        </p:nvSpPr>
        <p:spPr>
          <a:xfrm>
            <a:off x="11166540" y="6274334"/>
            <a:ext cx="262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EBS CSI Node Daemon Set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AE29A60A-5B4A-384B-8720-159684C98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73" y="4908407"/>
            <a:ext cx="789341" cy="78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620" y="573625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71" name="TextBox 20">
            <a:extLst>
              <a:ext uri="{FF2B5EF4-FFF2-40B4-BE49-F238E27FC236}">
                <a16:creationId xmlns:a16="http://schemas.microsoft.com/office/drawing/2014/main" id="{F57975DF-3418-A546-B0E6-92E936424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228" y="5736251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2" name="Graphic 16">
            <a:extLst>
              <a:ext uri="{FF2B5EF4-FFF2-40B4-BE49-F238E27FC236}">
                <a16:creationId xmlns:a16="http://schemas.microsoft.com/office/drawing/2014/main" id="{FCF611BF-9D1E-2E40-89BF-EF7699E4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65" y="4908408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5" y="4790717"/>
            <a:ext cx="5336348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20">
            <a:extLst>
              <a:ext uri="{FF2B5EF4-FFF2-40B4-BE49-F238E27FC236}">
                <a16:creationId xmlns:a16="http://schemas.microsoft.com/office/drawing/2014/main" id="{A915C9FB-554D-D049-8122-3BA4267CF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576" y="5753597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5" name="Graphic 16">
            <a:extLst>
              <a:ext uri="{FF2B5EF4-FFF2-40B4-BE49-F238E27FC236}">
                <a16:creationId xmlns:a16="http://schemas.microsoft.com/office/drawing/2014/main" id="{B6FA9E80-7B98-D54D-8EDE-A7352AFE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713" y="4925754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20">
            <a:extLst>
              <a:ext uri="{FF2B5EF4-FFF2-40B4-BE49-F238E27FC236}">
                <a16:creationId xmlns:a16="http://schemas.microsoft.com/office/drawing/2014/main" id="{AB0886BC-762D-AA4A-B329-4D7D4CC15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254" y="5736250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7" name="Graphic 16">
            <a:extLst>
              <a:ext uri="{FF2B5EF4-FFF2-40B4-BE49-F238E27FC236}">
                <a16:creationId xmlns:a16="http://schemas.microsoft.com/office/drawing/2014/main" id="{F317E704-7981-0041-80DD-13D4A129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91" y="4908407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20">
            <a:extLst>
              <a:ext uri="{FF2B5EF4-FFF2-40B4-BE49-F238E27FC236}">
                <a16:creationId xmlns:a16="http://schemas.microsoft.com/office/drawing/2014/main" id="{39B151DB-DB15-9640-A036-9EA322102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815" y="5762248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9" name="Graphic 16">
            <a:extLst>
              <a:ext uri="{FF2B5EF4-FFF2-40B4-BE49-F238E27FC236}">
                <a16:creationId xmlns:a16="http://schemas.microsoft.com/office/drawing/2014/main" id="{8EB29225-3D38-5545-B613-C00A6C093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52" y="4934405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20">
            <a:extLst>
              <a:ext uri="{FF2B5EF4-FFF2-40B4-BE49-F238E27FC236}">
                <a16:creationId xmlns:a16="http://schemas.microsoft.com/office/drawing/2014/main" id="{B08566C5-5C5C-1841-96C6-C1407FF9D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956" y="5752077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81" name="Graphic 16">
            <a:extLst>
              <a:ext uri="{FF2B5EF4-FFF2-40B4-BE49-F238E27FC236}">
                <a16:creationId xmlns:a16="http://schemas.microsoft.com/office/drawing/2014/main" id="{8FA4F566-6DAF-6C4F-B8DE-C137BB80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093" y="4924234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stCxn id="54" idx="1"/>
            <a:endCxn id="73" idx="0"/>
          </p:cNvCxnSpPr>
          <p:nvPr/>
        </p:nvCxnSpPr>
        <p:spPr>
          <a:xfrm rot="10800000" flipV="1">
            <a:off x="4030189" y="4258337"/>
            <a:ext cx="7899710" cy="532379"/>
          </a:xfrm>
          <a:prstGeom prst="bentConnector2">
            <a:avLst/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7835289" y="388900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EBS Volumes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EC8324FC-C073-7D43-A004-90559D812E2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959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67" grpId="0"/>
      <p:bldP spid="70" grpId="0"/>
      <p:bldP spid="71" grpId="0"/>
      <p:bldP spid="73" grpId="0" animBg="1"/>
      <p:bldP spid="74" grpId="0"/>
      <p:bldP spid="76" grpId="0"/>
      <p:bldP spid="78" grpId="0"/>
      <p:bldP spid="80" grpId="0"/>
      <p:bldP spid="8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E1CEF-34C1-8A4A-AC78-929B681A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" y="106958"/>
            <a:ext cx="5448300" cy="4762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236" y="476774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DDBE-2ECD-DA4C-92FD-239C7AC3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3" y="5500217"/>
            <a:ext cx="5448300" cy="219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195318" y="451122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837830-D196-9E43-B1ED-725803A6D7BD}"/>
              </a:ext>
            </a:extLst>
          </p:cNvPr>
          <p:cNvSpPr/>
          <p:nvPr/>
        </p:nvSpPr>
        <p:spPr>
          <a:xfrm>
            <a:off x="374573" y="5526885"/>
            <a:ext cx="4858439" cy="8078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6399462" y="2860701"/>
            <a:ext cx="8116126" cy="165052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Add EKS Cluster as OpenID Connect Provider in AWS IAM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3EF0EF6-4BAA-774E-B751-0CE5CF5E9039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10800000" flipV="1">
            <a:off x="5233012" y="3685962"/>
            <a:ext cx="1166450" cy="2244830"/>
          </a:xfrm>
          <a:prstGeom prst="bentConnector3">
            <a:avLst>
              <a:gd name="adj1" fmla="val 28277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883BB518-7E60-7640-9175-31DD975D148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62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B75BB-C81D-2146-8EEE-72BCDB72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4" y="1781935"/>
            <a:ext cx="4876800" cy="5257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Remote Backend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Remote State Datasource 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EBS CSI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EBS CSI Driver using </a:t>
            </a:r>
            <a:r>
              <a:rPr lang="en-US" dirty="0">
                <a:solidFill>
                  <a:srgbClr val="FFFF00"/>
                </a:solidFill>
              </a:rPr>
              <a:t>Helm Resource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EBS CSI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2AAD42-8CDB-2F45-82FF-A57EA219099D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5060414" y="991951"/>
            <a:ext cx="1299684" cy="3418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834908-CC85-8C4F-81DF-71A4ED394793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060414" y="1858531"/>
            <a:ext cx="1299684" cy="2552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4E44EC-7597-FD42-987A-E85632157E29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060414" y="2747145"/>
            <a:ext cx="1299684" cy="1663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1CA54E-1977-8A4F-8C7E-4B96D266BE0A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5060414" y="3624742"/>
            <a:ext cx="1365785" cy="786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3CA4BD-A576-364A-B164-219A90C8ECEC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060414" y="4410835"/>
            <a:ext cx="1365785" cy="102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E1CE17-EE7C-7E45-9002-B19C01E94D25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060414" y="4410835"/>
            <a:ext cx="1365785" cy="102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364799-00E9-DA4D-BF38-DFADDB4634E1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060414" y="4410835"/>
            <a:ext cx="1365785" cy="1934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AA52E2-10D2-7148-A9EF-D117D15B47DD}"/>
              </a:ext>
            </a:extLst>
          </p:cNvPr>
          <p:cNvCxnSpPr>
            <a:stCxn id="5" idx="3"/>
            <a:endCxn id="20" idx="2"/>
          </p:cNvCxnSpPr>
          <p:nvPr/>
        </p:nvCxnSpPr>
        <p:spPr>
          <a:xfrm>
            <a:off x="5060414" y="4410835"/>
            <a:ext cx="1365785" cy="2845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>
            <a:extLst>
              <a:ext uri="{FF2B5EF4-FFF2-40B4-BE49-F238E27FC236}">
                <a16:creationId xmlns:a16="http://schemas.microsoft.com/office/drawing/2014/main" id="{3307D6EF-4FAA-C643-BDC6-4099D82F6EC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474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197025" y="6805675"/>
            <a:ext cx="8257731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3947" y="6826901"/>
            <a:ext cx="7882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– Sample App using YAML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B67F8D85-850D-B943-82AC-FCF40EA052E6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95771AAF-1EAB-1A41-8629-11B7F38D6E79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DE28C42E-DA2C-3843-A30A-62B646A36431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70123BC-3433-E14E-9130-C4C4C5E41323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0F946A83-2027-E345-84CE-16AC5965E73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014097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9431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F577ECB-E560-FE40-A14E-49E8A148F7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47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68877" y="1143503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6255" y="1143503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20353E-AFEF-8942-A3E2-A5A2D3F5368F}"/>
              </a:ext>
            </a:extLst>
          </p:cNvPr>
          <p:cNvSpPr/>
          <p:nvPr/>
        </p:nvSpPr>
        <p:spPr>
          <a:xfrm>
            <a:off x="11520220" y="4058460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YAML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1005840" y="-45535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495B05B-3E84-DF4E-8C8A-22061FACCD2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CLB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50355" y="88679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2504021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6755" y="857759"/>
            <a:ext cx="698600" cy="6986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520220" y="4104866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46742" y="194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Services – CLB &amp; NLB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510B1F-48D5-6946-8DCD-13D50D768D6C}"/>
              </a:ext>
            </a:extLst>
          </p:cNvPr>
          <p:cNvSpPr/>
          <p:nvPr/>
        </p:nvSpPr>
        <p:spPr>
          <a:xfrm>
            <a:off x="3846806" y="1746875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NodePort 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7BE7C-071B-7F43-8115-247CBB4F25D2}"/>
              </a:ext>
            </a:extLst>
          </p:cNvPr>
          <p:cNvSpPr/>
          <p:nvPr/>
        </p:nvSpPr>
        <p:spPr>
          <a:xfrm>
            <a:off x="3857822" y="3026957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NLB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50966B1-3935-4B41-897C-CFCD2885A8CE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25279" y="1957254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A679E7-ECE4-B840-A4CF-157CA6E7D009}"/>
              </a:ext>
            </a:extLst>
          </p:cNvPr>
          <p:cNvCxnSpPr>
            <a:cxnSpLocks/>
          </p:cNvCxnSpPr>
          <p:nvPr/>
        </p:nvCxnSpPr>
        <p:spPr>
          <a:xfrm>
            <a:off x="925278" y="3181006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0CA7935-36A6-7940-ACC9-D6BA9FD46392}"/>
              </a:ext>
            </a:extLst>
          </p:cNvPr>
          <p:cNvSpPr txBox="1"/>
          <p:nvPr/>
        </p:nvSpPr>
        <p:spPr>
          <a:xfrm>
            <a:off x="714173" y="1607891"/>
            <a:ext cx="334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</a:t>
            </a:r>
            <a:r>
              <a:rPr lang="en-US" sz="1400" dirty="0" err="1">
                <a:solidFill>
                  <a:srgbClr val="138CC4"/>
                </a:solidFill>
              </a:rPr>
              <a:t>workernode-publicip</a:t>
            </a:r>
            <a:r>
              <a:rPr lang="en-US" sz="1400" dirty="0">
                <a:solidFill>
                  <a:srgbClr val="138CC4"/>
                </a:solidFill>
              </a:rPr>
              <a:t>&gt;:&lt;node-port&gt;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http://&lt;CLB-DNS-URL&gt;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74CC74-DFDD-D942-8C07-559A40B6FF6D}"/>
              </a:ext>
            </a:extLst>
          </p:cNvPr>
          <p:cNvSpPr txBox="1"/>
          <p:nvPr/>
        </p:nvSpPr>
        <p:spPr>
          <a:xfrm>
            <a:off x="977977" y="2883408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http://&lt;NLB-DNS-URL&gt;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C6F087-9A9C-9042-9472-73ED0E11B10B}"/>
              </a:ext>
            </a:extLst>
          </p:cNvPr>
          <p:cNvCxnSpPr>
            <a:cxnSpLocks/>
          </p:cNvCxnSpPr>
          <p:nvPr/>
        </p:nvCxnSpPr>
        <p:spPr>
          <a:xfrm>
            <a:off x="6816806" y="1957253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74A50DA-2701-C343-B995-925CAAA5F669}"/>
              </a:ext>
            </a:extLst>
          </p:cNvPr>
          <p:cNvCxnSpPr>
            <a:cxnSpLocks/>
          </p:cNvCxnSpPr>
          <p:nvPr/>
        </p:nvCxnSpPr>
        <p:spPr>
          <a:xfrm>
            <a:off x="6816806" y="3237335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1005840" y="-19881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sp>
        <p:nvSpPr>
          <p:cNvPr id="109" name="Title 3">
            <a:extLst>
              <a:ext uri="{FF2B5EF4-FFF2-40B4-BE49-F238E27FC236}">
                <a16:creationId xmlns:a16="http://schemas.microsoft.com/office/drawing/2014/main" id="{EF85E7A5-1D6E-5443-B5DC-016CA239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051" y="468746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E7DB4865-22A5-5A43-8F29-D84732ABBC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66" grpId="0" animBg="1"/>
      <p:bldP spid="78" grpId="0" animBg="1"/>
      <p:bldP spid="79" grpId="0" animBg="1"/>
      <p:bldP spid="91" grpId="0"/>
      <p:bldP spid="92" grpId="0"/>
      <p:bldP spid="93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8;p28">
            <a:extLst>
              <a:ext uri="{FF2B5EF4-FFF2-40B4-BE49-F238E27FC236}">
                <a16:creationId xmlns:a16="http://schemas.microsoft.com/office/drawing/2014/main" id="{E2C9B92F-1CB1-BF48-A683-26530E033D59}"/>
              </a:ext>
            </a:extLst>
          </p:cNvPr>
          <p:cNvCxnSpPr>
            <a:cxnSpLocks/>
            <a:stCxn id="20" idx="3"/>
            <a:endCxn id="68" idx="1"/>
          </p:cNvCxnSpPr>
          <p:nvPr/>
        </p:nvCxnSpPr>
        <p:spPr>
          <a:xfrm flipV="1">
            <a:off x="7166625" y="2358124"/>
            <a:ext cx="1442978" cy="14688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7;p28">
            <a:extLst>
              <a:ext uri="{FF2B5EF4-FFF2-40B4-BE49-F238E27FC236}">
                <a16:creationId xmlns:a16="http://schemas.microsoft.com/office/drawing/2014/main" id="{87A53EBA-756B-9F45-9678-D5232C0313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20267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310470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41512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4B284A-0C0B-CC40-95D2-148E0F9A55F8}"/>
              </a:ext>
            </a:extLst>
          </p:cNvPr>
          <p:cNvSpPr txBox="1"/>
          <p:nvPr/>
        </p:nvSpPr>
        <p:spPr>
          <a:xfrm>
            <a:off x="4717819" y="1959746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4955675" y="2999526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849162" y="4075544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6625" y="2358124"/>
            <a:ext cx="1442978" cy="122484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166625" y="2358124"/>
            <a:ext cx="1442978" cy="22714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7605" y="2947463"/>
            <a:ext cx="914400" cy="914400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F2CCB68-42F8-5F4C-B25F-461C4B7492E1}"/>
              </a:ext>
            </a:extLst>
          </p:cNvPr>
          <p:cNvCxnSpPr>
            <a:cxnSpLocks/>
            <a:stCxn id="38" idx="0"/>
            <a:endCxn id="20" idx="1"/>
          </p:cNvCxnSpPr>
          <p:nvPr/>
        </p:nvCxnSpPr>
        <p:spPr>
          <a:xfrm rot="5400000" flipH="1" flipV="1">
            <a:off x="3206223" y="-56409"/>
            <a:ext cx="442454" cy="556529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143903" y="3401198"/>
            <a:ext cx="5066192" cy="1228343"/>
          </a:xfrm>
          <a:prstGeom prst="bentConnector3">
            <a:avLst>
              <a:gd name="adj1" fmla="val 6304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102005" y="3404663"/>
            <a:ext cx="5108090" cy="178306"/>
          </a:xfrm>
          <a:prstGeom prst="bentConnector3">
            <a:avLst>
              <a:gd name="adj1" fmla="val 7135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AC8D1F-4EDD-644D-96DB-82EB2B4794B4}"/>
              </a:ext>
            </a:extLst>
          </p:cNvPr>
          <p:cNvSpPr txBox="1"/>
          <p:nvPr/>
        </p:nvSpPr>
        <p:spPr>
          <a:xfrm>
            <a:off x="585370" y="2238624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4291457" y="4364105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50300" y="312339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ubtitle 2">
            <a:extLst>
              <a:ext uri="{FF2B5EF4-FFF2-40B4-BE49-F238E27FC236}">
                <a16:creationId xmlns:a16="http://schemas.microsoft.com/office/drawing/2014/main" id="{F8B40937-8099-E148-8966-C64A705069C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102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1" grpId="0"/>
      <p:bldP spid="32" grpId="0"/>
      <p:bldP spid="33" grpId="0"/>
      <p:bldP spid="42" grpId="0"/>
      <p:bldP spid="43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8" y="91780"/>
            <a:ext cx="611442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9C020-2C6E-6144-975D-2DEA18C8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4" y="2515863"/>
            <a:ext cx="5234982" cy="3576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Storage Class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Config Map 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Cluster IP Service for MySQL DB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for </a:t>
            </a:r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of type Load Balancer (AWS Classic Load Balancer)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9F2473-5569-7741-986D-352F774C4702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80ED2D2-4ED8-D349-8968-B97A76E13E2A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of type Load Balancer (AWS Network Load Balancer)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2409F9-C166-494F-98F9-CA07916065AC}"/>
              </a:ext>
            </a:extLst>
          </p:cNvPr>
          <p:cNvSpPr/>
          <p:nvPr/>
        </p:nvSpPr>
        <p:spPr>
          <a:xfrm>
            <a:off x="4675438" y="6870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6C463F9-C4CA-E14F-98D3-B14576F4B605}"/>
              </a:ext>
            </a:extLst>
          </p:cNvPr>
          <p:cNvSpPr/>
          <p:nvPr/>
        </p:nvSpPr>
        <p:spPr>
          <a:xfrm>
            <a:off x="203355" y="6870724"/>
            <a:ext cx="4277147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Node Port Service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BFCB60-C875-D749-9E71-1149DF63A548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5367186" y="991951"/>
            <a:ext cx="992912" cy="33121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A60305-B6BF-0E4E-8DBC-F5CD3C6D9F73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367186" y="1858531"/>
            <a:ext cx="992912" cy="2445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95E64C-4464-2449-B7D9-EC69DB6C995A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367186" y="2747145"/>
            <a:ext cx="992912" cy="15569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967CA-DC5F-BE4E-916B-3337755DC5E2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5367186" y="3624742"/>
            <a:ext cx="1059013" cy="6793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A9229B-891A-5C4D-8A56-23B2BAA3E8B1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367186" y="4304096"/>
            <a:ext cx="1059013" cy="209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F3A16A-961F-2249-8BC0-194ED15A3088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367186" y="4304096"/>
            <a:ext cx="1059013" cy="11309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DFB537-F558-C24C-BA94-38C3A85A8830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367186" y="4304096"/>
            <a:ext cx="1059013" cy="20415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3DA198-DEC9-0B40-B10B-EEF8FA39206C}"/>
              </a:ext>
            </a:extLst>
          </p:cNvPr>
          <p:cNvCxnSpPr>
            <a:stCxn id="5" idx="3"/>
            <a:endCxn id="20" idx="2"/>
          </p:cNvCxnSpPr>
          <p:nvPr/>
        </p:nvCxnSpPr>
        <p:spPr>
          <a:xfrm>
            <a:off x="5367186" y="4304096"/>
            <a:ext cx="1059013" cy="29522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2CC7D1B-6F2F-F146-B471-0DD8F6937364}"/>
              </a:ext>
            </a:extLst>
          </p:cNvPr>
          <p:cNvCxnSpPr>
            <a:stCxn id="5" idx="3"/>
            <a:endCxn id="22" idx="0"/>
          </p:cNvCxnSpPr>
          <p:nvPr/>
        </p:nvCxnSpPr>
        <p:spPr>
          <a:xfrm>
            <a:off x="5367186" y="4304096"/>
            <a:ext cx="68416" cy="2566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14464" y="15518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YAML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1FF6604E-F9E3-B844-9404-0B0697F2A1D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630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D9FA354-9211-9947-8283-B255E0A9168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842351" y="6805675"/>
            <a:ext cx="9144001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091479" y="6805327"/>
            <a:ext cx="861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– Sample App using Terraform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9969BCCA-7C0D-C14E-97ED-B13C25615531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023E3288-6A64-8B4D-950C-CBF4F8D0EB50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87BB42A0-2482-5541-BAF5-AE1F89902063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B5DC6AB-6AFE-944B-820F-57B4AC3F9BB2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1FF51CF9-F7BA-B345-B727-8C6A1D18CF0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97202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68877" y="1143503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6255" y="1143503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1005840" y="-45535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BDDF42-EBA4-1E49-B82F-08EF30DB9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4046" y="4034603"/>
            <a:ext cx="3202846" cy="797997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11775A89-94AF-014D-9D8C-E31F7E3BAF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186593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CLB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50355" y="88679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2504021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6755" y="857759"/>
            <a:ext cx="698600" cy="6986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46742" y="194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Services – CLB &amp; NLB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510B1F-48D5-6946-8DCD-13D50D768D6C}"/>
              </a:ext>
            </a:extLst>
          </p:cNvPr>
          <p:cNvSpPr/>
          <p:nvPr/>
        </p:nvSpPr>
        <p:spPr>
          <a:xfrm>
            <a:off x="3846806" y="1746875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NodePort 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7BE7C-071B-7F43-8115-247CBB4F25D2}"/>
              </a:ext>
            </a:extLst>
          </p:cNvPr>
          <p:cNvSpPr/>
          <p:nvPr/>
        </p:nvSpPr>
        <p:spPr>
          <a:xfrm>
            <a:off x="3857822" y="3026957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NLB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50966B1-3935-4B41-897C-CFCD2885A8CE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25279" y="1957254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A679E7-ECE4-B840-A4CF-157CA6E7D009}"/>
              </a:ext>
            </a:extLst>
          </p:cNvPr>
          <p:cNvCxnSpPr>
            <a:cxnSpLocks/>
          </p:cNvCxnSpPr>
          <p:nvPr/>
        </p:nvCxnSpPr>
        <p:spPr>
          <a:xfrm>
            <a:off x="925278" y="3181006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0CA7935-36A6-7940-ACC9-D6BA9FD46392}"/>
              </a:ext>
            </a:extLst>
          </p:cNvPr>
          <p:cNvSpPr txBox="1"/>
          <p:nvPr/>
        </p:nvSpPr>
        <p:spPr>
          <a:xfrm>
            <a:off x="714173" y="1607891"/>
            <a:ext cx="334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</a:t>
            </a:r>
            <a:r>
              <a:rPr lang="en-US" sz="1400" dirty="0" err="1">
                <a:solidFill>
                  <a:srgbClr val="138CC4"/>
                </a:solidFill>
              </a:rPr>
              <a:t>workernode-publicip</a:t>
            </a:r>
            <a:r>
              <a:rPr lang="en-US" sz="1400" dirty="0">
                <a:solidFill>
                  <a:srgbClr val="138CC4"/>
                </a:solidFill>
              </a:rPr>
              <a:t>&gt;:&lt;node-port&gt;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http://&lt;CLB-DNS-URL&gt;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74CC74-DFDD-D942-8C07-559A40B6FF6D}"/>
              </a:ext>
            </a:extLst>
          </p:cNvPr>
          <p:cNvSpPr txBox="1"/>
          <p:nvPr/>
        </p:nvSpPr>
        <p:spPr>
          <a:xfrm>
            <a:off x="977977" y="2883408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http://&lt;NLB-DNS-URL&gt;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C6F087-9A9C-9042-9472-73ED0E11B10B}"/>
              </a:ext>
            </a:extLst>
          </p:cNvPr>
          <p:cNvCxnSpPr>
            <a:cxnSpLocks/>
          </p:cNvCxnSpPr>
          <p:nvPr/>
        </p:nvCxnSpPr>
        <p:spPr>
          <a:xfrm>
            <a:off x="6816806" y="1957253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74A50DA-2701-C343-B995-925CAAA5F669}"/>
              </a:ext>
            </a:extLst>
          </p:cNvPr>
          <p:cNvCxnSpPr>
            <a:cxnSpLocks/>
          </p:cNvCxnSpPr>
          <p:nvPr/>
        </p:nvCxnSpPr>
        <p:spPr>
          <a:xfrm>
            <a:off x="6816806" y="3237335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1005840" y="-19881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283CFD7-4638-524D-85F8-5C587378B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873" y="4073437"/>
            <a:ext cx="3202846" cy="797997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26E3BB13-7515-594B-BDDD-B02F43AB84B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35915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8;p28">
            <a:extLst>
              <a:ext uri="{FF2B5EF4-FFF2-40B4-BE49-F238E27FC236}">
                <a16:creationId xmlns:a16="http://schemas.microsoft.com/office/drawing/2014/main" id="{E2C9B92F-1CB1-BF48-A683-26530E033D59}"/>
              </a:ext>
            </a:extLst>
          </p:cNvPr>
          <p:cNvCxnSpPr>
            <a:cxnSpLocks/>
            <a:stCxn id="20" idx="3"/>
            <a:endCxn id="68" idx="1"/>
          </p:cNvCxnSpPr>
          <p:nvPr/>
        </p:nvCxnSpPr>
        <p:spPr>
          <a:xfrm flipV="1">
            <a:off x="7166625" y="2358124"/>
            <a:ext cx="1442978" cy="14688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7;p28">
            <a:extLst>
              <a:ext uri="{FF2B5EF4-FFF2-40B4-BE49-F238E27FC236}">
                <a16:creationId xmlns:a16="http://schemas.microsoft.com/office/drawing/2014/main" id="{87A53EBA-756B-9F45-9678-D5232C0313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20267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271253" y="-244458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310470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41512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4B284A-0C0B-CC40-95D2-148E0F9A55F8}"/>
              </a:ext>
            </a:extLst>
          </p:cNvPr>
          <p:cNvSpPr txBox="1"/>
          <p:nvPr/>
        </p:nvSpPr>
        <p:spPr>
          <a:xfrm>
            <a:off x="4717819" y="1959746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4955675" y="2999526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849162" y="4075544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6625" y="2358124"/>
            <a:ext cx="1442978" cy="122484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166625" y="2358124"/>
            <a:ext cx="1442978" cy="22714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7605" y="2947463"/>
            <a:ext cx="914400" cy="914400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F2CCB68-42F8-5F4C-B25F-461C4B7492E1}"/>
              </a:ext>
            </a:extLst>
          </p:cNvPr>
          <p:cNvCxnSpPr>
            <a:cxnSpLocks/>
            <a:stCxn id="38" idx="0"/>
            <a:endCxn id="20" idx="1"/>
          </p:cNvCxnSpPr>
          <p:nvPr/>
        </p:nvCxnSpPr>
        <p:spPr>
          <a:xfrm rot="5400000" flipH="1" flipV="1">
            <a:off x="3206223" y="-56409"/>
            <a:ext cx="442454" cy="556529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143903" y="3401198"/>
            <a:ext cx="5066192" cy="1228343"/>
          </a:xfrm>
          <a:prstGeom prst="bentConnector3">
            <a:avLst>
              <a:gd name="adj1" fmla="val 6304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102005" y="3404663"/>
            <a:ext cx="5108090" cy="178306"/>
          </a:xfrm>
          <a:prstGeom prst="bentConnector3">
            <a:avLst>
              <a:gd name="adj1" fmla="val 7135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AC8D1F-4EDD-644D-96DB-82EB2B4794B4}"/>
              </a:ext>
            </a:extLst>
          </p:cNvPr>
          <p:cNvSpPr txBox="1"/>
          <p:nvPr/>
        </p:nvSpPr>
        <p:spPr>
          <a:xfrm>
            <a:off x="585370" y="2238624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4291457" y="4364105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50300" y="312339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/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HashiCorp Terraform">
            <a:extLst>
              <a:ext uri="{FF2B5EF4-FFF2-40B4-BE49-F238E27FC236}">
                <a16:creationId xmlns:a16="http://schemas.microsoft.com/office/drawing/2014/main" id="{8479BF49-9D02-6345-B2CA-356C3FD1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6" y="609833"/>
            <a:ext cx="938975" cy="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63FC44D-36DB-5F42-A3F9-0A7B4D037697}"/>
              </a:ext>
            </a:extLst>
          </p:cNvPr>
          <p:cNvSpPr txBox="1"/>
          <p:nvPr/>
        </p:nvSpPr>
        <p:spPr>
          <a:xfrm>
            <a:off x="208627" y="1501959"/>
            <a:ext cx="212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Terraform Kubernetes </a:t>
            </a:r>
          </a:p>
          <a:p>
            <a:pPr algn="ctr"/>
            <a:r>
              <a:rPr lang="en-US" sz="1600" dirty="0"/>
              <a:t>Provider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59BD675-E0C0-2348-A743-97C10B5CD665}"/>
              </a:ext>
            </a:extLst>
          </p:cNvPr>
          <p:cNvSpPr/>
          <p:nvPr/>
        </p:nvSpPr>
        <p:spPr>
          <a:xfrm>
            <a:off x="208627" y="587560"/>
            <a:ext cx="2125254" cy="1630917"/>
          </a:xfrm>
          <a:prstGeom prst="roundRect">
            <a:avLst/>
          </a:prstGeom>
          <a:noFill/>
          <a:ln w="1016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252D3BB1-2FED-3348-A5CA-8C035BA90B1F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2333881" y="1398127"/>
            <a:ext cx="1990961" cy="4892"/>
          </a:xfrm>
          <a:prstGeom prst="bentConnector3">
            <a:avLst>
              <a:gd name="adj1" fmla="val 50000"/>
            </a:avLst>
          </a:prstGeom>
          <a:ln w="1016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ubtitle 2">
            <a:extLst>
              <a:ext uri="{FF2B5EF4-FFF2-40B4-BE49-F238E27FC236}">
                <a16:creationId xmlns:a16="http://schemas.microsoft.com/office/drawing/2014/main" id="{7081FDF2-0444-704D-9539-E09E00B6D8C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606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8" y="91780"/>
            <a:ext cx="611442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Terraform 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AWS &amp; Kubernetes </a:t>
            </a:r>
            <a:r>
              <a:rPr lang="en-US" dirty="0">
                <a:solidFill>
                  <a:srgbClr val="FFFF00"/>
                </a:solidFill>
              </a:rPr>
              <a:t>Terraform Providers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Storage Class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Persistent Volume Claim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 Map </a:t>
            </a:r>
            <a:r>
              <a:rPr lang="en-US" dirty="0"/>
              <a:t>which will create the database schema in MySQL DB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Deployment </a:t>
            </a:r>
            <a:r>
              <a:rPr lang="en-US" dirty="0"/>
              <a:t>for MySQL DB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9F2473-5569-7741-986D-352F774C4702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80ED2D2-4ED8-D349-8968-B97A76E13E2A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Cluster IP Service </a:t>
            </a:r>
            <a:r>
              <a:rPr lang="en-US" dirty="0"/>
              <a:t>for MySQL DB</a:t>
            </a:r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94D4211-9F26-F848-A114-CA74B0CD3A32}"/>
              </a:ext>
            </a:extLst>
          </p:cNvPr>
          <p:cNvSpPr/>
          <p:nvPr/>
        </p:nvSpPr>
        <p:spPr>
          <a:xfrm>
            <a:off x="126177" y="132102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4F613-739B-D345-8EB6-C2557B4D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3" y="2240563"/>
            <a:ext cx="5868003" cy="540134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BE92D245-DBD1-0142-93C7-3F3B87AC486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746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Deployment </a:t>
            </a:r>
            <a:r>
              <a:rPr lang="en-US" dirty="0"/>
              <a:t>for </a:t>
            </a:r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Service </a:t>
            </a:r>
            <a:r>
              <a:rPr lang="en-US" dirty="0"/>
              <a:t>of type Load Balancer (AWS Classic Load Balancer)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Service </a:t>
            </a:r>
            <a:r>
              <a:rPr lang="en-US" dirty="0"/>
              <a:t>of type Load Balancer (AWS Network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c4-09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Node Port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</a:t>
            </a:r>
            <a:r>
              <a:rPr lang="en-US" dirty="0"/>
              <a:t> file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webappdb.sql</a:t>
            </a:r>
            <a:r>
              <a:rPr lang="en-US" dirty="0"/>
              <a:t> file which contains the DB Schema creation queries used in k8s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c4-03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374900" y="10423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Terraform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10AF88-FF9D-BF49-915A-3A9DB179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0" y="2060587"/>
            <a:ext cx="5868003" cy="5401343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28661E0-1EBF-CB48-90A7-2BDB3B106A4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472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41600" y="6805675"/>
            <a:ext cx="8647296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600846" y="6815974"/>
            <a:ext cx="750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EBS Volumes – Resize and Retain Features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15F4ACCD-46AE-EA43-941A-348E2C3C5A5E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EB34E57D-89F8-3F46-9D5D-0BCECCE568D7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85399312-C5B8-3C4C-B9C2-D9B5400F0BF2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5CF6A33-BF6E-E747-A111-02BE53EE2B79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DF241FB9-A6C8-B844-AF1C-E55A1081EE0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238822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0CF5-D8D6-CA41-BAEE-78094D3F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Volumes - Resize &amp; Retain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C49E0-6CC9-8F4B-BFA8-57FB6098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9" y="1128826"/>
            <a:ext cx="11909233" cy="634154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08547A-D4F5-3E4E-A757-2D90A6C06C17}"/>
              </a:ext>
            </a:extLst>
          </p:cNvPr>
          <p:cNvSpPr/>
          <p:nvPr/>
        </p:nvSpPr>
        <p:spPr>
          <a:xfrm>
            <a:off x="3051672" y="5673687"/>
            <a:ext cx="7249099" cy="113473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6B73FA-95EB-4B47-9998-F92CE3D6659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423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324DA-71FC-654C-BC7B-AA58EF36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3470C-B30A-C443-B047-3C11F51B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1" y="1239094"/>
            <a:ext cx="6144029" cy="63551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4F78C7-4AC5-B04A-92B0-1A38AF3346B9}"/>
              </a:ext>
            </a:extLst>
          </p:cNvPr>
          <p:cNvSpPr/>
          <p:nvPr/>
        </p:nvSpPr>
        <p:spPr>
          <a:xfrm>
            <a:off x="418641" y="4218372"/>
            <a:ext cx="3349128" cy="39660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3F1798-33EC-E64A-9174-3AF2DF4D3A7C}"/>
              </a:ext>
            </a:extLst>
          </p:cNvPr>
          <p:cNvSpPr/>
          <p:nvPr/>
        </p:nvSpPr>
        <p:spPr>
          <a:xfrm>
            <a:off x="7213307" y="1367528"/>
            <a:ext cx="7183076" cy="217393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Update Kubernetes Storage Class arguments to support Volume Expansion (</a:t>
            </a:r>
            <a:r>
              <a:rPr lang="en-US" sz="2600" dirty="0">
                <a:solidFill>
                  <a:srgbClr val="FFFF00"/>
                </a:solidFill>
              </a:rPr>
              <a:t>Resizing Volumes</a:t>
            </a:r>
            <a:r>
              <a:rPr lang="en-US" sz="2600" dirty="0"/>
              <a:t>) and Reclaim Policy as </a:t>
            </a:r>
            <a:r>
              <a:rPr lang="en-US" sz="2600" dirty="0">
                <a:solidFill>
                  <a:srgbClr val="FFFF00"/>
                </a:solidFill>
              </a:rPr>
              <a:t>Retain</a:t>
            </a:r>
            <a:r>
              <a:rPr lang="en-US" sz="2600" dirty="0"/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60ADC0-3338-C545-8DFC-0BB5BA72C536}"/>
              </a:ext>
            </a:extLst>
          </p:cNvPr>
          <p:cNvSpPr/>
          <p:nvPr/>
        </p:nvSpPr>
        <p:spPr>
          <a:xfrm>
            <a:off x="7243053" y="3669897"/>
            <a:ext cx="7183076" cy="1823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Default Reclaim Policy is </a:t>
            </a:r>
            <a:r>
              <a:rPr lang="en-US" sz="2600" dirty="0">
                <a:solidFill>
                  <a:srgbClr val="FFFF00"/>
                </a:solidFill>
              </a:rPr>
              <a:t>Delete</a:t>
            </a:r>
            <a:r>
              <a:rPr lang="en-US" sz="2600" dirty="0"/>
              <a:t> if not defined when PVC is deleted, volume will be deleted automatically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23FC03-09C0-5542-9F07-0B7B8E2C0D61}"/>
              </a:ext>
            </a:extLst>
          </p:cNvPr>
          <p:cNvSpPr/>
          <p:nvPr/>
        </p:nvSpPr>
        <p:spPr>
          <a:xfrm>
            <a:off x="7246358" y="5493647"/>
            <a:ext cx="7183076" cy="210083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C00000"/>
                </a:solidFill>
              </a:rPr>
              <a:t>Very Important Note: </a:t>
            </a:r>
            <a:r>
              <a:rPr lang="en-US" sz="2600" dirty="0"/>
              <a:t>As part of Volume Resizing, we can only increase the size of  EBS Volume. We cannot </a:t>
            </a:r>
            <a:r>
              <a:rPr lang="en-US" sz="2600" dirty="0">
                <a:solidFill>
                  <a:srgbClr val="C00000"/>
                </a:solidFill>
              </a:rPr>
              <a:t>reduce the Volume size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9460528-79AB-7A48-A57B-7F083058A92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721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Managing the EBS CSI driver as an EKS add-on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BE8323C0-C009-E744-B9FF-57E5BA46D04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422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208DF4-78AA-DF44-A03C-93C19055411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D575F4-1054-7F40-BE5D-0FDF4B2D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7496B-A015-2640-BA10-00DB578B39F5}"/>
              </a:ext>
            </a:extLst>
          </p:cNvPr>
          <p:cNvSpPr/>
          <p:nvPr/>
        </p:nvSpPr>
        <p:spPr>
          <a:xfrm>
            <a:off x="372738" y="3375561"/>
            <a:ext cx="6323682" cy="362455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</a:t>
            </a:r>
            <a:r>
              <a:rPr lang="en-US" sz="4500" dirty="0">
                <a:solidFill>
                  <a:srgbClr val="FFFF00"/>
                </a:solidFill>
              </a:rPr>
              <a:t>self-managed</a:t>
            </a:r>
            <a:r>
              <a:rPr lang="en-US" sz="4500" dirty="0"/>
              <a:t> </a:t>
            </a:r>
            <a:r>
              <a:rPr lang="en-US" sz="4500" dirty="0">
                <a:solidFill>
                  <a:srgbClr val="FFFF00"/>
                </a:solidFill>
              </a:rPr>
              <a:t>add-on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using</a:t>
            </a:r>
            <a:r>
              <a:rPr lang="en-US" sz="4500" dirty="0">
                <a:solidFill>
                  <a:srgbClr val="FFFF00"/>
                </a:solidFill>
              </a:rPr>
              <a:t> HELM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AB818-5D05-1A4C-9016-0A30481F5503}"/>
              </a:ext>
            </a:extLst>
          </p:cNvPr>
          <p:cNvSpPr/>
          <p:nvPr/>
        </p:nvSpPr>
        <p:spPr>
          <a:xfrm>
            <a:off x="8018444" y="3375561"/>
            <a:ext cx="6323682" cy="362455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as an </a:t>
            </a:r>
            <a:r>
              <a:rPr lang="en-US" sz="4500" dirty="0">
                <a:solidFill>
                  <a:srgbClr val="FFFF00"/>
                </a:solidFill>
              </a:rPr>
              <a:t>EKS add-on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EB669B-FAA6-2341-A5A2-E18928A67488}"/>
              </a:ext>
            </a:extLst>
          </p:cNvPr>
          <p:cNvSpPr/>
          <p:nvPr/>
        </p:nvSpPr>
        <p:spPr>
          <a:xfrm>
            <a:off x="372738" y="1395371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EBS CSI Driver - Deployment Options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65B97A-FBD9-FE48-89E0-ED2015F20B6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581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4389F9-2778-1B49-AEEA-1043A78C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EBS CSI driver as an EKS add-on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9617DB-BE6C-074C-BCAC-48EE69C5AF51}"/>
              </a:ext>
            </a:extLst>
          </p:cNvPr>
          <p:cNvSpPr/>
          <p:nvPr/>
        </p:nvSpPr>
        <p:spPr>
          <a:xfrm>
            <a:off x="5741624" y="3827721"/>
            <a:ext cx="3481330" cy="176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EBS CSI Driver as EKS Add-On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8A5C98-2B8D-7A4B-A9CC-2539700FCE37}"/>
              </a:ext>
            </a:extLst>
          </p:cNvPr>
          <p:cNvSpPr/>
          <p:nvPr/>
        </p:nvSpPr>
        <p:spPr>
          <a:xfrm>
            <a:off x="773017" y="3827721"/>
            <a:ext cx="3844886" cy="17670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Currently it is in </a:t>
            </a:r>
            <a:r>
              <a:rPr lang="en-US" sz="2600" dirty="0">
                <a:solidFill>
                  <a:srgbClr val="FFFF00"/>
                </a:solidFill>
              </a:rPr>
              <a:t>preview</a:t>
            </a:r>
            <a:r>
              <a:rPr lang="en-US" sz="2600" dirty="0"/>
              <a:t> mode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9C1EF0-DFD9-AE40-83CB-85FBDF53AF92}"/>
              </a:ext>
            </a:extLst>
          </p:cNvPr>
          <p:cNvSpPr/>
          <p:nvPr/>
        </p:nvSpPr>
        <p:spPr>
          <a:xfrm>
            <a:off x="157902" y="1094727"/>
            <a:ext cx="6768033" cy="222387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Has good number of </a:t>
            </a:r>
            <a:r>
              <a:rPr lang="en-US" sz="2600" dirty="0">
                <a:solidFill>
                  <a:srgbClr val="FFFF00"/>
                </a:solidFill>
              </a:rPr>
              <a:t>limitations</a:t>
            </a:r>
            <a:r>
              <a:rPr lang="en-US" sz="2600" dirty="0"/>
              <a:t> as on today unlike </a:t>
            </a:r>
            <a:r>
              <a:rPr lang="en-US" sz="2600" dirty="0">
                <a:solidFill>
                  <a:srgbClr val="FFFF00"/>
                </a:solidFill>
              </a:rPr>
              <a:t>Self-Managed Add-On </a:t>
            </a:r>
            <a:r>
              <a:rPr lang="en-US" sz="2600" dirty="0">
                <a:solidFill>
                  <a:schemeClr val="bg1"/>
                </a:solidFill>
              </a:rPr>
              <a:t>approach using </a:t>
            </a:r>
            <a:r>
              <a:rPr lang="en-US" sz="2600" dirty="0">
                <a:solidFill>
                  <a:srgbClr val="FFFF00"/>
                </a:solidFill>
              </a:rPr>
              <a:t>HELM (Section-14).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D96952-56AE-914C-A3EC-1F65C266D12A}"/>
              </a:ext>
            </a:extLst>
          </p:cNvPr>
          <p:cNvSpPr/>
          <p:nvPr/>
        </p:nvSpPr>
        <p:spPr>
          <a:xfrm>
            <a:off x="7608981" y="1094727"/>
            <a:ext cx="6878200" cy="222387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</a:t>
            </a:r>
            <a:r>
              <a:rPr lang="en-US" sz="2600" dirty="0">
                <a:solidFill>
                  <a:srgbClr val="FFFF00"/>
                </a:solidFill>
              </a:rPr>
              <a:t>future</a:t>
            </a:r>
            <a:r>
              <a:rPr lang="en-US" sz="2600" dirty="0"/>
              <a:t>, this might become the </a:t>
            </a:r>
            <a:r>
              <a:rPr lang="en-US" sz="2600" dirty="0">
                <a:solidFill>
                  <a:srgbClr val="FFFF00"/>
                </a:solidFill>
              </a:rPr>
              <a:t>default deployment </a:t>
            </a:r>
            <a:r>
              <a:rPr lang="en-US" sz="2600" dirty="0"/>
              <a:t>option for EBS CSI Driver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9AE96C-1C21-A547-8413-10960E5FB440}"/>
              </a:ext>
            </a:extLst>
          </p:cNvPr>
          <p:cNvSpPr/>
          <p:nvPr/>
        </p:nvSpPr>
        <p:spPr>
          <a:xfrm>
            <a:off x="10201620" y="3827721"/>
            <a:ext cx="3844886" cy="176704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That said we will also </a:t>
            </a:r>
            <a:r>
              <a:rPr lang="en-US" sz="2600" dirty="0">
                <a:solidFill>
                  <a:srgbClr val="FFFF00"/>
                </a:solidFill>
              </a:rPr>
              <a:t>automate this using Terraform </a:t>
            </a:r>
            <a:r>
              <a:rPr lang="en-US" sz="2600" dirty="0"/>
              <a:t>now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D55BDF-347B-3C4F-B113-A16ABCC96839}"/>
              </a:ext>
            </a:extLst>
          </p:cNvPr>
          <p:cNvSpPr/>
          <p:nvPr/>
        </p:nvSpPr>
        <p:spPr>
          <a:xfrm>
            <a:off x="583894" y="6367748"/>
            <a:ext cx="13462612" cy="7671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Additional Reference: https://</a:t>
            </a:r>
            <a:r>
              <a:rPr lang="en-US" sz="2600" dirty="0" err="1"/>
              <a:t>docs.aws.amazon.com</a:t>
            </a:r>
            <a:r>
              <a:rPr lang="en-US" sz="2600" dirty="0"/>
              <a:t>/</a:t>
            </a:r>
            <a:r>
              <a:rPr lang="en-US" sz="2600" dirty="0" err="1"/>
              <a:t>eks</a:t>
            </a:r>
            <a:r>
              <a:rPr lang="en-US" sz="2600" dirty="0"/>
              <a:t>/latest/</a:t>
            </a:r>
            <a:r>
              <a:rPr lang="en-US" sz="2600" dirty="0" err="1"/>
              <a:t>userguide</a:t>
            </a:r>
            <a:r>
              <a:rPr lang="en-US" sz="2600" dirty="0"/>
              <a:t>/managing-</a:t>
            </a:r>
            <a:r>
              <a:rPr lang="en-US" sz="2600" dirty="0" err="1"/>
              <a:t>ebs</a:t>
            </a:r>
            <a:r>
              <a:rPr lang="en-US" sz="2600" dirty="0"/>
              <a:t>-</a:t>
            </a:r>
            <a:r>
              <a:rPr lang="en-US" sz="2600" dirty="0" err="1"/>
              <a:t>csi.html</a:t>
            </a:r>
            <a:r>
              <a:rPr lang="en-US" sz="2600" dirty="0"/>
              <a:t> 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683565-DCEB-E744-80FC-43DB14679D3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5848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46414-0D4C-D04E-95AB-BB6D05FE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876AC-2DB0-2F46-9398-8A8F6AD3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4" y="1608386"/>
            <a:ext cx="5308600" cy="532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7AB2D6-089C-1949-9FB8-30CB83B115C9}"/>
              </a:ext>
            </a:extLst>
          </p:cNvPr>
          <p:cNvSpPr/>
          <p:nvPr/>
        </p:nvSpPr>
        <p:spPr>
          <a:xfrm>
            <a:off x="6393149" y="12390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3B1C5B-CA55-4F40-A5C5-94E6CAD08503}"/>
              </a:ext>
            </a:extLst>
          </p:cNvPr>
          <p:cNvSpPr/>
          <p:nvPr/>
        </p:nvSpPr>
        <p:spPr>
          <a:xfrm>
            <a:off x="8108413" y="123909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Terraform Remote Backend</a:t>
            </a:r>
            <a:r>
              <a:rPr lang="en-US" dirty="0"/>
              <a:t>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3C5159-EC68-D64B-BE14-2CB266125D64}"/>
              </a:ext>
            </a:extLst>
          </p:cNvPr>
          <p:cNvSpPr/>
          <p:nvPr/>
        </p:nvSpPr>
        <p:spPr>
          <a:xfrm>
            <a:off x="6393149" y="210567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9355F8-4B42-E04D-AE7D-BCB9FB6CB048}"/>
              </a:ext>
            </a:extLst>
          </p:cNvPr>
          <p:cNvSpPr/>
          <p:nvPr/>
        </p:nvSpPr>
        <p:spPr>
          <a:xfrm>
            <a:off x="8108413" y="210567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07E11-DF25-E540-AAD3-62A96C8A0AE3}"/>
              </a:ext>
            </a:extLst>
          </p:cNvPr>
          <p:cNvSpPr/>
          <p:nvPr/>
        </p:nvSpPr>
        <p:spPr>
          <a:xfrm>
            <a:off x="6393149" y="299428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DE49C1-C44A-E744-B838-927A99B682C4}"/>
              </a:ext>
            </a:extLst>
          </p:cNvPr>
          <p:cNvSpPr/>
          <p:nvPr/>
        </p:nvSpPr>
        <p:spPr>
          <a:xfrm>
            <a:off x="8108413" y="299428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E994C-7BC1-0147-9219-1517E03E7FD6}"/>
              </a:ext>
            </a:extLst>
          </p:cNvPr>
          <p:cNvSpPr/>
          <p:nvPr/>
        </p:nvSpPr>
        <p:spPr>
          <a:xfrm>
            <a:off x="6459250" y="387188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BD079A-8E3C-5A42-9924-578BF319AA79}"/>
              </a:ext>
            </a:extLst>
          </p:cNvPr>
          <p:cNvSpPr/>
          <p:nvPr/>
        </p:nvSpPr>
        <p:spPr>
          <a:xfrm>
            <a:off x="8174514" y="387188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EBS CSI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0B97A-39B5-5A4E-842C-44CA2EA32DED}"/>
              </a:ext>
            </a:extLst>
          </p:cNvPr>
          <p:cNvSpPr/>
          <p:nvPr/>
        </p:nvSpPr>
        <p:spPr>
          <a:xfrm>
            <a:off x="6459250" y="476049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FF5D86A-5E9C-C24D-AA77-F34AB520CA34}"/>
              </a:ext>
            </a:extLst>
          </p:cNvPr>
          <p:cNvSpPr/>
          <p:nvPr/>
        </p:nvSpPr>
        <p:spPr>
          <a:xfrm>
            <a:off x="8174514" y="47604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Policy and IAM Role </a:t>
            </a:r>
            <a:r>
              <a:rPr lang="en-US" dirty="0"/>
              <a:t>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F00122-02AB-2342-A635-554932ABEFF7}"/>
              </a:ext>
            </a:extLst>
          </p:cNvPr>
          <p:cNvSpPr/>
          <p:nvPr/>
        </p:nvSpPr>
        <p:spPr>
          <a:xfrm>
            <a:off x="6459250" y="56821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EC00E9-F6AE-434C-B70C-57F23AC0248E}"/>
              </a:ext>
            </a:extLst>
          </p:cNvPr>
          <p:cNvSpPr/>
          <p:nvPr/>
        </p:nvSpPr>
        <p:spPr>
          <a:xfrm>
            <a:off x="8174514" y="56821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EBS CSI Driver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EKS Add-On </a:t>
            </a:r>
            <a:r>
              <a:rPr lang="en-US" dirty="0"/>
              <a:t>option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6DBE96-72A7-394F-9A8F-EBB34D36DEC9}"/>
              </a:ext>
            </a:extLst>
          </p:cNvPr>
          <p:cNvSpPr/>
          <p:nvPr/>
        </p:nvSpPr>
        <p:spPr>
          <a:xfrm>
            <a:off x="6459250" y="659281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F5AB17-E3DA-4F4A-839D-D8B68E56FBE6}"/>
              </a:ext>
            </a:extLst>
          </p:cNvPr>
          <p:cNvSpPr/>
          <p:nvPr/>
        </p:nvSpPr>
        <p:spPr>
          <a:xfrm>
            <a:off x="8174514" y="659281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EBS CSI Driver </a:t>
            </a:r>
            <a:r>
              <a:rPr lang="en-US" dirty="0"/>
              <a:t>Outputs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7967D-F74F-3C43-BDE7-07A3F8AA1940}"/>
              </a:ext>
            </a:extLst>
          </p:cNvPr>
          <p:cNvSpPr/>
          <p:nvPr/>
        </p:nvSpPr>
        <p:spPr>
          <a:xfrm>
            <a:off x="517793" y="5277080"/>
            <a:ext cx="4043190" cy="77118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ADB31DA-20B6-CA49-B7FF-B6129128459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577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8910A6-58C5-EB45-9641-A8D9DC10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BB4E7-7627-F14F-B0B7-494A801F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2" y="1239094"/>
            <a:ext cx="6818523" cy="62966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AC5C40-3672-EF45-8491-74F08058F54B}"/>
              </a:ext>
            </a:extLst>
          </p:cNvPr>
          <p:cNvSpPr/>
          <p:nvPr/>
        </p:nvSpPr>
        <p:spPr>
          <a:xfrm>
            <a:off x="7612657" y="1837037"/>
            <a:ext cx="6709273" cy="510080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Once the EBS CSI Driver is installed using EKS Add-On option, Deploy our </a:t>
            </a:r>
            <a:r>
              <a:rPr lang="en-US" sz="3000" dirty="0">
                <a:solidFill>
                  <a:srgbClr val="FFFF00"/>
                </a:solidFill>
              </a:rPr>
              <a:t>User Management Sample Application</a:t>
            </a:r>
            <a:r>
              <a:rPr lang="en-US" sz="3000" dirty="0"/>
              <a:t> and test and ensure everything good from EBS Volumes </a:t>
            </a:r>
            <a:r>
              <a:rPr lang="en-US" sz="3000" dirty="0">
                <a:solidFill>
                  <a:srgbClr val="FFFF00"/>
                </a:solidFill>
              </a:rPr>
              <a:t>excluding</a:t>
            </a:r>
            <a:r>
              <a:rPr lang="en-US" sz="3000" dirty="0"/>
              <a:t> the </a:t>
            </a:r>
            <a:r>
              <a:rPr lang="en-US" sz="3000" dirty="0">
                <a:solidFill>
                  <a:srgbClr val="FFFF00"/>
                </a:solidFill>
              </a:rPr>
              <a:t>limitations </a:t>
            </a:r>
            <a:r>
              <a:rPr lang="en-US" sz="3000" dirty="0"/>
              <a:t>with this approach.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AC5A7-4A0D-FF4D-859C-7E4DF30ED9DF}"/>
              </a:ext>
            </a:extLst>
          </p:cNvPr>
          <p:cNvSpPr/>
          <p:nvPr/>
        </p:nvSpPr>
        <p:spPr>
          <a:xfrm>
            <a:off x="462709" y="2427945"/>
            <a:ext cx="5938092" cy="5008441"/>
          </a:xfrm>
          <a:prstGeom prst="roundRect">
            <a:avLst>
              <a:gd name="adj" fmla="val 3393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27BA116-DA4C-7B4C-84A4-0F0553198B4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32522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Introduction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2826A2E7-D4DB-2242-AE82-605D216EF8E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649804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89713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924537"/>
            <a:ext cx="794593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138CC4"/>
                </a:solidFill>
              </a:rPr>
              <a:t>AWS EKS Authentication and Authorization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BD6BA104-94E8-084D-8208-B08E847421E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903773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D1D4C-3AAA-2A40-A0E5-81714667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EKS Authentication &amp; Authorization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13B8-4909-0C4E-915B-28F26CAB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08" y="1420569"/>
            <a:ext cx="7912100" cy="5321300"/>
          </a:xfrm>
          <a:prstGeom prst="rect">
            <a:avLst/>
          </a:prstGeom>
          <a:ln w="76200"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833A0D-E724-CC4A-9126-E5DB9E472B0D}"/>
              </a:ext>
            </a:extLst>
          </p:cNvPr>
          <p:cNvSpPr/>
          <p:nvPr/>
        </p:nvSpPr>
        <p:spPr>
          <a:xfrm>
            <a:off x="1404650" y="7271133"/>
            <a:ext cx="11821099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Reference: </a:t>
            </a:r>
            <a:r>
              <a:rPr lang="en-US" sz="2600" dirty="0"/>
              <a:t>https://</a:t>
            </a:r>
            <a:r>
              <a:rPr lang="en-US" sz="2600" dirty="0" err="1"/>
              <a:t>docs.aws.amazon.com</a:t>
            </a:r>
            <a:r>
              <a:rPr lang="en-US" sz="2600" dirty="0"/>
              <a:t>/</a:t>
            </a:r>
            <a:r>
              <a:rPr lang="en-US" sz="2600" dirty="0" err="1"/>
              <a:t>eks</a:t>
            </a:r>
            <a:r>
              <a:rPr lang="en-US" sz="2600" dirty="0"/>
              <a:t>/latest/</a:t>
            </a:r>
            <a:r>
              <a:rPr lang="en-US" sz="2600" dirty="0" err="1"/>
              <a:t>userguide</a:t>
            </a:r>
            <a:r>
              <a:rPr lang="en-US" sz="2600" dirty="0"/>
              <a:t>/cluster-</a:t>
            </a:r>
            <a:r>
              <a:rPr lang="en-US" sz="2600" dirty="0" err="1"/>
              <a:t>auth.html</a:t>
            </a:r>
            <a:endParaRPr lang="en-US" sz="26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47D79E-FE88-0A49-9744-3839F68D13C5}"/>
              </a:ext>
            </a:extLst>
          </p:cNvPr>
          <p:cNvSpPr/>
          <p:nvPr/>
        </p:nvSpPr>
        <p:spPr>
          <a:xfrm>
            <a:off x="5916057" y="4114800"/>
            <a:ext cx="2478796" cy="262706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30A6-DD2F-7C46-809C-0BD08D306FAF}"/>
              </a:ext>
            </a:extLst>
          </p:cNvPr>
          <p:cNvSpPr txBox="1"/>
          <p:nvPr/>
        </p:nvSpPr>
        <p:spPr>
          <a:xfrm>
            <a:off x="6259120" y="6310982"/>
            <a:ext cx="17926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Authorization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C84AB7-E499-B84C-932E-25F429ABB2E8}"/>
              </a:ext>
            </a:extLst>
          </p:cNvPr>
          <p:cNvSpPr/>
          <p:nvPr/>
        </p:nvSpPr>
        <p:spPr>
          <a:xfrm>
            <a:off x="9346538" y="1768358"/>
            <a:ext cx="2126255" cy="2043478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9CBCA-C00A-614E-A9A1-385F7E8B8629}"/>
              </a:ext>
            </a:extLst>
          </p:cNvPr>
          <p:cNvSpPr txBox="1"/>
          <p:nvPr/>
        </p:nvSpPr>
        <p:spPr>
          <a:xfrm>
            <a:off x="9441548" y="3297792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Authentication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FB809-1068-CD49-AF31-AC78BC17EA96}"/>
              </a:ext>
            </a:extLst>
          </p:cNvPr>
          <p:cNvSpPr txBox="1"/>
          <p:nvPr/>
        </p:nvSpPr>
        <p:spPr>
          <a:xfrm>
            <a:off x="9764071" y="1768358"/>
            <a:ext cx="1291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AWS IAM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7D069-CF62-F747-8E29-6C0479034821}"/>
              </a:ext>
            </a:extLst>
          </p:cNvPr>
          <p:cNvSpPr txBox="1"/>
          <p:nvPr/>
        </p:nvSpPr>
        <p:spPr>
          <a:xfrm>
            <a:off x="6520345" y="4114800"/>
            <a:ext cx="12702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k8s RBAC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6B7828-02C2-0D46-8FD4-82FA9EC4DDA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3988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/>
      <p:bldP spid="1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747152" y="2584441"/>
            <a:ext cx="17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Approve/Decline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B988468-A994-C045-B43F-75ADEE0E582E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2973392" y="3985406"/>
            <a:ext cx="2514122" cy="1462248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9BC9A1D-2EAA-D84D-8F3D-61675DFD1B9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61482" y="4342684"/>
            <a:ext cx="3576963" cy="1844443"/>
          </a:xfrm>
          <a:prstGeom prst="bentConnector3">
            <a:avLst>
              <a:gd name="adj1" fmla="val 2877"/>
            </a:avLst>
          </a:prstGeom>
          <a:ln w="38100">
            <a:solidFill>
              <a:srgbClr val="1A4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E783C7F-DD1D-5446-96F2-A739611D4FDF}"/>
              </a:ext>
            </a:extLst>
          </p:cNvPr>
          <p:cNvSpPr txBox="1"/>
          <p:nvPr/>
        </p:nvSpPr>
        <p:spPr>
          <a:xfrm>
            <a:off x="3102412" y="6562257"/>
            <a:ext cx="127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A40C0"/>
                </a:solidFill>
              </a:rPr>
              <a:t>Allow/Deny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3523B7-1B79-7447-AAC1-68DB95A99840}"/>
              </a:ext>
            </a:extLst>
          </p:cNvPr>
          <p:cNvSpPr txBox="1"/>
          <p:nvPr/>
        </p:nvSpPr>
        <p:spPr>
          <a:xfrm>
            <a:off x="3483684" y="5363750"/>
            <a:ext cx="174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853A"/>
                </a:solidFill>
              </a:rPr>
              <a:t>Kubernetes User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7ED86CB-6A5C-F14E-8823-068881560E08}"/>
              </a:ext>
            </a:extLst>
          </p:cNvPr>
          <p:cNvSpPr txBox="1"/>
          <p:nvPr/>
        </p:nvSpPr>
        <p:spPr>
          <a:xfrm>
            <a:off x="3492701" y="5647149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853A"/>
                </a:solidFill>
              </a:rPr>
              <a:t>Kubernetes Action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042523" y="3421241"/>
            <a:ext cx="138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 / Deny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25D7703-4CB0-6649-81D7-37F9661821FC}"/>
              </a:ext>
            </a:extLst>
          </p:cNvPr>
          <p:cNvSpPr/>
          <p:nvPr/>
        </p:nvSpPr>
        <p:spPr>
          <a:xfrm>
            <a:off x="4053094" y="5016681"/>
            <a:ext cx="503565" cy="37744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D0D8047-EB7F-004F-9B8A-5089A4F7AD6C}"/>
              </a:ext>
            </a:extLst>
          </p:cNvPr>
          <p:cNvSpPr/>
          <p:nvPr/>
        </p:nvSpPr>
        <p:spPr>
          <a:xfrm>
            <a:off x="4377594" y="6548820"/>
            <a:ext cx="503565" cy="377440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32225" y="372491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A6A23523-24D5-D74A-83D0-104A6279C6F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787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/>
      <p:bldP spid="4" grpId="0"/>
      <p:bldP spid="76" grpId="0" animBg="1"/>
      <p:bldP spid="11" grpId="0"/>
      <p:bldP spid="81" grpId="0"/>
      <p:bldP spid="86" grpId="0" animBg="1"/>
      <p:bldP spid="3" grpId="0"/>
      <p:bldP spid="33" grpId="0" animBg="1"/>
      <p:bldP spid="34" grpId="0" animBg="1"/>
      <p:bldP spid="41" grpId="0"/>
      <p:bldP spid="42" grpId="0"/>
      <p:bldP spid="43" grpId="0"/>
      <p:bldP spid="44" grpId="0"/>
      <p:bldP spid="8" grpId="0" animBg="1"/>
      <p:bldP spid="48" grpId="0" animBg="1"/>
      <p:bldP spid="50" grpId="0"/>
      <p:bldP spid="9" grpId="0" animBg="1"/>
      <p:bldP spid="51" grpId="0" animBg="1"/>
      <p:bldP spid="22" grpId="0"/>
      <p:bldP spid="32" grpId="0"/>
      <p:bldP spid="68" grpId="0"/>
      <p:bldP spid="53" grpId="0"/>
      <p:bldP spid="79" grpId="0"/>
      <p:bldP spid="89" grpId="0"/>
      <p:bldP spid="90" grpId="0"/>
      <p:bldP spid="91" grpId="0"/>
      <p:bldP spid="98" grpId="0"/>
      <p:bldP spid="99" grpId="0"/>
      <p:bldP spid="100" grpId="0"/>
      <p:bldP spid="6" grpId="0" animBg="1"/>
      <p:bldP spid="59" grpId="0" animBg="1"/>
      <p:bldP spid="60" grpId="0" animBg="1"/>
      <p:bldP spid="63" grpId="0"/>
      <p:bldP spid="64" grpId="0"/>
      <p:bldP spid="69" grpId="0" animBg="1"/>
      <p:bldP spid="70" grpId="0" animBg="1"/>
      <p:bldP spid="71" grpId="0" animBg="1"/>
      <p:bldP spid="72" grpId="0" animBg="1"/>
      <p:bldP spid="74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FA0B9-BB6A-0840-8099-6931558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Authentication &amp; Authorization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CB9D5B-445F-B042-B88C-F14B41BDF5E1}"/>
              </a:ext>
            </a:extLst>
          </p:cNvPr>
          <p:cNvSpPr/>
          <p:nvPr/>
        </p:nvSpPr>
        <p:spPr>
          <a:xfrm>
            <a:off x="77118" y="116197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972E2-55B9-DB4E-A186-A7D7889C6655}"/>
              </a:ext>
            </a:extLst>
          </p:cNvPr>
          <p:cNvSpPr/>
          <p:nvPr/>
        </p:nvSpPr>
        <p:spPr>
          <a:xfrm>
            <a:off x="1432193" y="116197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Kubernetes Action: </a:t>
            </a:r>
            <a:r>
              <a:rPr lang="en-US" sz="2600" dirty="0"/>
              <a:t>From </a:t>
            </a:r>
            <a:r>
              <a:rPr lang="en-US" sz="2600" dirty="0" err="1"/>
              <a:t>kubectl</a:t>
            </a:r>
            <a:r>
              <a:rPr lang="en-US" sz="2600" dirty="0"/>
              <a:t> cli, run the command like </a:t>
            </a:r>
            <a:r>
              <a:rPr lang="en-US" sz="2600" dirty="0" err="1">
                <a:solidFill>
                  <a:srgbClr val="FFFF00"/>
                </a:solidFill>
              </a:rPr>
              <a:t>kubectl</a:t>
            </a:r>
            <a:r>
              <a:rPr lang="en-US" sz="2600" dirty="0">
                <a:solidFill>
                  <a:srgbClr val="FFFF00"/>
                </a:solidFill>
              </a:rPr>
              <a:t> get pods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3578E-497B-1E48-9030-609A627393D0}"/>
              </a:ext>
            </a:extLst>
          </p:cNvPr>
          <p:cNvSpPr/>
          <p:nvPr/>
        </p:nvSpPr>
        <p:spPr>
          <a:xfrm>
            <a:off x="77118" y="2107590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4F7650-61B3-B94E-A67E-3AC1B9CA4694}"/>
              </a:ext>
            </a:extLst>
          </p:cNvPr>
          <p:cNvSpPr/>
          <p:nvPr/>
        </p:nvSpPr>
        <p:spPr>
          <a:xfrm>
            <a:off x="1432193" y="2107590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Kubectl</a:t>
            </a:r>
            <a:r>
              <a:rPr lang="en-US" sz="2600" dirty="0"/>
              <a:t> client makes a request to k8s API server passing an </a:t>
            </a:r>
            <a:r>
              <a:rPr lang="en-US" sz="2600" dirty="0">
                <a:solidFill>
                  <a:srgbClr val="FFFF00"/>
                </a:solidFill>
              </a:rPr>
              <a:t>access-token</a:t>
            </a:r>
            <a:r>
              <a:rPr lang="en-US" sz="2600" dirty="0"/>
              <a:t> with the user’s information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2543D7-3CB8-0B4C-A3F8-69AFD52162AC}"/>
              </a:ext>
            </a:extLst>
          </p:cNvPr>
          <p:cNvSpPr/>
          <p:nvPr/>
        </p:nvSpPr>
        <p:spPr>
          <a:xfrm>
            <a:off x="77118" y="298163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084667-238B-A045-971A-43DBE88D3A9F}"/>
              </a:ext>
            </a:extLst>
          </p:cNvPr>
          <p:cNvSpPr/>
          <p:nvPr/>
        </p:nvSpPr>
        <p:spPr>
          <a:xfrm>
            <a:off x="1432193" y="298163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passes this token to EKS Control Plane’s service: </a:t>
            </a:r>
            <a:r>
              <a:rPr lang="en-US" sz="2600" dirty="0" err="1">
                <a:solidFill>
                  <a:srgbClr val="FFFF00"/>
                </a:solidFill>
              </a:rPr>
              <a:t>aws</a:t>
            </a:r>
            <a:r>
              <a:rPr lang="en-US" sz="2600" dirty="0">
                <a:solidFill>
                  <a:srgbClr val="FFFF00"/>
                </a:solidFill>
              </a:rPr>
              <a:t>-</a:t>
            </a:r>
            <a:r>
              <a:rPr lang="en-US" sz="2600" dirty="0" err="1">
                <a:solidFill>
                  <a:srgbClr val="FFFF00"/>
                </a:solidFill>
              </a:rPr>
              <a:t>iam</a:t>
            </a:r>
            <a:r>
              <a:rPr lang="en-US" sz="2600" dirty="0">
                <a:solidFill>
                  <a:srgbClr val="FFFF00"/>
                </a:solidFill>
              </a:rPr>
              <a:t>-authenticator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BB742F-69E1-8148-BF99-268856F76BC2}"/>
              </a:ext>
            </a:extLst>
          </p:cNvPr>
          <p:cNvSpPr/>
          <p:nvPr/>
        </p:nvSpPr>
        <p:spPr>
          <a:xfrm>
            <a:off x="77118" y="3810041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7C8CCE-C065-0A46-A4D1-0A73A58EA4C3}"/>
              </a:ext>
            </a:extLst>
          </p:cNvPr>
          <p:cNvSpPr/>
          <p:nvPr/>
        </p:nvSpPr>
        <p:spPr>
          <a:xfrm>
            <a:off x="1432193" y="3810041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calls </a:t>
            </a:r>
            <a:r>
              <a:rPr lang="en-US" sz="2600" dirty="0">
                <a:solidFill>
                  <a:srgbClr val="FFFF00"/>
                </a:solidFill>
              </a:rPr>
              <a:t>AWS IAM service </a:t>
            </a:r>
            <a:r>
              <a:rPr lang="en-US" sz="2600" dirty="0"/>
              <a:t>and passes the </a:t>
            </a:r>
            <a:r>
              <a:rPr lang="en-US" sz="2600" dirty="0">
                <a:solidFill>
                  <a:srgbClr val="FFFF00"/>
                </a:solidFill>
              </a:rPr>
              <a:t>access-token</a:t>
            </a:r>
            <a:r>
              <a:rPr lang="en-US" sz="2600" dirty="0"/>
              <a:t> to check if this is valid user and whether that user has permissions to access the EKS cluster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5E88E8-3F2D-B842-A70C-6710C2EF9621}"/>
              </a:ext>
            </a:extLst>
          </p:cNvPr>
          <p:cNvSpPr/>
          <p:nvPr/>
        </p:nvSpPr>
        <p:spPr>
          <a:xfrm>
            <a:off x="77118" y="463844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3-1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0E85CBF-DA53-FC42-B852-6FDE2E951AEE}"/>
              </a:ext>
            </a:extLst>
          </p:cNvPr>
          <p:cNvSpPr/>
          <p:nvPr/>
        </p:nvSpPr>
        <p:spPr>
          <a:xfrm>
            <a:off x="1432193" y="463844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Authentication Check: </a:t>
            </a:r>
            <a:r>
              <a:rPr lang="en-US" sz="2600" dirty="0"/>
              <a:t>AWS IAM makes </a:t>
            </a:r>
            <a:r>
              <a:rPr lang="en-US" sz="2600" dirty="0">
                <a:solidFill>
                  <a:srgbClr val="FFFF00"/>
                </a:solidFill>
              </a:rPr>
              <a:t>internal authentication </a:t>
            </a:r>
            <a:r>
              <a:rPr lang="en-US" sz="2600" dirty="0"/>
              <a:t>check by using access-token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FE2393-26C0-434C-9B2B-412FC39E552B}"/>
              </a:ext>
            </a:extLst>
          </p:cNvPr>
          <p:cNvSpPr/>
          <p:nvPr/>
        </p:nvSpPr>
        <p:spPr>
          <a:xfrm>
            <a:off x="77118" y="5482023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3-2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BF1D18-73AD-DB4E-AC7A-A16D43BD6F11}"/>
              </a:ext>
            </a:extLst>
          </p:cNvPr>
          <p:cNvSpPr/>
          <p:nvPr/>
        </p:nvSpPr>
        <p:spPr>
          <a:xfrm>
            <a:off x="1432193" y="5482023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Authorization Check: </a:t>
            </a:r>
            <a:r>
              <a:rPr lang="en-US" sz="2600" dirty="0"/>
              <a:t>AWS IAM makes </a:t>
            </a:r>
            <a:r>
              <a:rPr lang="en-US" sz="2600" dirty="0">
                <a:solidFill>
                  <a:srgbClr val="FFFF00"/>
                </a:solidFill>
              </a:rPr>
              <a:t>internal authorization </a:t>
            </a:r>
            <a:r>
              <a:rPr lang="en-US" sz="2600" dirty="0"/>
              <a:t>check by checking IAM policies tied to this user (User with API calls to </a:t>
            </a:r>
            <a:r>
              <a:rPr lang="en-US" sz="2600" dirty="0" err="1">
                <a:solidFill>
                  <a:srgbClr val="FFFF00"/>
                </a:solidFill>
              </a:rPr>
              <a:t>eks</a:t>
            </a:r>
            <a:r>
              <a:rPr lang="en-US" sz="2600" dirty="0">
                <a:solidFill>
                  <a:srgbClr val="FFFF00"/>
                </a:solidFill>
              </a:rPr>
              <a:t>::* </a:t>
            </a:r>
            <a:r>
              <a:rPr lang="en-US" sz="2600" dirty="0"/>
              <a:t>resources should be allowed)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2C2C59-D7C2-8649-B1F5-89BF509876A4}"/>
              </a:ext>
            </a:extLst>
          </p:cNvPr>
          <p:cNvSpPr/>
          <p:nvPr/>
        </p:nvSpPr>
        <p:spPr>
          <a:xfrm>
            <a:off x="77118" y="6429113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4978333-10C3-2B49-BC8D-8CC7CF571C4A}"/>
              </a:ext>
            </a:extLst>
          </p:cNvPr>
          <p:cNvSpPr/>
          <p:nvPr/>
        </p:nvSpPr>
        <p:spPr>
          <a:xfrm>
            <a:off x="1432193" y="6334699"/>
            <a:ext cx="12966853" cy="112372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checks with </a:t>
            </a:r>
            <a:r>
              <a:rPr lang="en-US" sz="2600" dirty="0" err="1">
                <a:solidFill>
                  <a:srgbClr val="FFFF00"/>
                </a:solidFill>
              </a:rPr>
              <a:t>aws</a:t>
            </a:r>
            <a:r>
              <a:rPr lang="en-US" sz="2600" dirty="0">
                <a:solidFill>
                  <a:srgbClr val="FFFF00"/>
                </a:solidFill>
              </a:rPr>
              <a:t>-auth ConfigMap </a:t>
            </a:r>
            <a:r>
              <a:rPr lang="en-US" sz="2600" dirty="0"/>
              <a:t>whether this user has permissions to access this EKS cluster resources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FFB4D0B8-5ED8-3948-9E5E-49845845758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260773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FA0B9-BB6A-0840-8099-6931558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Authentication &amp; Authorization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CB9D5B-445F-B042-B88C-F14B41BDF5E1}"/>
              </a:ext>
            </a:extLst>
          </p:cNvPr>
          <p:cNvSpPr/>
          <p:nvPr/>
        </p:nvSpPr>
        <p:spPr>
          <a:xfrm>
            <a:off x="77118" y="116197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972E2-55B9-DB4E-A186-A7D7889C6655}"/>
              </a:ext>
            </a:extLst>
          </p:cNvPr>
          <p:cNvSpPr/>
          <p:nvPr/>
        </p:nvSpPr>
        <p:spPr>
          <a:xfrm>
            <a:off x="1432193" y="116197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returns </a:t>
            </a:r>
            <a:r>
              <a:rPr lang="en-US" sz="2600" dirty="0">
                <a:solidFill>
                  <a:srgbClr val="FFFF00"/>
                </a:solidFill>
              </a:rPr>
              <a:t>approve/decline  </a:t>
            </a:r>
            <a:r>
              <a:rPr lang="en-US" sz="2600" dirty="0"/>
              <a:t>response to the k8s API server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D72490-1FD9-7A4B-BADB-2467272AB54C}"/>
              </a:ext>
            </a:extLst>
          </p:cNvPr>
          <p:cNvSpPr/>
          <p:nvPr/>
        </p:nvSpPr>
        <p:spPr>
          <a:xfrm>
            <a:off x="77117" y="2085206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6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A919AD7-63B7-3845-9D5F-EAC91F3FECBE}"/>
              </a:ext>
            </a:extLst>
          </p:cNvPr>
          <p:cNvSpPr/>
          <p:nvPr/>
        </p:nvSpPr>
        <p:spPr>
          <a:xfrm>
            <a:off x="1432193" y="2036022"/>
            <a:ext cx="12966853" cy="883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will pass a user who already was validated with an </a:t>
            </a:r>
            <a:r>
              <a:rPr lang="en-US" sz="2600" dirty="0">
                <a:solidFill>
                  <a:srgbClr val="FFFF00"/>
                </a:solidFill>
              </a:rPr>
              <a:t>authentication module </a:t>
            </a:r>
            <a:r>
              <a:rPr lang="en-US" sz="2600" dirty="0"/>
              <a:t>to an </a:t>
            </a:r>
            <a:r>
              <a:rPr lang="en-US" sz="2600" dirty="0">
                <a:solidFill>
                  <a:srgbClr val="FFFF00"/>
                </a:solidFill>
              </a:rPr>
              <a:t>authorization module </a:t>
            </a:r>
            <a:r>
              <a:rPr lang="en-US" sz="2600" dirty="0"/>
              <a:t>to check for its permissions (Role Based Access Control – RBAC)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28D6CC-E999-D941-84B9-7017B4EA8E5C}"/>
              </a:ext>
            </a:extLst>
          </p:cNvPr>
          <p:cNvSpPr/>
          <p:nvPr/>
        </p:nvSpPr>
        <p:spPr>
          <a:xfrm>
            <a:off x="77117" y="3099325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7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3EF498F-9113-CF47-8F31-0EE8BFADD9EC}"/>
              </a:ext>
            </a:extLst>
          </p:cNvPr>
          <p:cNvSpPr/>
          <p:nvPr/>
        </p:nvSpPr>
        <p:spPr>
          <a:xfrm>
            <a:off x="1432192" y="3099325"/>
            <a:ext cx="12966853" cy="76501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Authorization Module will send the </a:t>
            </a:r>
            <a:r>
              <a:rPr lang="en-US" sz="2600" dirty="0">
                <a:solidFill>
                  <a:srgbClr val="FFFF00"/>
                </a:solidFill>
              </a:rPr>
              <a:t>Allow / Deny </a:t>
            </a:r>
            <a:r>
              <a:rPr lang="en-US" sz="2600" dirty="0"/>
              <a:t>response to k8s API Server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7CA5B7-E15F-F743-A940-B5EADC7DDEBD}"/>
              </a:ext>
            </a:extLst>
          </p:cNvPr>
          <p:cNvSpPr/>
          <p:nvPr/>
        </p:nvSpPr>
        <p:spPr>
          <a:xfrm>
            <a:off x="77117" y="4012105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8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24536B-551D-4A4A-A92A-C2DD713D6B30}"/>
              </a:ext>
            </a:extLst>
          </p:cNvPr>
          <p:cNvSpPr/>
          <p:nvPr/>
        </p:nvSpPr>
        <p:spPr>
          <a:xfrm>
            <a:off x="1432192" y="4012105"/>
            <a:ext cx="12966853" cy="7650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will perform </a:t>
            </a:r>
            <a:r>
              <a:rPr lang="en-US" sz="2600" dirty="0">
                <a:solidFill>
                  <a:srgbClr val="FFFF00"/>
                </a:solidFill>
              </a:rPr>
              <a:t>(Allow) </a:t>
            </a:r>
            <a:r>
              <a:rPr lang="en-US" sz="2600" dirty="0"/>
              <a:t>the Kubernetes action (Example: </a:t>
            </a:r>
            <a:r>
              <a:rPr lang="en-US" sz="2600" dirty="0" err="1"/>
              <a:t>kubectl</a:t>
            </a:r>
            <a:r>
              <a:rPr lang="en-US" sz="2600" dirty="0"/>
              <a:t> get pods) or </a:t>
            </a:r>
            <a:r>
              <a:rPr lang="en-US" sz="2600" dirty="0">
                <a:solidFill>
                  <a:srgbClr val="FFFF00"/>
                </a:solidFill>
              </a:rPr>
              <a:t>Deny</a:t>
            </a:r>
            <a:r>
              <a:rPr lang="en-US" sz="2600" dirty="0"/>
              <a:t> based on response from Authorization Module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EBD8BBA-C820-9B4F-B07F-F799CB4F12A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8410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2B143C43-A927-DF4F-A60F-67742E511D9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89713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413293" y="6811590"/>
            <a:ext cx="79459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138CC4"/>
                </a:solidFill>
              </a:rPr>
              <a:t>AWS EKS IAM </a:t>
            </a:r>
            <a:r>
              <a:rPr lang="en-US" sz="4500" b="1" dirty="0" err="1">
                <a:solidFill>
                  <a:srgbClr val="138CC4"/>
                </a:solidFill>
              </a:rPr>
              <a:t>Usecases</a:t>
            </a:r>
            <a:endParaRPr lang="en-US" sz="4500" b="1" dirty="0">
              <a:solidFill>
                <a:srgbClr val="138CC4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0E79201C-B152-7744-A5B8-E747197DDD0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697015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1802562"/>
            <a:ext cx="4621427" cy="3130515"/>
          </a:xfrm>
          <a:prstGeom prst="roundRect">
            <a:avLst>
              <a:gd name="adj" fmla="val 126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</a:t>
            </a:r>
            <a:r>
              <a:rPr lang="en-US" dirty="0"/>
              <a:t> 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to EKS Cluster</a:t>
            </a:r>
          </a:p>
          <a:p>
            <a:pPr marL="457200" indent="-457200">
              <a:buAutoNum type="arabicPeriod"/>
            </a:pPr>
            <a:r>
              <a:rPr lang="en-US" dirty="0"/>
              <a:t>Kubernetes Role</a:t>
            </a:r>
          </a:p>
          <a:p>
            <a:pPr marL="457200" indent="-457200">
              <a:buAutoNum type="arabicPeriod"/>
            </a:pPr>
            <a:r>
              <a:rPr lang="en-US" dirty="0"/>
              <a:t>Kubernetes Role Binding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 Binding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2707498" y="949359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95" y="4875866"/>
            <a:ext cx="4388653" cy="1484086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0B351B0-CDB4-7791-D34C-11A79F86C2AA}"/>
              </a:ext>
            </a:extLst>
          </p:cNvPr>
          <p:cNvSpPr/>
          <p:nvPr/>
        </p:nvSpPr>
        <p:spPr>
          <a:xfrm>
            <a:off x="2731019" y="194237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999BC0-E834-1381-C16C-C107A5A1820B}"/>
              </a:ext>
            </a:extLst>
          </p:cNvPr>
          <p:cNvSpPr/>
          <p:nvPr/>
        </p:nvSpPr>
        <p:spPr>
          <a:xfrm>
            <a:off x="2731019" y="2979262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505F7BA-D79D-13BD-4F67-F203398D6B52}"/>
              </a:ext>
            </a:extLst>
          </p:cNvPr>
          <p:cNvSpPr/>
          <p:nvPr/>
        </p:nvSpPr>
        <p:spPr>
          <a:xfrm>
            <a:off x="2786819" y="4177788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9A1B8E-9E6E-4D04-0880-0472F67C8F52}"/>
              </a:ext>
            </a:extLst>
          </p:cNvPr>
          <p:cNvSpPr/>
          <p:nvPr/>
        </p:nvSpPr>
        <p:spPr>
          <a:xfrm>
            <a:off x="2786819" y="5417224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320CAD-B5FB-6E98-F616-1DAEB0DC97D3}"/>
              </a:ext>
            </a:extLst>
          </p:cNvPr>
          <p:cNvSpPr/>
          <p:nvPr/>
        </p:nvSpPr>
        <p:spPr>
          <a:xfrm>
            <a:off x="2795545" y="664078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C2BD39-1C27-BC81-EE93-31537C794D6F}"/>
              </a:ext>
            </a:extLst>
          </p:cNvPr>
          <p:cNvSpPr/>
          <p:nvPr/>
        </p:nvSpPr>
        <p:spPr>
          <a:xfrm>
            <a:off x="11136952" y="817939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230BCA81-3BFE-0424-55A3-B54637E3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3" y="10514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2">
            <a:extLst>
              <a:ext uri="{FF2B5EF4-FFF2-40B4-BE49-F238E27FC236}">
                <a16:creationId xmlns:a16="http://schemas.microsoft.com/office/drawing/2014/main" id="{35BDE933-FDF9-80D8-ECDC-EFEFB1FF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91" y="1863759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3B2528E6-8B8D-2ED7-3A8C-CD0EAFBC0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34" y="7382248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03B39922-2501-28EC-E13E-A9C170621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51" y="587392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6" name="Graphic 35">
            <a:extLst>
              <a:ext uri="{FF2B5EF4-FFF2-40B4-BE49-F238E27FC236}">
                <a16:creationId xmlns:a16="http://schemas.microsoft.com/office/drawing/2014/main" id="{F066AD0F-9A63-1523-4608-EE0B57D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663549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49">
            <a:extLst>
              <a:ext uri="{FF2B5EF4-FFF2-40B4-BE49-F238E27FC236}">
                <a16:creationId xmlns:a16="http://schemas.microsoft.com/office/drawing/2014/main" id="{A1F5F850-8FF7-605A-B9DD-8B300652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2" y="487586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7">
            <a:extLst>
              <a:ext uri="{FF2B5EF4-FFF2-40B4-BE49-F238E27FC236}">
                <a16:creationId xmlns:a16="http://schemas.microsoft.com/office/drawing/2014/main" id="{3541116A-4727-8CC7-D583-FECD88E4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81" y="182367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9" name="Graphic 22">
            <a:extLst>
              <a:ext uri="{FF2B5EF4-FFF2-40B4-BE49-F238E27FC236}">
                <a16:creationId xmlns:a16="http://schemas.microsoft.com/office/drawing/2014/main" id="{4C986139-6E45-23F3-6304-6885B38C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1694" y="237496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014D3F4E-1778-2CED-36D6-3F9BF0719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25" y="31908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Graphic 23">
            <a:extLst>
              <a:ext uri="{FF2B5EF4-FFF2-40B4-BE49-F238E27FC236}">
                <a16:creationId xmlns:a16="http://schemas.microsoft.com/office/drawing/2014/main" id="{AA89C633-237B-E757-3534-B2122C7B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416930" y="3703813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39">
            <a:extLst>
              <a:ext uri="{FF2B5EF4-FFF2-40B4-BE49-F238E27FC236}">
                <a16:creationId xmlns:a16="http://schemas.microsoft.com/office/drawing/2014/main" id="{A5B72EA4-676F-5776-E7E8-6496048D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43" y="44883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2482FEB-CC06-BE93-D76C-CAA98B5C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904394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82881321-6A2F-9B41-8F48-2277DB65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8" y="225456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25BB3F1-C8C1-95A0-75A2-6A3A1BDF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3605371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4E7E45EE-BA95-9729-A3FB-2A7309AD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13" y="643389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34234BD7-6F85-BC9E-785D-AF808AC2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3" y="4933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5702335-286C-BDAF-4477-4A0779387FCC}"/>
              </a:ext>
            </a:extLst>
          </p:cNvPr>
          <p:cNvSpPr txBox="1"/>
          <p:nvPr/>
        </p:nvSpPr>
        <p:spPr>
          <a:xfrm>
            <a:off x="1396413" y="3197747"/>
            <a:ext cx="96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 Binding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17F1A5-F44B-C7B8-2F05-5E6594886047}"/>
              </a:ext>
            </a:extLst>
          </p:cNvPr>
          <p:cNvSpPr txBox="1"/>
          <p:nvPr/>
        </p:nvSpPr>
        <p:spPr>
          <a:xfrm>
            <a:off x="1682557" y="4548552"/>
            <a:ext cx="45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C5FC9C-5DBF-6070-9DB3-36EF16C8B36B}"/>
              </a:ext>
            </a:extLst>
          </p:cNvPr>
          <p:cNvSpPr txBox="1"/>
          <p:nvPr/>
        </p:nvSpPr>
        <p:spPr>
          <a:xfrm>
            <a:off x="1382469" y="5874421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Cluster Role </a:t>
            </a:r>
          </a:p>
          <a:p>
            <a:pPr algn="ctr"/>
            <a:r>
              <a:rPr lang="en-US" sz="1200" dirty="0"/>
              <a:t>Binding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494737-F023-B431-63B5-3C5524479BC5}"/>
              </a:ext>
            </a:extLst>
          </p:cNvPr>
          <p:cNvSpPr txBox="1"/>
          <p:nvPr/>
        </p:nvSpPr>
        <p:spPr>
          <a:xfrm>
            <a:off x="1427062" y="7373926"/>
            <a:ext cx="929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5BD0C7-A7F2-84EA-04D4-46915FB0A8A3}"/>
              </a:ext>
            </a:extLst>
          </p:cNvPr>
          <p:cNvSpPr/>
          <p:nvPr/>
        </p:nvSpPr>
        <p:spPr>
          <a:xfrm>
            <a:off x="158164" y="819835"/>
            <a:ext cx="2459467" cy="6867085"/>
          </a:xfrm>
          <a:prstGeom prst="roundRect">
            <a:avLst>
              <a:gd name="adj" fmla="val 10976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21642774-8256-4895-7EF1-A3B7272F9BF7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IAM </a:t>
            </a:r>
            <a:r>
              <a:rPr lang="en-US" dirty="0" err="1"/>
              <a:t>Usecases</a:t>
            </a:r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1A055D-386D-12AE-9A03-0E750EE7F2BF}"/>
              </a:ext>
            </a:extLst>
          </p:cNvPr>
          <p:cNvSpPr/>
          <p:nvPr/>
        </p:nvSpPr>
        <p:spPr>
          <a:xfrm>
            <a:off x="4925824" y="88816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Provision AWS </a:t>
            </a:r>
            <a:r>
              <a:rPr lang="en-US" sz="3200" dirty="0">
                <a:solidFill>
                  <a:srgbClr val="FFFF00"/>
                </a:solidFill>
              </a:rPr>
              <a:t>IAM Admins </a:t>
            </a:r>
            <a:r>
              <a:rPr lang="en-US" sz="3200" dirty="0">
                <a:solidFill>
                  <a:schemeClr val="bg1"/>
                </a:solidFill>
              </a:rPr>
              <a:t>as EKS Admins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91C994C-E3CB-90A7-00B0-13DAFB8CED2A}"/>
              </a:ext>
            </a:extLst>
          </p:cNvPr>
          <p:cNvSpPr/>
          <p:nvPr/>
        </p:nvSpPr>
        <p:spPr>
          <a:xfrm>
            <a:off x="4925824" y="1881179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AWS </a:t>
            </a:r>
            <a:r>
              <a:rPr lang="en-US" sz="3000" dirty="0">
                <a:solidFill>
                  <a:srgbClr val="FFFF00"/>
                </a:solidFill>
              </a:rPr>
              <a:t>IAM Basic User </a:t>
            </a:r>
            <a:r>
              <a:rPr lang="en-US" sz="3000" dirty="0"/>
              <a:t>as EKS Admin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8FE6D11-6AEC-6FCC-D8C8-55219DB04070}"/>
              </a:ext>
            </a:extLst>
          </p:cNvPr>
          <p:cNvSpPr/>
          <p:nvPr/>
        </p:nvSpPr>
        <p:spPr>
          <a:xfrm>
            <a:off x="4925824" y="2872444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Section-19,20</a:t>
            </a:r>
            <a:r>
              <a:rPr lang="en-US" sz="3000" dirty="0"/>
              <a:t> with Terraform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E56C7BD-D2EE-590C-8A4A-D3F47295A24F}"/>
              </a:ext>
            </a:extLst>
          </p:cNvPr>
          <p:cNvSpPr/>
          <p:nvPr/>
        </p:nvSpPr>
        <p:spPr>
          <a:xfrm>
            <a:off x="4901499" y="3874726"/>
            <a:ext cx="4621427" cy="139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EKS Admins with AWS </a:t>
            </a:r>
            <a:r>
              <a:rPr lang="en-US" sz="3000" dirty="0">
                <a:solidFill>
                  <a:srgbClr val="FFFF00"/>
                </a:solidFill>
              </a:rPr>
              <a:t>IAM Roles &amp; IAM Groups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D477FB0-68CA-089D-0D70-665FD684A6AE}"/>
              </a:ext>
            </a:extLst>
          </p:cNvPr>
          <p:cNvSpPr/>
          <p:nvPr/>
        </p:nvSpPr>
        <p:spPr>
          <a:xfrm>
            <a:off x="4925824" y="535602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Section-22</a:t>
            </a:r>
            <a:r>
              <a:rPr lang="en-US" sz="3000" dirty="0"/>
              <a:t> with Terraform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120690-1EA1-8241-BBE4-3FA8FDF36934}"/>
              </a:ext>
            </a:extLst>
          </p:cNvPr>
          <p:cNvSpPr/>
          <p:nvPr/>
        </p:nvSpPr>
        <p:spPr>
          <a:xfrm>
            <a:off x="4934549" y="6384562"/>
            <a:ext cx="9401817" cy="130445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</a:t>
            </a:r>
            <a:r>
              <a:rPr lang="en-US" sz="3000" dirty="0">
                <a:solidFill>
                  <a:schemeClr val="bg1"/>
                </a:solidFill>
              </a:rPr>
              <a:t>EKS </a:t>
            </a:r>
            <a:r>
              <a:rPr lang="en-US" sz="3000" dirty="0">
                <a:solidFill>
                  <a:srgbClr val="FFFF00"/>
                </a:solidFill>
              </a:rPr>
              <a:t>Read-Only</a:t>
            </a:r>
            <a:r>
              <a:rPr lang="en-US" sz="3000" dirty="0">
                <a:solidFill>
                  <a:schemeClr val="bg1"/>
                </a:solidFill>
              </a:rPr>
              <a:t> Users </a:t>
            </a:r>
            <a:r>
              <a:rPr lang="en-US" sz="3000" dirty="0"/>
              <a:t>with </a:t>
            </a:r>
            <a:r>
              <a:rPr lang="en-US" sz="3000" dirty="0">
                <a:solidFill>
                  <a:srgbClr val="FFFF00"/>
                </a:solidFill>
              </a:rPr>
              <a:t>IAM Roles, IAM Groups, </a:t>
            </a:r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Cluster Role and Cluster Role Binding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B7B4BD94-AA1D-3C46-A378-13D2887E9C7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058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F3564548-1C19-6D4C-B1DA-B8C37D449A2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899612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077903" y="500121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FC6FD0-8D9E-AA4E-BD74-F76EF7C12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8426" y="2459645"/>
            <a:ext cx="5813540" cy="4114992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1B4B0E2D-6B81-6A4B-972A-EB3D6E7C13F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242275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Basic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5509D5-30B7-094C-A926-30882C5DEF5B}"/>
              </a:ext>
            </a:extLst>
          </p:cNvPr>
          <p:cNvSpPr/>
          <p:nvPr/>
        </p:nvSpPr>
        <p:spPr>
          <a:xfrm>
            <a:off x="12585953" y="5756275"/>
            <a:ext cx="1530282" cy="18460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</a:t>
            </a:r>
          </a:p>
          <a:p>
            <a:pPr algn="ctr"/>
            <a:r>
              <a:rPr lang="en-US" b="1" dirty="0"/>
              <a:t>Full</a:t>
            </a:r>
          </a:p>
          <a:p>
            <a:pPr algn="ctr"/>
            <a:r>
              <a:rPr lang="en-US" b="1" dirty="0"/>
              <a:t>Access</a:t>
            </a:r>
          </a:p>
          <a:p>
            <a:pPr algn="ctr"/>
            <a:r>
              <a:rPr lang="en-US" b="1" dirty="0"/>
              <a:t>IAM Policy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22A7973-987F-7541-B09C-4B066FF73F75}"/>
              </a:ext>
            </a:extLst>
          </p:cNvPr>
          <p:cNvSpPr/>
          <p:nvPr/>
        </p:nvSpPr>
        <p:spPr>
          <a:xfrm>
            <a:off x="12927535" y="4318612"/>
            <a:ext cx="829270" cy="1437662"/>
          </a:xfrm>
          <a:prstGeom prst="down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C57EA925-F9C8-0443-91B7-91DA40E221E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491753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22" y="19866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778" y="2751784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1810202"/>
            <a:ext cx="2999720" cy="56965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84927" y="4098055"/>
            <a:ext cx="1222659" cy="9031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89179" y="496244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709" y="280525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C4ECF61B-D24C-5947-9596-D914800844E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103152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0E3384-9D4A-B046-8FB6-817C0F47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8669"/>
            <a:ext cx="12618720" cy="1188851"/>
          </a:xfrm>
        </p:spPr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D3AB3BB3-3CAB-A341-A4BD-8DDD2021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03347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90E67197-D078-B045-8E50-F733E80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91094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4D0CC03-BB70-DD44-8700-90D2E766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379357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D478C4AE-3ABE-DD40-B9AC-B00B032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46762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A381837D-A67D-044D-A669-D679DE7E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005371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2">
            <a:extLst>
              <a:ext uri="{FF2B5EF4-FFF2-40B4-BE49-F238E27FC236}">
                <a16:creationId xmlns:a16="http://schemas.microsoft.com/office/drawing/2014/main" id="{563AFA83-A18C-B747-B99D-29FF3F03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88285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2">
            <a:extLst>
              <a:ext uri="{FF2B5EF4-FFF2-40B4-BE49-F238E27FC236}">
                <a16:creationId xmlns:a16="http://schemas.microsoft.com/office/drawing/2014/main" id="{80C5430A-7389-F143-859C-9D016D4B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376548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2">
            <a:extLst>
              <a:ext uri="{FF2B5EF4-FFF2-40B4-BE49-F238E27FC236}">
                <a16:creationId xmlns:a16="http://schemas.microsoft.com/office/drawing/2014/main" id="{D1704FAC-A237-A145-B517-9CA08617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464811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31F0F9-434B-2040-9F49-AAE2A5C0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37" y="947040"/>
            <a:ext cx="8043014" cy="5693078"/>
          </a:xfrm>
          <a:prstGeom prst="rect">
            <a:avLst/>
          </a:prstGeom>
        </p:spPr>
      </p:pic>
      <p:pic>
        <p:nvPicPr>
          <p:cNvPr id="19" name="Graphic 22">
            <a:extLst>
              <a:ext uri="{FF2B5EF4-FFF2-40B4-BE49-F238E27FC236}">
                <a16:creationId xmlns:a16="http://schemas.microsoft.com/office/drawing/2014/main" id="{F8955623-CE96-8F4E-AEDB-74395956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555368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8171F500-60F9-D54E-B0EE-196A89B1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552559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4DFFEDC5-E5FE-8C4D-B2A6-30229CDC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64320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754A47-8ED0-7946-802E-BF0E355D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6403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41743B-E175-B246-9F55-549886E4DE5F}"/>
              </a:ext>
            </a:extLst>
          </p:cNvPr>
          <p:cNvSpPr/>
          <p:nvPr/>
        </p:nvSpPr>
        <p:spPr>
          <a:xfrm>
            <a:off x="109894" y="656924"/>
            <a:ext cx="2165474" cy="6915751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7F904-813E-5744-B088-AC4D02FC1E13}"/>
              </a:ext>
            </a:extLst>
          </p:cNvPr>
          <p:cNvSpPr txBox="1"/>
          <p:nvPr/>
        </p:nvSpPr>
        <p:spPr>
          <a:xfrm>
            <a:off x="454874" y="7153108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27" name="Graphic 19">
            <a:extLst>
              <a:ext uri="{FF2B5EF4-FFF2-40B4-BE49-F238E27FC236}">
                <a16:creationId xmlns:a16="http://schemas.microsoft.com/office/drawing/2014/main" id="{4A558762-0459-CF41-970F-F087E87C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2" y="86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37B45370-38AD-EF42-9D3B-A7F22041B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38" y="162614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9A5A5-5995-CE45-8A64-E96D23C59E41}"/>
              </a:ext>
            </a:extLst>
          </p:cNvPr>
          <p:cNvSpPr/>
          <p:nvPr/>
        </p:nvSpPr>
        <p:spPr>
          <a:xfrm>
            <a:off x="2336030" y="4849298"/>
            <a:ext cx="3995216" cy="17908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all these users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is not a feasible Option from </a:t>
            </a:r>
            <a:r>
              <a:rPr lang="en-US" dirty="0">
                <a:solidFill>
                  <a:srgbClr val="FFFF00"/>
                </a:solidFill>
              </a:rPr>
              <a:t>maintenance perspective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2CEB51-0CD0-0A4C-A992-220F55D6D4EC}"/>
              </a:ext>
            </a:extLst>
          </p:cNvPr>
          <p:cNvSpPr/>
          <p:nvPr/>
        </p:nvSpPr>
        <p:spPr>
          <a:xfrm>
            <a:off x="2519634" y="6719566"/>
            <a:ext cx="3604437" cy="1035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increases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F91C5C-DC9C-5E4C-B4AF-DB9A9EA8E4CD}"/>
              </a:ext>
            </a:extLst>
          </p:cNvPr>
          <p:cNvSpPr/>
          <p:nvPr/>
        </p:nvSpPr>
        <p:spPr>
          <a:xfrm>
            <a:off x="2531420" y="861048"/>
            <a:ext cx="3604437" cy="206753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need to add </a:t>
            </a:r>
            <a:r>
              <a:rPr lang="en-US" dirty="0">
                <a:solidFill>
                  <a:srgbClr val="FFFF00"/>
                </a:solidFill>
              </a:rPr>
              <a:t>many IAM Users </a:t>
            </a:r>
            <a:r>
              <a:rPr lang="en-US" dirty="0"/>
              <a:t>as EKS Admins (20, 30, 40, 50) what should we do 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D0E4F5-3553-7D4F-B18C-EA1E92E82DD1}"/>
              </a:ext>
            </a:extLst>
          </p:cNvPr>
          <p:cNvSpPr/>
          <p:nvPr/>
        </p:nvSpPr>
        <p:spPr>
          <a:xfrm>
            <a:off x="2373122" y="3099109"/>
            <a:ext cx="3995216" cy="164080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Option-1: </a:t>
            </a:r>
            <a:r>
              <a:rPr lang="en-US" dirty="0"/>
              <a:t>Add those User ARNs in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/>
              <a:t> section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</a:t>
            </a:r>
            <a:r>
              <a:rPr lang="en-US" dirty="0"/>
              <a:t> </a:t>
            </a:r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6E038-AC15-164F-91E1-459E256AA915}"/>
              </a:ext>
            </a:extLst>
          </p:cNvPr>
          <p:cNvSpPr/>
          <p:nvPr/>
        </p:nvSpPr>
        <p:spPr>
          <a:xfrm>
            <a:off x="6368337" y="6837680"/>
            <a:ext cx="8043014" cy="83338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time we add a new user, we need to update the Kubernetes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in EKS Cluster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A58E593-1FCE-794C-B187-AB4C3093C13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28677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B917BC-2BD2-2A44-A88A-E4197314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C81F0849-F6E5-3C4C-BE36-674A45E3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185296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BA9B6951-6382-9B47-82FB-613A8D27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273044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2">
            <a:extLst>
              <a:ext uri="{FF2B5EF4-FFF2-40B4-BE49-F238E27FC236}">
                <a16:creationId xmlns:a16="http://schemas.microsoft.com/office/drawing/2014/main" id="{514CAB55-4E35-2142-AD56-EB394D0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361307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00572110-54F8-7342-A878-8D2AC51C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44957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160276-C124-4547-B1F2-DBA2637E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182486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2">
            <a:extLst>
              <a:ext uri="{FF2B5EF4-FFF2-40B4-BE49-F238E27FC236}">
                <a16:creationId xmlns:a16="http://schemas.microsoft.com/office/drawing/2014/main" id="{6039ED0A-73A9-BF4C-8D54-6F8698DC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27023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2">
            <a:extLst>
              <a:ext uri="{FF2B5EF4-FFF2-40B4-BE49-F238E27FC236}">
                <a16:creationId xmlns:a16="http://schemas.microsoft.com/office/drawing/2014/main" id="{1686AE79-5CC9-B84E-A20F-3B0DBAB6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358497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2">
            <a:extLst>
              <a:ext uri="{FF2B5EF4-FFF2-40B4-BE49-F238E27FC236}">
                <a16:creationId xmlns:a16="http://schemas.microsoft.com/office/drawing/2014/main" id="{08041112-D70F-8147-896A-73537B88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44676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22">
            <a:extLst>
              <a:ext uri="{FF2B5EF4-FFF2-40B4-BE49-F238E27FC236}">
                <a16:creationId xmlns:a16="http://schemas.microsoft.com/office/drawing/2014/main" id="{C0A44F99-DDAE-8144-8699-F11F7143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537318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323B050A-A252-E947-BCC2-A4E6E643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534508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2">
            <a:extLst>
              <a:ext uri="{FF2B5EF4-FFF2-40B4-BE49-F238E27FC236}">
                <a16:creationId xmlns:a16="http://schemas.microsoft.com/office/drawing/2014/main" id="{22564D67-B3A6-8546-BEA8-0A01777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6251506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538C269-DD1F-2346-8E32-6115DD5B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62234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A54BE35-FF54-0344-BF23-F620B06589FB}"/>
              </a:ext>
            </a:extLst>
          </p:cNvPr>
          <p:cNvSpPr/>
          <p:nvPr/>
        </p:nvSpPr>
        <p:spPr>
          <a:xfrm>
            <a:off x="767377" y="1680196"/>
            <a:ext cx="2165474" cy="5711977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EFABE-1BCC-F040-8BD8-BBE2DD7F89B7}"/>
              </a:ext>
            </a:extLst>
          </p:cNvPr>
          <p:cNvSpPr txBox="1"/>
          <p:nvPr/>
        </p:nvSpPr>
        <p:spPr>
          <a:xfrm>
            <a:off x="1112357" y="6972606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33" name="Graphic 19">
            <a:extLst>
              <a:ext uri="{FF2B5EF4-FFF2-40B4-BE49-F238E27FC236}">
                <a16:creationId xmlns:a16="http://schemas.microsoft.com/office/drawing/2014/main" id="{1B39DD90-C218-124C-8F80-14402269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7" y="1715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2F92196E-F150-8941-8BAD-D4F68B889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223" y="248078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E53E17-EEE0-D54D-8516-619ABAB70F28}"/>
              </a:ext>
            </a:extLst>
          </p:cNvPr>
          <p:cNvSpPr/>
          <p:nvPr/>
        </p:nvSpPr>
        <p:spPr>
          <a:xfrm>
            <a:off x="4873907" y="3059622"/>
            <a:ext cx="3097566" cy="29133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0FD9099-E522-F34B-86C2-064C4E85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5446994" y="3152326"/>
            <a:ext cx="2035380" cy="20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4D21DF-6484-7548-8E6D-7EEFC032C7A6}"/>
              </a:ext>
            </a:extLst>
          </p:cNvPr>
          <p:cNvSpPr txBox="1"/>
          <p:nvPr/>
        </p:nvSpPr>
        <p:spPr>
          <a:xfrm>
            <a:off x="5071898" y="5326573"/>
            <a:ext cx="2785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Group: </a:t>
            </a:r>
            <a:r>
              <a:rPr lang="en-US" dirty="0" err="1">
                <a:solidFill>
                  <a:srgbClr val="389954"/>
                </a:solidFill>
              </a:rPr>
              <a:t>eksadmins</a:t>
            </a:r>
            <a:endParaRPr lang="en-US" dirty="0">
              <a:solidFill>
                <a:srgbClr val="389954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F50CB39-F960-F045-8C95-B4BC4F6FB551}"/>
              </a:ext>
            </a:extLst>
          </p:cNvPr>
          <p:cNvSpPr/>
          <p:nvPr/>
        </p:nvSpPr>
        <p:spPr>
          <a:xfrm>
            <a:off x="244550" y="1239094"/>
            <a:ext cx="8027580" cy="6305480"/>
          </a:xfrm>
          <a:prstGeom prst="roundRect">
            <a:avLst>
              <a:gd name="adj" fmla="val 320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CD4A6B-A6F7-DF49-AE99-088887FA3D7E}"/>
              </a:ext>
            </a:extLst>
          </p:cNvPr>
          <p:cNvSpPr/>
          <p:nvPr/>
        </p:nvSpPr>
        <p:spPr>
          <a:xfrm>
            <a:off x="2932852" y="4184734"/>
            <a:ext cx="1941056" cy="77575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9D94D1A-3108-F141-A6DF-60D902EB0354}"/>
              </a:ext>
            </a:extLst>
          </p:cNvPr>
          <p:cNvSpPr/>
          <p:nvPr/>
        </p:nvSpPr>
        <p:spPr>
          <a:xfrm>
            <a:off x="8447559" y="1239094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we use </a:t>
            </a:r>
            <a:r>
              <a:rPr lang="en-US" dirty="0">
                <a:solidFill>
                  <a:srgbClr val="FFFF00"/>
                </a:solidFill>
              </a:rPr>
              <a:t>IAM Groups </a:t>
            </a:r>
            <a:r>
              <a:rPr lang="en-US" dirty="0"/>
              <a:t>to simplify this EKS Admin Access Process ? </a:t>
            </a:r>
            <a:r>
              <a:rPr lang="en-US" b="1" dirty="0">
                <a:solidFill>
                  <a:srgbClr val="389954"/>
                </a:solidFill>
              </a:rPr>
              <a:t>YES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676AB4-0839-0F48-984A-B4EF8F147ECB}"/>
              </a:ext>
            </a:extLst>
          </p:cNvPr>
          <p:cNvSpPr/>
          <p:nvPr/>
        </p:nvSpPr>
        <p:spPr>
          <a:xfrm>
            <a:off x="8456805" y="2204782"/>
            <a:ext cx="5794744" cy="2654297"/>
          </a:xfrm>
          <a:prstGeom prst="roundRect">
            <a:avLst>
              <a:gd name="adj" fmla="val 8468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 up the whole base for this is </a:t>
            </a:r>
            <a:r>
              <a:rPr lang="en-US" dirty="0">
                <a:solidFill>
                  <a:srgbClr val="FFFF00"/>
                </a:solidFill>
              </a:rPr>
              <a:t>complex</a:t>
            </a:r>
            <a:r>
              <a:rPr lang="en-US" dirty="0"/>
              <a:t>, many things like below are involved</a:t>
            </a:r>
          </a:p>
          <a:p>
            <a:pPr marL="457200" indent="-457200">
              <a:buAutoNum type="arabicPeriod"/>
            </a:pPr>
            <a:r>
              <a:rPr lang="en-US" dirty="0"/>
              <a:t>STS Assume Role Trust Policy</a:t>
            </a:r>
          </a:p>
          <a:p>
            <a:pPr marL="457200" indent="-457200">
              <a:buAutoNum type="arabicPeriod"/>
            </a:pPr>
            <a:r>
              <a:rPr lang="en-US" dirty="0"/>
              <a:t>IAM Policy</a:t>
            </a:r>
          </a:p>
          <a:p>
            <a:pPr marL="457200" indent="-457200">
              <a:buAutoNum type="arabicPeriod"/>
            </a:pPr>
            <a:r>
              <a:rPr lang="en-US" dirty="0"/>
              <a:t>IAM Role</a:t>
            </a:r>
          </a:p>
          <a:p>
            <a:pPr marL="457200" indent="-457200">
              <a:buAutoNum type="arabicPeriod"/>
            </a:pPr>
            <a:r>
              <a:rPr lang="en-US" dirty="0"/>
              <a:t>IAM Group Policy </a:t>
            </a:r>
          </a:p>
          <a:p>
            <a:pPr marL="457200" indent="-457200">
              <a:buAutoNum type="arabicPeriod"/>
            </a:pPr>
            <a:r>
              <a:rPr lang="en-US" dirty="0"/>
              <a:t>IAM Groups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9A45861-33C0-F349-B6B2-BAB8B77510BF}"/>
              </a:ext>
            </a:extLst>
          </p:cNvPr>
          <p:cNvSpPr/>
          <p:nvPr/>
        </p:nvSpPr>
        <p:spPr>
          <a:xfrm>
            <a:off x="8467760" y="5088701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After all steps are completed, provisioning EKS Admins becomes </a:t>
            </a:r>
            <a:r>
              <a:rPr lang="en-US" dirty="0">
                <a:solidFill>
                  <a:srgbClr val="389954"/>
                </a:solidFill>
              </a:rPr>
              <a:t>so so easy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01C12B-135A-4040-825E-E2D18720140D}"/>
              </a:ext>
            </a:extLst>
          </p:cNvPr>
          <p:cNvSpPr/>
          <p:nvPr/>
        </p:nvSpPr>
        <p:spPr>
          <a:xfrm>
            <a:off x="8456805" y="6030653"/>
            <a:ext cx="5794744" cy="7974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Step-1: </a:t>
            </a:r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User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47787E8-7A13-714F-9C41-61C66A2F1D58}"/>
              </a:ext>
            </a:extLst>
          </p:cNvPr>
          <p:cNvSpPr/>
          <p:nvPr/>
        </p:nvSpPr>
        <p:spPr>
          <a:xfrm>
            <a:off x="8467760" y="6972606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Step-2: </a:t>
            </a:r>
            <a:r>
              <a:rPr lang="en-US" dirty="0"/>
              <a:t>Associate that User to </a:t>
            </a:r>
            <a:r>
              <a:rPr lang="en-US" dirty="0">
                <a:solidFill>
                  <a:srgbClr val="FFFF00"/>
                </a:solidFill>
              </a:rPr>
              <a:t>IAM Group: </a:t>
            </a:r>
            <a:r>
              <a:rPr lang="en-US" dirty="0" err="1">
                <a:solidFill>
                  <a:srgbClr val="FFFF00"/>
                </a:solidFill>
              </a:rPr>
              <a:t>eksadmins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(User gets access to EKS Cluster)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B3FBD16-0CC7-5346-844B-F0906515903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838318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82" y="341293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1713" y="461907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2305" y="639331"/>
            <a:ext cx="369332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>
          <a:xfrm>
            <a:off x="2205916" y="4371220"/>
            <a:ext cx="504685" cy="41347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eksadmin4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eksadmin5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5143" y="2571006"/>
            <a:ext cx="5879529" cy="38743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77502E8-4C4C-C648-9761-8A8D71F2460E}"/>
              </a:ext>
            </a:extLst>
          </p:cNvPr>
          <p:cNvCxnSpPr>
            <a:cxnSpLocks/>
          </p:cNvCxnSpPr>
          <p:nvPr/>
        </p:nvCxnSpPr>
        <p:spPr>
          <a:xfrm>
            <a:off x="2902358" y="3269883"/>
            <a:ext cx="9801706" cy="956160"/>
          </a:xfrm>
          <a:prstGeom prst="bentConnector3">
            <a:avLst>
              <a:gd name="adj1" fmla="val 99879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951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664843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</a:t>
            </a:r>
            <a:r>
              <a:rPr lang="en-US" sz="4800" dirty="0" err="1"/>
              <a:t>ReadOnly</a:t>
            </a:r>
            <a:r>
              <a:rPr lang="en-US" sz="4800" dirty="0"/>
              <a:t>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Read-Only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8415" y="5679195"/>
            <a:ext cx="4428069" cy="1497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3E49C4-0F18-FAB4-C680-26AD22D5FC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1417" y="1995191"/>
            <a:ext cx="5445067" cy="3514805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1841" y="5933192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62729" y="5915551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6284806" y="5826799"/>
            <a:ext cx="2340428" cy="129793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C07F9-62F5-CE83-F339-5696B3FA7C86}"/>
              </a:ext>
            </a:extLst>
          </p:cNvPr>
          <p:cNvSpPr txBox="1"/>
          <p:nvPr/>
        </p:nvSpPr>
        <p:spPr>
          <a:xfrm>
            <a:off x="6374189" y="6731687"/>
            <a:ext cx="2171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RBAC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48B49E9A-BF88-8447-A75F-ED71B4BA34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165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0775649F-6A0F-604D-854A-54183F2BE3F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304522-C79D-6846-B70C-65A80ACBA93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909481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4952A-885C-00B8-F0BE-3D5C8887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ClusterRoleBinding</a:t>
            </a:r>
            <a:r>
              <a:rPr lang="en-US" dirty="0"/>
              <a:t> &amp; </a:t>
            </a:r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D20E-E371-B784-02E9-9311737C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1131470"/>
            <a:ext cx="7234628" cy="4669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B94D4-175B-16BF-D57A-EDC800AB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6" y="1131471"/>
            <a:ext cx="6746735" cy="466997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32FB04-0209-AB9B-F202-3F758AC74083}"/>
              </a:ext>
            </a:extLst>
          </p:cNvPr>
          <p:cNvSpPr/>
          <p:nvPr/>
        </p:nvSpPr>
        <p:spPr>
          <a:xfrm>
            <a:off x="7705121" y="5029198"/>
            <a:ext cx="2331508" cy="2939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F08B54-1629-ABC2-FAE0-105A2006C0A6}"/>
              </a:ext>
            </a:extLst>
          </p:cNvPr>
          <p:cNvCxnSpPr/>
          <p:nvPr/>
        </p:nvCxnSpPr>
        <p:spPr>
          <a:xfrm>
            <a:off x="4615543" y="4713512"/>
            <a:ext cx="3116388" cy="478972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B88C2B-4BAD-71A3-F057-633D15ABAA6D}"/>
              </a:ext>
            </a:extLst>
          </p:cNvPr>
          <p:cNvSpPr/>
          <p:nvPr/>
        </p:nvSpPr>
        <p:spPr>
          <a:xfrm>
            <a:off x="169152" y="6044982"/>
            <a:ext cx="14282703" cy="6307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the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enforce the </a:t>
            </a:r>
            <a:r>
              <a:rPr lang="en-US" dirty="0">
                <a:solidFill>
                  <a:srgbClr val="FFFF00"/>
                </a:solidFill>
              </a:rPr>
              <a:t>Kubernetes RBAC permissions </a:t>
            </a:r>
            <a:r>
              <a:rPr lang="en-US" dirty="0"/>
              <a:t>defined in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rgbClr val="FFFF00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1DE69-0539-50A9-CD3C-071C8E16BFC5}"/>
              </a:ext>
            </a:extLst>
          </p:cNvPr>
          <p:cNvSpPr/>
          <p:nvPr/>
        </p:nvSpPr>
        <p:spPr>
          <a:xfrm>
            <a:off x="169152" y="6846462"/>
            <a:ext cx="14282703" cy="6307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Subject Name </a:t>
            </a:r>
            <a:r>
              <a:rPr lang="en-US" dirty="0"/>
              <a:t>in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 should match the </a:t>
            </a:r>
            <a:r>
              <a:rPr lang="en-US" dirty="0">
                <a:solidFill>
                  <a:srgbClr val="FFFF00"/>
                </a:solidFill>
              </a:rPr>
              <a:t>groups value</a:t>
            </a:r>
            <a:r>
              <a:rPr lang="en-US" dirty="0"/>
              <a:t>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7BC7689-D5D1-2341-90CC-7375344F443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6322493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39B5EB-37EC-8F19-D966-A14A52A4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82BB8DEA-64D2-6BF0-B93A-E7E00508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166288" y="4021386"/>
            <a:ext cx="1534886" cy="15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38FA35-0491-A49F-3E9D-3E9E4C2B96DB}"/>
              </a:ext>
            </a:extLst>
          </p:cNvPr>
          <p:cNvSpPr/>
          <p:nvPr/>
        </p:nvSpPr>
        <p:spPr>
          <a:xfrm>
            <a:off x="4347256" y="3261080"/>
            <a:ext cx="5421086" cy="153488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Read-Only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F16FE-2E58-2AB5-F426-E973A795690E}"/>
              </a:ext>
            </a:extLst>
          </p:cNvPr>
          <p:cNvSpPr/>
          <p:nvPr/>
        </p:nvSpPr>
        <p:spPr>
          <a:xfrm>
            <a:off x="4459698" y="5049022"/>
            <a:ext cx="5421086" cy="15348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Dev Namespace Full Access</a:t>
            </a:r>
          </a:p>
          <a:p>
            <a:pPr algn="ctr"/>
            <a:r>
              <a:rPr lang="en-US" dirty="0"/>
              <a:t>(All Verbs  – Create , Apply, Get, List, Delete Resources)</a:t>
            </a:r>
          </a:p>
        </p:txBody>
      </p:sp>
      <p:pic>
        <p:nvPicPr>
          <p:cNvPr id="8" name="Google Shape;153;p18">
            <a:extLst>
              <a:ext uri="{FF2B5EF4-FFF2-40B4-BE49-F238E27FC236}">
                <a16:creationId xmlns:a16="http://schemas.microsoft.com/office/drawing/2014/main" id="{C89A6B73-53EE-59D2-3F58-742B315336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418" y="326108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6;p18">
            <a:extLst>
              <a:ext uri="{FF2B5EF4-FFF2-40B4-BE49-F238E27FC236}">
                <a16:creationId xmlns:a16="http://schemas.microsoft.com/office/drawing/2014/main" id="{BF5AB814-8377-8139-54DE-719E17334D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7547" y="325370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C2B9BFBF-D3C1-E997-C683-45FFFBA2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5760" y="420659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6B4FD4D7-2EF1-6AE0-68DD-6BCABE0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1241" y="423908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12" name="Google Shape;154;p18">
            <a:extLst>
              <a:ext uri="{FF2B5EF4-FFF2-40B4-BE49-F238E27FC236}">
                <a16:creationId xmlns:a16="http://schemas.microsoft.com/office/drawing/2014/main" id="{4787F5B6-B894-6626-3C2D-08BEF7AF7D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47" y="5177271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11D3E497-80FA-6447-7E6A-43C5DE5315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4939" y="5183386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FD9C9057-3F36-B323-2858-BD4978E03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732" y="61425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BEFBDB37-CCC5-3267-4C20-5EC97508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4618" y="614258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E86B6D-78C2-55FF-6F3C-ECAACA56F9AC}"/>
              </a:ext>
            </a:extLst>
          </p:cNvPr>
          <p:cNvSpPr/>
          <p:nvPr/>
        </p:nvSpPr>
        <p:spPr>
          <a:xfrm>
            <a:off x="11109922" y="3210622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2CF6DC-9DF2-0EF4-78E3-E945EDC7C186}"/>
              </a:ext>
            </a:extLst>
          </p:cNvPr>
          <p:cNvSpPr/>
          <p:nvPr/>
        </p:nvSpPr>
        <p:spPr>
          <a:xfrm>
            <a:off x="11108753" y="5116286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E7B604-6934-84D2-FAB5-BE487ABDDA8D}"/>
              </a:ext>
            </a:extLst>
          </p:cNvPr>
          <p:cNvSpPr/>
          <p:nvPr/>
        </p:nvSpPr>
        <p:spPr>
          <a:xfrm>
            <a:off x="9692291" y="3806757"/>
            <a:ext cx="1416462" cy="4549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9BD8E64-37CB-9E86-D197-453725B20F1B}"/>
              </a:ext>
            </a:extLst>
          </p:cNvPr>
          <p:cNvSpPr/>
          <p:nvPr/>
        </p:nvSpPr>
        <p:spPr>
          <a:xfrm>
            <a:off x="9692291" y="5589012"/>
            <a:ext cx="1416462" cy="4549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8679D-E6EB-3EB6-63BD-844185BBA7EC}"/>
              </a:ext>
            </a:extLst>
          </p:cNvPr>
          <p:cNvSpPr txBox="1"/>
          <p:nvPr/>
        </p:nvSpPr>
        <p:spPr>
          <a:xfrm>
            <a:off x="972646" y="5499008"/>
            <a:ext cx="194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EKS Developer </a:t>
            </a:r>
          </a:p>
          <a:p>
            <a:pPr algn="ctr"/>
            <a:r>
              <a:rPr lang="en-US" b="1" dirty="0"/>
              <a:t>IAM User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13306E-4A35-6CFC-FA24-9BD69C34448E}"/>
              </a:ext>
            </a:extLst>
          </p:cNvPr>
          <p:cNvSpPr/>
          <p:nvPr/>
        </p:nvSpPr>
        <p:spPr>
          <a:xfrm>
            <a:off x="320861" y="2547258"/>
            <a:ext cx="13988677" cy="4593772"/>
          </a:xfrm>
          <a:prstGeom prst="roundRect">
            <a:avLst>
              <a:gd name="adj" fmla="val 56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FD4E6C-3A00-5A31-23BE-4713DAFDCB63}"/>
              </a:ext>
            </a:extLst>
          </p:cNvPr>
          <p:cNvSpPr/>
          <p:nvPr/>
        </p:nvSpPr>
        <p:spPr>
          <a:xfrm>
            <a:off x="320861" y="1233711"/>
            <a:ext cx="13988677" cy="93495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 Developer requesting </a:t>
            </a:r>
            <a:r>
              <a:rPr lang="en-US" sz="3000" dirty="0">
                <a:solidFill>
                  <a:srgbClr val="FFFF00"/>
                </a:solidFill>
              </a:rPr>
              <a:t>full access to a namespace (dev) </a:t>
            </a:r>
            <a:r>
              <a:rPr lang="en-US" sz="3000" dirty="0"/>
              <a:t>in EKS Cluster and in addition, also asking for </a:t>
            </a:r>
            <a:r>
              <a:rPr lang="en-US" sz="3000" dirty="0">
                <a:solidFill>
                  <a:srgbClr val="FFFF00"/>
                </a:solidFill>
              </a:rPr>
              <a:t>read-only access </a:t>
            </a:r>
            <a:r>
              <a:rPr lang="en-US" sz="3000" dirty="0"/>
              <a:t>to EKS Cluster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182C0CB-C270-F24C-8C1B-80A15E6A71D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883241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946040"/>
            <a:ext cx="8560101" cy="656068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65786" y="1460985"/>
            <a:ext cx="7738513" cy="3468210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08174" y="58611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72" y="1047601"/>
            <a:ext cx="925355" cy="8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Developer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251214" y="1089000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47" y="685908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19333" y="965379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36" y="2077048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197267" y="3283193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7045913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130353" y="624803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509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572256" y="6251622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11" y="6878588"/>
            <a:ext cx="1450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eksdeveloper2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747" y="4962980"/>
            <a:ext cx="1649987" cy="557967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44749" y="5843728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80234" y="5812762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5892328" y="5741259"/>
            <a:ext cx="2665681" cy="138381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154;p18">
            <a:extLst>
              <a:ext uri="{FF2B5EF4-FFF2-40B4-BE49-F238E27FC236}">
                <a16:creationId xmlns:a16="http://schemas.microsoft.com/office/drawing/2014/main" id="{567667D0-B94E-0817-1406-B9D27CB2E3C5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99283" y="5840725"/>
            <a:ext cx="955523" cy="81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57;p18">
            <a:extLst>
              <a:ext uri="{FF2B5EF4-FFF2-40B4-BE49-F238E27FC236}">
                <a16:creationId xmlns:a16="http://schemas.microsoft.com/office/drawing/2014/main" id="{DAF84D50-764B-F1C7-1D8D-4CB6E8BD6FA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218018" y="5868703"/>
            <a:ext cx="952014" cy="8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2203B86-F1F4-3FA0-877A-AC61FC1FE452}"/>
              </a:ext>
            </a:extLst>
          </p:cNvPr>
          <p:cNvSpPr/>
          <p:nvPr/>
        </p:nvSpPr>
        <p:spPr>
          <a:xfrm>
            <a:off x="11146701" y="5741259"/>
            <a:ext cx="2340428" cy="1297931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395;p28">
            <a:extLst>
              <a:ext uri="{FF2B5EF4-FFF2-40B4-BE49-F238E27FC236}">
                <a16:creationId xmlns:a16="http://schemas.microsoft.com/office/drawing/2014/main" id="{90C8F135-DD47-8A7A-444C-5562CA8CC658}"/>
              </a:ext>
            </a:extLst>
          </p:cNvPr>
          <p:cNvSpPr/>
          <p:nvPr/>
        </p:nvSpPr>
        <p:spPr>
          <a:xfrm>
            <a:off x="10907486" y="5307533"/>
            <a:ext cx="2937972" cy="209427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3" name="Google Shape;414;p28">
            <a:extLst>
              <a:ext uri="{FF2B5EF4-FFF2-40B4-BE49-F238E27FC236}">
                <a16:creationId xmlns:a16="http://schemas.microsoft.com/office/drawing/2014/main" id="{765854BD-E31C-E1EC-06D2-30E208831E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995" y="5043532"/>
            <a:ext cx="652646" cy="52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92E8334-4953-D206-F358-3D0442B6DA48}"/>
              </a:ext>
            </a:extLst>
          </p:cNvPr>
          <p:cNvSpPr txBox="1"/>
          <p:nvPr/>
        </p:nvSpPr>
        <p:spPr>
          <a:xfrm>
            <a:off x="11585216" y="499147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DEV namespace</a:t>
            </a: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4F0A9917-E15A-A3E2-0DC4-DD34ACD4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420" y="6594835"/>
            <a:ext cx="958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</a:t>
            </a:r>
          </a:p>
        </p:txBody>
      </p:sp>
      <p:sp>
        <p:nvSpPr>
          <p:cNvPr id="66" name="TextBox 29">
            <a:extLst>
              <a:ext uri="{FF2B5EF4-FFF2-40B4-BE49-F238E27FC236}">
                <a16:creationId xmlns:a16="http://schemas.microsoft.com/office/drawing/2014/main" id="{B36A3DE1-FB90-D422-E188-6B8E1C063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41" y="6632120"/>
            <a:ext cx="1226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 Binding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7548F3B2-B2E6-2AB4-9B37-F8F0127E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5204" y="6672322"/>
            <a:ext cx="12260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C11E5D7D-0C95-CDEC-FA72-AD03BF460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350" y="6658949"/>
            <a:ext cx="731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917C9D3-8446-9E71-F2AA-F071556D1DD4}"/>
              </a:ext>
            </a:extLst>
          </p:cNvPr>
          <p:cNvSpPr/>
          <p:nvPr/>
        </p:nvSpPr>
        <p:spPr>
          <a:xfrm>
            <a:off x="5797929" y="5604167"/>
            <a:ext cx="7913685" cy="1660054"/>
          </a:xfrm>
          <a:prstGeom prst="roundRect">
            <a:avLst>
              <a:gd name="adj" fmla="val 10955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CD678-9D9F-BAB8-1EB2-994B1BC362E4}"/>
              </a:ext>
            </a:extLst>
          </p:cNvPr>
          <p:cNvSpPr/>
          <p:nvPr/>
        </p:nvSpPr>
        <p:spPr>
          <a:xfrm>
            <a:off x="8662192" y="5977345"/>
            <a:ext cx="2111450" cy="100275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RBAC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BFCE1-4696-A5DF-C563-8DABF2E1C1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67434" y="1536294"/>
            <a:ext cx="4135216" cy="3278369"/>
          </a:xfrm>
          <a:prstGeom prst="rect">
            <a:avLst/>
          </a:prstGeom>
        </p:spPr>
      </p:pic>
      <p:sp>
        <p:nvSpPr>
          <p:cNvPr id="70" name="Subtitle 2">
            <a:extLst>
              <a:ext uri="{FF2B5EF4-FFF2-40B4-BE49-F238E27FC236}">
                <a16:creationId xmlns:a16="http://schemas.microsoft.com/office/drawing/2014/main" id="{EC800F13-1341-9343-8238-7AC34AC8C8C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867292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B5B4BA-9F0F-76A5-0C21-D44DBB19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086" y="50243"/>
            <a:ext cx="5536474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/>
              <a:t>ConfigMap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15EE6-9F58-D237-0F41-806F0D5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9" y="50243"/>
            <a:ext cx="7092200" cy="76702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22122C-D69A-94AE-7022-5CFCEC080E1F}"/>
              </a:ext>
            </a:extLst>
          </p:cNvPr>
          <p:cNvSpPr/>
          <p:nvPr/>
        </p:nvSpPr>
        <p:spPr>
          <a:xfrm>
            <a:off x="566058" y="5834743"/>
            <a:ext cx="5910943" cy="1807028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5F7235-F5BC-7099-9EE4-A08538E382EF}"/>
              </a:ext>
            </a:extLst>
          </p:cNvPr>
          <p:cNvSpPr/>
          <p:nvPr/>
        </p:nvSpPr>
        <p:spPr>
          <a:xfrm>
            <a:off x="457201" y="2852057"/>
            <a:ext cx="6389913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F6F190-C5BC-8F5E-49E8-DD57B41B121F}"/>
              </a:ext>
            </a:extLst>
          </p:cNvPr>
          <p:cNvSpPr/>
          <p:nvPr/>
        </p:nvSpPr>
        <p:spPr>
          <a:xfrm>
            <a:off x="457201" y="3804788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63396B-933F-5101-5816-77759F14D207}"/>
              </a:ext>
            </a:extLst>
          </p:cNvPr>
          <p:cNvSpPr/>
          <p:nvPr/>
        </p:nvSpPr>
        <p:spPr>
          <a:xfrm>
            <a:off x="457200" y="4752307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8E2ED-F8A3-9A85-5640-F85E11E1104E}"/>
              </a:ext>
            </a:extLst>
          </p:cNvPr>
          <p:cNvSpPr/>
          <p:nvPr/>
        </p:nvSpPr>
        <p:spPr>
          <a:xfrm>
            <a:off x="10123713" y="2788359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Admins </a:t>
            </a:r>
            <a:r>
              <a:rPr lang="en-US" dirty="0"/>
              <a:t>with IAM Users, Groups and Roles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B519A-3D08-33E1-28C3-9CFD5D9B56E0}"/>
              </a:ext>
            </a:extLst>
          </p:cNvPr>
          <p:cNvSpPr/>
          <p:nvPr/>
        </p:nvSpPr>
        <p:spPr>
          <a:xfrm>
            <a:off x="7663540" y="2788359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Section-22, 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D0F39F-6696-E32F-A95C-D208D5FFB1FC}"/>
              </a:ext>
            </a:extLst>
          </p:cNvPr>
          <p:cNvSpPr/>
          <p:nvPr/>
        </p:nvSpPr>
        <p:spPr>
          <a:xfrm>
            <a:off x="7663541" y="3880988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C9944-AFC6-03D4-0E82-A100B98A1FCF}"/>
              </a:ext>
            </a:extLst>
          </p:cNvPr>
          <p:cNvSpPr/>
          <p:nvPr/>
        </p:nvSpPr>
        <p:spPr>
          <a:xfrm>
            <a:off x="7663542" y="4840085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486128-9E39-46A7-83D1-55B5650F547C}"/>
              </a:ext>
            </a:extLst>
          </p:cNvPr>
          <p:cNvSpPr/>
          <p:nvPr/>
        </p:nvSpPr>
        <p:spPr>
          <a:xfrm>
            <a:off x="7663542" y="6335485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Section-19, 20, 21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0528876-629A-BDDD-1596-9285EEBD54CE}"/>
              </a:ext>
            </a:extLst>
          </p:cNvPr>
          <p:cNvSpPr/>
          <p:nvPr/>
        </p:nvSpPr>
        <p:spPr>
          <a:xfrm>
            <a:off x="6847114" y="3020026"/>
            <a:ext cx="816426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6BE07E0-939D-42B5-CCC2-3A7102C8744E}"/>
              </a:ext>
            </a:extLst>
          </p:cNvPr>
          <p:cNvSpPr/>
          <p:nvPr/>
        </p:nvSpPr>
        <p:spPr>
          <a:xfrm>
            <a:off x="7064831" y="4127441"/>
            <a:ext cx="598709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05672-CBEB-8247-9E98-B79B7819FBD6}"/>
              </a:ext>
            </a:extLst>
          </p:cNvPr>
          <p:cNvSpPr/>
          <p:nvPr/>
        </p:nvSpPr>
        <p:spPr>
          <a:xfrm>
            <a:off x="7097485" y="5106000"/>
            <a:ext cx="598709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226539E-3D34-EA60-5520-6C3DE55DA164}"/>
              </a:ext>
            </a:extLst>
          </p:cNvPr>
          <p:cNvSpPr/>
          <p:nvPr/>
        </p:nvSpPr>
        <p:spPr>
          <a:xfrm>
            <a:off x="6498776" y="6618098"/>
            <a:ext cx="1197418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D73E49-F70C-731F-EE39-904CA9A727BF}"/>
              </a:ext>
            </a:extLst>
          </p:cNvPr>
          <p:cNvSpPr/>
          <p:nvPr/>
        </p:nvSpPr>
        <p:spPr>
          <a:xfrm>
            <a:off x="10123713" y="3895773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EKS </a:t>
            </a:r>
            <a:r>
              <a:rPr lang="en-US" sz="1900" dirty="0" err="1">
                <a:solidFill>
                  <a:srgbClr val="FFFF00"/>
                </a:solidFill>
              </a:rPr>
              <a:t>ReadOnly</a:t>
            </a:r>
            <a:r>
              <a:rPr lang="en-US" sz="1900" dirty="0">
                <a:solidFill>
                  <a:srgbClr val="FFFF00"/>
                </a:solidFill>
              </a:rPr>
              <a:t> Access </a:t>
            </a:r>
            <a:r>
              <a:rPr lang="en-US" sz="1900" dirty="0"/>
              <a:t>with IAM Users, Groups, Roles &amp; </a:t>
            </a:r>
            <a:r>
              <a:rPr lang="en-US" sz="1900" dirty="0">
                <a:solidFill>
                  <a:srgbClr val="FFFF00"/>
                </a:solidFill>
              </a:rPr>
              <a:t>k8s </a:t>
            </a:r>
            <a:r>
              <a:rPr lang="en-US" sz="1900" dirty="0" err="1">
                <a:solidFill>
                  <a:srgbClr val="FFFF00"/>
                </a:solidFill>
              </a:rPr>
              <a:t>ClusterRole</a:t>
            </a:r>
            <a:r>
              <a:rPr lang="en-US" sz="1900" dirty="0">
                <a:solidFill>
                  <a:srgbClr val="FFFF00"/>
                </a:solidFill>
              </a:rPr>
              <a:t> &amp; </a:t>
            </a:r>
            <a:r>
              <a:rPr lang="en-US" sz="1900" dirty="0" err="1">
                <a:solidFill>
                  <a:srgbClr val="FFFF00"/>
                </a:solidFill>
              </a:rPr>
              <a:t>ClusterRoleBinding</a:t>
            </a:r>
            <a:endParaRPr lang="en-US" sz="1900" dirty="0">
              <a:solidFill>
                <a:srgbClr val="FFFF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1B71E8-63C5-B22D-5B85-D83581124334}"/>
              </a:ext>
            </a:extLst>
          </p:cNvPr>
          <p:cNvSpPr/>
          <p:nvPr/>
        </p:nvSpPr>
        <p:spPr>
          <a:xfrm>
            <a:off x="10123713" y="4874332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Developer Access with IAM Users, Groups, Roles &amp; k8s </a:t>
            </a:r>
            <a:r>
              <a:rPr lang="en-US" sz="1800" dirty="0" err="1"/>
              <a:t>ClusterRole</a:t>
            </a:r>
            <a:r>
              <a:rPr lang="en-US" sz="1800" dirty="0"/>
              <a:t>,  </a:t>
            </a:r>
            <a:r>
              <a:rPr lang="en-US" sz="1800" dirty="0" err="1"/>
              <a:t>ClusterRoleBinding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FFFF00"/>
                </a:solidFill>
              </a:rPr>
              <a:t>Role, </a:t>
            </a:r>
            <a:r>
              <a:rPr lang="en-US" sz="1800" dirty="0" err="1">
                <a:solidFill>
                  <a:srgbClr val="FFFF00"/>
                </a:solidFill>
              </a:rPr>
              <a:t>RoleBinding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CC8CB1D-6515-A97D-4B92-B7A29657C33E}"/>
              </a:ext>
            </a:extLst>
          </p:cNvPr>
          <p:cNvSpPr/>
          <p:nvPr/>
        </p:nvSpPr>
        <p:spPr>
          <a:xfrm>
            <a:off x="10123713" y="6289475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Users as </a:t>
            </a:r>
            <a:r>
              <a:rPr lang="en-US" dirty="0">
                <a:solidFill>
                  <a:srgbClr val="FFFF00"/>
                </a:solidFill>
              </a:rPr>
              <a:t>EKS Admins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7B1BA43-56B2-5842-B4DC-91750BC28D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6364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EKS Cluster Creator User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2E395B93-F92F-924C-B5C0-4814EAA9E56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566754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1"/>
            <a:ext cx="8560101" cy="3883300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2678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Creator User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23" y="255396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316354" y="376010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336737" y="755929"/>
            <a:ext cx="12128410" cy="4655142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351403" y="777090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867062" y="79456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6" y="16420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863" y="2468274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812" y="346652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02" y="269270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2460658" y="1547983"/>
            <a:ext cx="2677754" cy="3394919"/>
          </a:xfrm>
          <a:prstGeom prst="roundRect">
            <a:avLst>
              <a:gd name="adj" fmla="val 1049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604011" y="2663960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6341" y="3479872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kalyandev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AB000D-6B3A-5546-A4F8-49D3C93AC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4187" y="2170271"/>
            <a:ext cx="5454361" cy="2836794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5FE61133-1D14-FF41-B32A-AEB9C1B8E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3206" y="32091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E7F2E-E622-7640-9851-385A6F239D24}"/>
              </a:ext>
            </a:extLst>
          </p:cNvPr>
          <p:cNvSpPr txBox="1"/>
          <p:nvPr/>
        </p:nvSpPr>
        <p:spPr>
          <a:xfrm>
            <a:off x="318857" y="86337"/>
            <a:ext cx="170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User: </a:t>
            </a:r>
            <a:r>
              <a:rPr lang="en-US" sz="1800" b="1" dirty="0" err="1">
                <a:solidFill>
                  <a:srgbClr val="389954"/>
                </a:solidFill>
              </a:rPr>
              <a:t>kalyandev</a:t>
            </a:r>
            <a:endParaRPr lang="en-US" sz="1800" b="1" dirty="0">
              <a:solidFill>
                <a:srgbClr val="38995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C5E990-C7AA-164D-A195-AEA80BF2B4E4}"/>
              </a:ext>
            </a:extLst>
          </p:cNvPr>
          <p:cNvSpPr/>
          <p:nvPr/>
        </p:nvSpPr>
        <p:spPr>
          <a:xfrm>
            <a:off x="100458" y="1276281"/>
            <a:ext cx="2133433" cy="4179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0FC3826-8973-4D46-B17A-41B2658D51D5}"/>
              </a:ext>
            </a:extLst>
          </p:cNvPr>
          <p:cNvSpPr/>
          <p:nvPr/>
        </p:nvSpPr>
        <p:spPr>
          <a:xfrm>
            <a:off x="73805" y="1759091"/>
            <a:ext cx="2133433" cy="1343529"/>
          </a:xfrm>
          <a:prstGeom prst="roundRect">
            <a:avLst>
              <a:gd name="adj" fmla="val 11747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 configure </a:t>
            </a:r>
            <a:r>
              <a:rPr lang="en-US" dirty="0"/>
              <a:t>with Security Credentials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63D388-34F2-584A-9554-C60579AC4396}"/>
              </a:ext>
            </a:extLst>
          </p:cNvPr>
          <p:cNvSpPr/>
          <p:nvPr/>
        </p:nvSpPr>
        <p:spPr>
          <a:xfrm>
            <a:off x="79845" y="3208649"/>
            <a:ext cx="2087094" cy="753424"/>
          </a:xfrm>
          <a:prstGeom prst="roundRect">
            <a:avLst>
              <a:gd name="adj" fmla="val 1174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Terraform to create EKS cluster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54BA957-8675-3142-BF04-3EBDB1AD82D3}"/>
              </a:ext>
            </a:extLst>
          </p:cNvPr>
          <p:cNvSpPr/>
          <p:nvPr/>
        </p:nvSpPr>
        <p:spPr>
          <a:xfrm>
            <a:off x="73805" y="4054072"/>
            <a:ext cx="2159260" cy="1356999"/>
          </a:xfrm>
          <a:prstGeom prst="roundRect">
            <a:avLst>
              <a:gd name="adj" fmla="val 11747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kalyandev</a:t>
            </a:r>
            <a:r>
              <a:rPr lang="en-US" dirty="0"/>
              <a:t> becomes the EKS Cluster Creator User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591A2F8-D9A0-3B48-A806-7A811C65C324}"/>
              </a:ext>
            </a:extLst>
          </p:cNvPr>
          <p:cNvSpPr/>
          <p:nvPr/>
        </p:nvSpPr>
        <p:spPr>
          <a:xfrm>
            <a:off x="100460" y="5546973"/>
            <a:ext cx="10087407" cy="6390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user with which we create the EKS Cluster is called </a:t>
            </a:r>
            <a:r>
              <a:rPr lang="en-IN" b="1" dirty="0" err="1">
                <a:solidFill>
                  <a:srgbClr val="FFFF00"/>
                </a:solidFill>
              </a:rPr>
              <a:t>Cluster_Creator_User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7E7209-032A-2C4A-A6C3-9F477D6EC522}"/>
              </a:ext>
            </a:extLst>
          </p:cNvPr>
          <p:cNvSpPr/>
          <p:nvPr/>
        </p:nvSpPr>
        <p:spPr>
          <a:xfrm>
            <a:off x="100459" y="6250256"/>
            <a:ext cx="10087407" cy="63902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user information is </a:t>
            </a:r>
            <a:r>
              <a:rPr lang="en-IN" dirty="0">
                <a:solidFill>
                  <a:srgbClr val="FFFF00"/>
                </a:solidFill>
              </a:rPr>
              <a:t>not stored </a:t>
            </a:r>
            <a:r>
              <a:rPr lang="en-IN" dirty="0"/>
              <a:t>in AWS EKS Cluster </a:t>
            </a:r>
            <a:r>
              <a:rPr lang="en-IN" dirty="0" err="1">
                <a:solidFill>
                  <a:srgbClr val="FFFF00"/>
                </a:solidFill>
              </a:rPr>
              <a:t>aws</a:t>
            </a:r>
            <a:r>
              <a:rPr lang="en-IN" dirty="0">
                <a:solidFill>
                  <a:srgbClr val="FFFF00"/>
                </a:solidFill>
              </a:rPr>
              <a:t>-auth </a:t>
            </a:r>
            <a:r>
              <a:rPr lang="en-IN" dirty="0" err="1">
                <a:solidFill>
                  <a:srgbClr val="FFFF00"/>
                </a:solidFill>
              </a:rPr>
              <a:t>configmap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C83F018-9E5D-6843-BE2F-ED03250C4EB4}"/>
              </a:ext>
            </a:extLst>
          </p:cNvPr>
          <p:cNvSpPr/>
          <p:nvPr/>
        </p:nvSpPr>
        <p:spPr>
          <a:xfrm>
            <a:off x="100458" y="6949392"/>
            <a:ext cx="10087407" cy="7604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we face any issues with `</a:t>
            </a:r>
            <a:r>
              <a:rPr lang="en-IN" dirty="0">
                <a:solidFill>
                  <a:srgbClr val="FFFF00"/>
                </a:solidFill>
              </a:rPr>
              <a:t>k8s </a:t>
            </a:r>
            <a:r>
              <a:rPr lang="en-IN" dirty="0" err="1">
                <a:solidFill>
                  <a:srgbClr val="FFFF00"/>
                </a:solidFill>
              </a:rPr>
              <a:t>aws</a:t>
            </a:r>
            <a:r>
              <a:rPr lang="en-IN" dirty="0">
                <a:solidFill>
                  <a:srgbClr val="FFFF00"/>
                </a:solidFill>
              </a:rPr>
              <a:t>-auth </a:t>
            </a:r>
            <a:r>
              <a:rPr lang="en-IN" dirty="0" err="1">
                <a:solidFill>
                  <a:srgbClr val="FFFF00"/>
                </a:solidFill>
              </a:rPr>
              <a:t>configmap</a:t>
            </a:r>
            <a:r>
              <a:rPr lang="en-IN" dirty="0"/>
              <a:t>` and if we </a:t>
            </a:r>
            <a:r>
              <a:rPr lang="en-IN" dirty="0">
                <a:solidFill>
                  <a:srgbClr val="FFFF00"/>
                </a:solidFill>
              </a:rPr>
              <a:t>lost access to EKS Cluster </a:t>
            </a:r>
            <a:r>
              <a:rPr lang="en-IN" dirty="0"/>
              <a:t>we need the `</a:t>
            </a:r>
            <a:r>
              <a:rPr lang="en-IN" dirty="0" err="1">
                <a:solidFill>
                  <a:srgbClr val="FFFF00"/>
                </a:solidFill>
              </a:rPr>
              <a:t>cluster_creator</a:t>
            </a:r>
            <a:r>
              <a:rPr lang="en-IN" dirty="0"/>
              <a:t>` user to restore the stuff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A28956-FAB4-BC4D-B2A3-D57867E36005}"/>
              </a:ext>
            </a:extLst>
          </p:cNvPr>
          <p:cNvSpPr/>
          <p:nvPr/>
        </p:nvSpPr>
        <p:spPr>
          <a:xfrm>
            <a:off x="10477041" y="5692037"/>
            <a:ext cx="3988106" cy="19525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ALWAYS REMEMBER WITH WHICH USER EKS CLUSTER IS CREATED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50D1D-3682-EB44-90A2-FC9640598D59}"/>
              </a:ext>
            </a:extLst>
          </p:cNvPr>
          <p:cNvSpPr txBox="1"/>
          <p:nvPr/>
        </p:nvSpPr>
        <p:spPr>
          <a:xfrm>
            <a:off x="2547205" y="4504720"/>
            <a:ext cx="25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9B072B"/>
                </a:solidFill>
              </a:rPr>
              <a:t>EKS Cluster Creator User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55864A4-31E1-C146-BC51-28DE7BB9ED9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05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88" grpId="0"/>
      <p:bldP spid="9" grpId="0"/>
      <p:bldP spid="13" grpId="0" animBg="1"/>
      <p:bldP spid="34" grpId="0" animBg="1"/>
      <p:bldP spid="37" grpId="0" animBg="1"/>
      <p:bldP spid="38" grpId="0" animBg="1"/>
      <p:bldP spid="15" grpId="0" animBg="1"/>
      <p:bldP spid="40" grpId="0" animBg="1"/>
      <p:bldP spid="41" grpId="0" animBg="1"/>
      <p:bldP spid="18" grpId="0" animBg="1"/>
      <p:bldP spid="22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AWS Admins as EKS Admins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76D9E1DA-E4E7-6644-82EB-9B82C214D6B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742052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C33B6F-44FB-CA42-B71F-590B1377E8BC}"/>
              </a:ext>
            </a:extLst>
          </p:cNvPr>
          <p:cNvCxnSpPr>
            <a:cxnSpLocks/>
          </p:cNvCxnSpPr>
          <p:nvPr/>
        </p:nvCxnSpPr>
        <p:spPr>
          <a:xfrm>
            <a:off x="4362680" y="3876420"/>
            <a:ext cx="789006" cy="1665064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AAD69FC-20D0-1247-91A5-681E55C872A0}"/>
              </a:ext>
            </a:extLst>
          </p:cNvPr>
          <p:cNvCxnSpPr>
            <a:cxnSpLocks/>
          </p:cNvCxnSpPr>
          <p:nvPr/>
        </p:nvCxnSpPr>
        <p:spPr>
          <a:xfrm flipH="1">
            <a:off x="4254168" y="3929793"/>
            <a:ext cx="1001169" cy="1588978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109031" y="5622473"/>
            <a:ext cx="149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ACCESS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AB000D-6B3A-5546-A4F8-49D3C93AC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3183" y="3216566"/>
            <a:ext cx="5454361" cy="2836794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AFB98BF2-4C7A-3A42-AE4C-9E76E75003D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26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88" grpId="0"/>
      <p:bldP spid="21" grpId="0" animBg="1"/>
      <p:bldP spid="46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4118052" y="261440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Decline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405637" y="3071718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Deny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43358" y="3478428"/>
            <a:ext cx="503565" cy="377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25C3102-D2D7-A140-A91F-D26BFC55E878}"/>
              </a:ext>
            </a:extLst>
          </p:cNvPr>
          <p:cNvCxnSpPr>
            <a:cxnSpLocks/>
          </p:cNvCxnSpPr>
          <p:nvPr/>
        </p:nvCxnSpPr>
        <p:spPr>
          <a:xfrm flipH="1">
            <a:off x="7192987" y="3820172"/>
            <a:ext cx="508706" cy="601831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451667" y="3909939"/>
            <a:ext cx="149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ACCESS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D7087C2-3909-6249-8744-6A56A3ED326D}"/>
              </a:ext>
            </a:extLst>
          </p:cNvPr>
          <p:cNvCxnSpPr>
            <a:cxnSpLocks/>
          </p:cNvCxnSpPr>
          <p:nvPr/>
        </p:nvCxnSpPr>
        <p:spPr>
          <a:xfrm flipH="1" flipV="1">
            <a:off x="7224502" y="3817376"/>
            <a:ext cx="436422" cy="635048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ubtitle 2">
            <a:extLst>
              <a:ext uri="{FF2B5EF4-FFF2-40B4-BE49-F238E27FC236}">
                <a16:creationId xmlns:a16="http://schemas.microsoft.com/office/drawing/2014/main" id="{FECAA155-DFD7-A54D-9464-93AC5B8194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4161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0" grpId="0"/>
      <p:bldP spid="70" grpId="0" animBg="1"/>
      <p:bldP spid="74" grpId="0" animBg="1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7787" y="2484115"/>
            <a:ext cx="8390701" cy="3459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accent2"/>
                </a:solidFill>
              </a:rPr>
              <a:t>Terraform on AWS EKS 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Demos Code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A7515EE-8B90-FB49-B426-437BEAA9E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4644" y="2576583"/>
            <a:ext cx="3076435" cy="30764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6A0B53-1FF6-6E41-B6DF-CCB019D54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651" y="2576583"/>
            <a:ext cx="3076434" cy="307643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BCA8FD-9C18-D14A-AF26-7FBF43EB82FF}"/>
              </a:ext>
            </a:extLst>
          </p:cNvPr>
          <p:cNvSpPr txBox="1">
            <a:spLocks/>
          </p:cNvSpPr>
          <p:nvPr/>
        </p:nvSpPr>
        <p:spPr>
          <a:xfrm>
            <a:off x="1" y="7670042"/>
            <a:ext cx="4107976" cy="559556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3164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F893F13F-B719-A545-A64C-12945F73C3A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BE3CD9-37BB-1D48-AB27-1C5FE50A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- Default ConfigMap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26956-81C7-A04D-9B07-7AF23EC6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9" y="1059337"/>
            <a:ext cx="12371942" cy="643460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0640AB-C2F2-3A49-88F6-9FF3970085F4}"/>
              </a:ext>
            </a:extLst>
          </p:cNvPr>
          <p:cNvSpPr/>
          <p:nvPr/>
        </p:nvSpPr>
        <p:spPr>
          <a:xfrm>
            <a:off x="1129229" y="4450080"/>
            <a:ext cx="2883971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EB785-8177-774B-A4D5-26026E5F0AA4}"/>
              </a:ext>
            </a:extLst>
          </p:cNvPr>
          <p:cNvSpPr/>
          <p:nvPr/>
        </p:nvSpPr>
        <p:spPr>
          <a:xfrm>
            <a:off x="1391797" y="5684998"/>
            <a:ext cx="2883971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0AA335-4BC2-7F47-B020-6887C8756F24}"/>
              </a:ext>
            </a:extLst>
          </p:cNvPr>
          <p:cNvSpPr/>
          <p:nvPr/>
        </p:nvSpPr>
        <p:spPr>
          <a:xfrm>
            <a:off x="1391797" y="6216188"/>
            <a:ext cx="4039519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FDEFA3-3143-F44E-A9F9-E1DF62152F3E}"/>
              </a:ext>
            </a:extLst>
          </p:cNvPr>
          <p:cNvSpPr/>
          <p:nvPr/>
        </p:nvSpPr>
        <p:spPr>
          <a:xfrm>
            <a:off x="2106057" y="3590107"/>
            <a:ext cx="11312488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2A194F-86A9-A74E-9E2C-C57BFD7DF476}"/>
              </a:ext>
            </a:extLst>
          </p:cNvPr>
          <p:cNvSpPr/>
          <p:nvPr/>
        </p:nvSpPr>
        <p:spPr>
          <a:xfrm>
            <a:off x="1391797" y="1873580"/>
            <a:ext cx="2254786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5C19DED-F634-0043-BCEE-43E0076AB5E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325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077903" y="500121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FC6FD0-8D9E-AA4E-BD74-F76EF7C12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8426" y="2459645"/>
            <a:ext cx="5813540" cy="4114992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405E25C4-76CF-CF4A-B436-D5825AC7E5F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6528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59EF8910-8A37-5247-A225-819A0843BD4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136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0" grpId="0"/>
      <p:bldP spid="70" grpId="0" animBg="1"/>
      <p:bldP spid="74" grpId="0" animBg="1"/>
      <p:bldP spid="82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DD6B56-148C-2044-9EDB-F73802C3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EKS - ConfigMap with </a:t>
            </a:r>
            <a:r>
              <a:rPr lang="en-US" dirty="0" err="1"/>
              <a:t>mapUsers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3224B-8223-7D49-A825-D2DAE498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68" y="1100584"/>
            <a:ext cx="8909010" cy="630605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14F2AB-EEBB-ED4F-A174-C8E0C9D645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0487418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675" y="191206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685926"/>
            <a:ext cx="8647296" cy="101738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692749"/>
            <a:ext cx="7945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AWS Basic User as EKS Admin using IAM EKS Full Access Policy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92D4A8AE-7F24-2649-A253-24100BFAA4A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694541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49B85-AB8D-9546-B388-9161D747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Provision AWS Basic User as EKS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0A81D2-1A7C-B346-94CF-9BADBA6CBFAE}"/>
              </a:ext>
            </a:extLst>
          </p:cNvPr>
          <p:cNvSpPr/>
          <p:nvPr/>
        </p:nvSpPr>
        <p:spPr>
          <a:xfrm>
            <a:off x="212653" y="3398875"/>
            <a:ext cx="6549656" cy="351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You want to give </a:t>
            </a:r>
            <a:r>
              <a:rPr lang="en-US" sz="4000" dirty="0">
                <a:solidFill>
                  <a:srgbClr val="FFFF00"/>
                </a:solidFill>
              </a:rPr>
              <a:t>FULL ACCESS </a:t>
            </a:r>
            <a:r>
              <a:rPr lang="en-US" sz="4000" dirty="0"/>
              <a:t>to AWS EKS Cluster but for other AWS Services </a:t>
            </a:r>
            <a:r>
              <a:rPr lang="en-US" sz="4000" dirty="0">
                <a:solidFill>
                  <a:srgbClr val="FF0000"/>
                </a:solidFill>
              </a:rPr>
              <a:t>NO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E4AF4A-5433-1B43-81E8-CC2E209CDE52}"/>
              </a:ext>
            </a:extLst>
          </p:cNvPr>
          <p:cNvSpPr/>
          <p:nvPr/>
        </p:nvSpPr>
        <p:spPr>
          <a:xfrm>
            <a:off x="1605518" y="1718468"/>
            <a:ext cx="3763926" cy="11695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Usecase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8B9F9A-1D11-B04E-AA51-0CA401DAFEBE}"/>
              </a:ext>
            </a:extLst>
          </p:cNvPr>
          <p:cNvSpPr/>
          <p:nvPr/>
        </p:nvSpPr>
        <p:spPr>
          <a:xfrm>
            <a:off x="7868091" y="2145131"/>
            <a:ext cx="6485861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Step-1: </a:t>
            </a:r>
            <a:r>
              <a:rPr lang="en-US" sz="3000" dirty="0"/>
              <a:t>Create IAM </a:t>
            </a:r>
            <a:r>
              <a:rPr lang="en-US" sz="3000" dirty="0">
                <a:solidFill>
                  <a:srgbClr val="FFFF00"/>
                </a:solidFill>
              </a:rPr>
              <a:t>Basic</a:t>
            </a:r>
            <a:r>
              <a:rPr lang="en-US" sz="3000" dirty="0"/>
              <a:t>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2211FA-791D-CB4D-93FE-53822C5A8C4F}"/>
              </a:ext>
            </a:extLst>
          </p:cNvPr>
          <p:cNvSpPr/>
          <p:nvPr/>
        </p:nvSpPr>
        <p:spPr>
          <a:xfrm>
            <a:off x="7868092" y="3967940"/>
            <a:ext cx="6485861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Step-2: </a:t>
            </a:r>
            <a:r>
              <a:rPr lang="en-US" sz="3000" dirty="0"/>
              <a:t>Create IAM Policy with </a:t>
            </a:r>
            <a:r>
              <a:rPr lang="en-US" sz="3000" dirty="0">
                <a:solidFill>
                  <a:srgbClr val="FFFF00"/>
                </a:solidFill>
              </a:rPr>
              <a:t>EKS Full Access</a:t>
            </a:r>
            <a:r>
              <a:rPr lang="en-US" sz="3000" dirty="0"/>
              <a:t> and associate to IAM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14E91BC-8385-DF47-94E5-0C82E5FBF43F}"/>
              </a:ext>
            </a:extLst>
          </p:cNvPr>
          <p:cNvSpPr/>
          <p:nvPr/>
        </p:nvSpPr>
        <p:spPr>
          <a:xfrm>
            <a:off x="7868090" y="5706588"/>
            <a:ext cx="6485861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Step-3: </a:t>
            </a:r>
            <a:r>
              <a:rPr lang="en-US" sz="3000" dirty="0"/>
              <a:t>Update user information in EKS Cluster </a:t>
            </a:r>
            <a:r>
              <a:rPr lang="en-US" sz="3000" dirty="0" err="1">
                <a:solidFill>
                  <a:srgbClr val="FFFF00"/>
                </a:solidFill>
              </a:rPr>
              <a:t>aws</a:t>
            </a:r>
            <a:r>
              <a:rPr lang="en-US" sz="3000" dirty="0">
                <a:solidFill>
                  <a:srgbClr val="FFFF00"/>
                </a:solidFill>
              </a:rPr>
              <a:t>-auth </a:t>
            </a:r>
            <a:r>
              <a:rPr lang="en-US" sz="3000" dirty="0" err="1">
                <a:solidFill>
                  <a:srgbClr val="FFFF00"/>
                </a:solidFill>
              </a:rPr>
              <a:t>ConfigMap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F1E954-78FA-4E41-B205-274AA1BF904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787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32" y="9703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688" y="173547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869406"/>
            <a:ext cx="2999720" cy="663731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84927" y="4098055"/>
            <a:ext cx="1222659" cy="9031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89179" y="496244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709" y="280525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569" y="2681689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9" y="1907865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61469" y="18544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799" y="2670321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4B91043B-574A-B84B-B017-6356A460AD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9120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8" grpId="0"/>
      <p:bldP spid="21" grpId="0" animBg="1"/>
      <p:bldP spid="46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Basic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5509D5-30B7-094C-A926-30882C5DEF5B}"/>
              </a:ext>
            </a:extLst>
          </p:cNvPr>
          <p:cNvSpPr/>
          <p:nvPr/>
        </p:nvSpPr>
        <p:spPr>
          <a:xfrm>
            <a:off x="12585953" y="5756275"/>
            <a:ext cx="1530282" cy="18460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</a:t>
            </a:r>
          </a:p>
          <a:p>
            <a:pPr algn="ctr"/>
            <a:r>
              <a:rPr lang="en-US" b="1" dirty="0"/>
              <a:t>Full</a:t>
            </a:r>
          </a:p>
          <a:p>
            <a:pPr algn="ctr"/>
            <a:r>
              <a:rPr lang="en-US" b="1" dirty="0"/>
              <a:t>Access</a:t>
            </a:r>
          </a:p>
          <a:p>
            <a:pPr algn="ctr"/>
            <a:r>
              <a:rPr lang="en-US" b="1" dirty="0"/>
              <a:t>IAM Policy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22A7973-987F-7541-B09C-4B066FF73F75}"/>
              </a:ext>
            </a:extLst>
          </p:cNvPr>
          <p:cNvSpPr/>
          <p:nvPr/>
        </p:nvSpPr>
        <p:spPr>
          <a:xfrm>
            <a:off x="12927535" y="4318612"/>
            <a:ext cx="829270" cy="1437662"/>
          </a:xfrm>
          <a:prstGeom prst="down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D0F0A48E-B0BD-274A-9CE3-1E852981922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936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ED8C5A-6D65-A140-80F9-38CA6AE7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- ConfigMap with </a:t>
            </a:r>
            <a:r>
              <a:rPr lang="en-US" dirty="0" err="1"/>
              <a:t>mapUsers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66E1D-916E-6945-A789-94309C1D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87" y="1417126"/>
            <a:ext cx="9342857" cy="617362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9969E4-471A-1148-A480-29B4125EB10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312659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3D277-079B-0447-AE6B-944B03AA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IAM Policy - EKS Full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91DC-0AFE-AF41-9A79-C5DB3EB0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66118"/>
            <a:ext cx="5766718" cy="5842596"/>
          </a:xfrm>
          <a:prstGeom prst="rect">
            <a:avLst/>
          </a:prstGeom>
        </p:spPr>
      </p:pic>
      <p:pic>
        <p:nvPicPr>
          <p:cNvPr id="11" name="Graphic 19">
            <a:extLst>
              <a:ext uri="{FF2B5EF4-FFF2-40B4-BE49-F238E27FC236}">
                <a16:creationId xmlns:a16="http://schemas.microsoft.com/office/drawing/2014/main" id="{57170052-93AC-004D-B399-EDC4D264A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48AB3B8-688F-ED4E-B484-C39C3F2E3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84D5218A-094E-284E-AE09-A2F6DD2A4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 Access Policy</a:t>
            </a:r>
          </a:p>
        </p:txBody>
      </p:sp>
      <p:pic>
        <p:nvPicPr>
          <p:cNvPr id="14" name="Graphic 35">
            <a:extLst>
              <a:ext uri="{FF2B5EF4-FFF2-40B4-BE49-F238E27FC236}">
                <a16:creationId xmlns:a16="http://schemas.microsoft.com/office/drawing/2014/main" id="{8B72191D-F45F-294E-A885-864E3E48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2F7A41-FCDF-C240-B0D8-EC6938E27322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397B6D6D-7C70-DE44-A6DD-92E1C3BA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9">
            <a:extLst>
              <a:ext uri="{FF2B5EF4-FFF2-40B4-BE49-F238E27FC236}">
                <a16:creationId xmlns:a16="http://schemas.microsoft.com/office/drawing/2014/main" id="{17B2B91C-0623-0B43-B8E3-2C30F1CB1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DD268C3-C01D-6A46-9CF2-7420E40FC73C}"/>
              </a:ext>
            </a:extLst>
          </p:cNvPr>
          <p:cNvSpPr/>
          <p:nvPr/>
        </p:nvSpPr>
        <p:spPr>
          <a:xfrm>
            <a:off x="3451023" y="4396863"/>
            <a:ext cx="3864177" cy="99384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3C325ED-A5D0-D24C-A9BF-706C2695D22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2738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49F018-9E66-3B4B-AC4C-8C9968A2CA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4591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685926"/>
            <a:ext cx="8647296" cy="101738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692749"/>
            <a:ext cx="7945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Section-19 &amp; Section-20</a:t>
            </a:r>
          </a:p>
          <a:p>
            <a:pPr algn="ctr"/>
            <a:r>
              <a:rPr lang="en-US" sz="3200" b="1" dirty="0">
                <a:solidFill>
                  <a:srgbClr val="138CC4"/>
                </a:solidFill>
              </a:rPr>
              <a:t>Automate using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B95EE24C-D80D-0640-940E-27983D6E75E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504368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32" y="9703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688" y="173547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869406"/>
            <a:ext cx="2999720" cy="663731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5924" y="214534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569" y="2681689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9" y="1907865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61469" y="18544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799" y="2670321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C1272-FE18-E94F-B1BF-BEB83F8908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6173" y="5936667"/>
            <a:ext cx="3131863" cy="1059084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6B2E7044-0F5B-284A-9722-52104DC61DF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312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 EKS Admins with IAM Users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43214" y="1023962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Create IAM User with Admin Access Policy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43216" y="3227941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IAM User with EKS Full Access policy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43215" y="55666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04169" y="11382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Task-4: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04167" y="3325779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091450" y="5566697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Kubernetes Config Map Resource </a:t>
            </a:r>
            <a:r>
              <a:rPr lang="en-US" sz="2600" dirty="0" err="1"/>
              <a:t>aws</a:t>
            </a:r>
            <a:r>
              <a:rPr lang="en-US" sz="2600" dirty="0"/>
              <a:t>-auth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F2F3D5-91BB-2443-AE9E-EF49CA6A59F7}"/>
              </a:ext>
            </a:extLst>
          </p:cNvPr>
          <p:cNvSpPr/>
          <p:nvPr/>
        </p:nvSpPr>
        <p:spPr>
          <a:xfrm>
            <a:off x="5150383" y="5566698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Task-7: </a:t>
            </a:r>
            <a:r>
              <a:rPr lang="en-US" sz="2300" dirty="0"/>
              <a:t>Update EKS Node Group resource to get created only after Config Map </a:t>
            </a:r>
            <a:r>
              <a:rPr lang="en-US" sz="2300" dirty="0" err="1"/>
              <a:t>aws</a:t>
            </a:r>
            <a:r>
              <a:rPr lang="en-US" sz="2300" dirty="0"/>
              <a:t>-auth is created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737036" y="3227941"/>
            <a:ext cx="2969045" cy="173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Admins with IAM Users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6A38E78-9EEC-9C4D-AF34-C5A4EA35AE1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648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ConfigMap Resource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Admin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Admin Access Policy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Basic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EKS Full Access Policy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354169" y="4169561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A116AF-A49D-E346-9BB8-1A3F12CE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1" y="1225979"/>
            <a:ext cx="6007100" cy="281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C58DF9-0D57-FB4C-8319-F7F9E7C2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1" y="5725329"/>
            <a:ext cx="5880100" cy="171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9DC99D-C2C3-4541-85D3-F4E6877B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1" y="4655448"/>
            <a:ext cx="5499100" cy="546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52050D-A5BD-2C46-958E-03AE613003AB}"/>
              </a:ext>
            </a:extLst>
          </p:cNvPr>
          <p:cNvSpPr txBox="1"/>
          <p:nvPr/>
        </p:nvSpPr>
        <p:spPr>
          <a:xfrm>
            <a:off x="354168" y="5201548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BFCAA6-C767-A244-B7B0-88FB82AC0E70}"/>
              </a:ext>
            </a:extLst>
          </p:cNvPr>
          <p:cNvSpPr/>
          <p:nvPr/>
        </p:nvSpPr>
        <p:spPr>
          <a:xfrm>
            <a:off x="6402538" y="575712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116C2ED-0013-2C49-9696-37B7922CA5B0}"/>
              </a:ext>
            </a:extLst>
          </p:cNvPr>
          <p:cNvSpPr/>
          <p:nvPr/>
        </p:nvSpPr>
        <p:spPr>
          <a:xfrm>
            <a:off x="8139266" y="5587177"/>
            <a:ext cx="6356733" cy="11110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Meta-argument to ensure </a:t>
            </a:r>
            <a:r>
              <a:rPr lang="en-US" dirty="0">
                <a:solidFill>
                  <a:srgbClr val="FFFF00"/>
                </a:solidFill>
              </a:rPr>
              <a:t>EKS Node Group</a:t>
            </a:r>
            <a:r>
              <a:rPr lang="en-US" dirty="0"/>
              <a:t> gets created only after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ConfigMap</a:t>
            </a:r>
            <a:r>
              <a:rPr lang="en-US" dirty="0"/>
              <a:t> is created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1E7B584-2753-5540-BB70-171E961A2CC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471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6" grpId="0" animBg="1"/>
      <p:bldP spid="2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078" y="201030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46594" y="6774062"/>
            <a:ext cx="9437855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78795" y="6814298"/>
            <a:ext cx="90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EKS Admins with IAM Roles &amp; IAM Groups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2CBC5F52-656F-C94F-81FE-A085280CB5B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11929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0E3384-9D4A-B046-8FB6-817C0F47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8669"/>
            <a:ext cx="12618720" cy="1188851"/>
          </a:xfrm>
        </p:spPr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D3AB3BB3-3CAB-A341-A4BD-8DDD2021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03347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90E67197-D078-B045-8E50-F733E80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91094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4D0CC03-BB70-DD44-8700-90D2E766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379357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D478C4AE-3ABE-DD40-B9AC-B00B032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46762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A381837D-A67D-044D-A669-D679DE7E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005371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2">
            <a:extLst>
              <a:ext uri="{FF2B5EF4-FFF2-40B4-BE49-F238E27FC236}">
                <a16:creationId xmlns:a16="http://schemas.microsoft.com/office/drawing/2014/main" id="{563AFA83-A18C-B747-B99D-29FF3F03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88285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2">
            <a:extLst>
              <a:ext uri="{FF2B5EF4-FFF2-40B4-BE49-F238E27FC236}">
                <a16:creationId xmlns:a16="http://schemas.microsoft.com/office/drawing/2014/main" id="{80C5430A-7389-F143-859C-9D016D4B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376548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2">
            <a:extLst>
              <a:ext uri="{FF2B5EF4-FFF2-40B4-BE49-F238E27FC236}">
                <a16:creationId xmlns:a16="http://schemas.microsoft.com/office/drawing/2014/main" id="{D1704FAC-A237-A145-B517-9CA08617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464811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31F0F9-434B-2040-9F49-AAE2A5C0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37" y="947040"/>
            <a:ext cx="8043014" cy="5693078"/>
          </a:xfrm>
          <a:prstGeom prst="rect">
            <a:avLst/>
          </a:prstGeom>
        </p:spPr>
      </p:pic>
      <p:pic>
        <p:nvPicPr>
          <p:cNvPr id="19" name="Graphic 22">
            <a:extLst>
              <a:ext uri="{FF2B5EF4-FFF2-40B4-BE49-F238E27FC236}">
                <a16:creationId xmlns:a16="http://schemas.microsoft.com/office/drawing/2014/main" id="{F8955623-CE96-8F4E-AEDB-74395956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555368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8171F500-60F9-D54E-B0EE-196A89B1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552559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4DFFEDC5-E5FE-8C4D-B2A6-30229CDC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64320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754A47-8ED0-7946-802E-BF0E355D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6403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41743B-E175-B246-9F55-549886E4DE5F}"/>
              </a:ext>
            </a:extLst>
          </p:cNvPr>
          <p:cNvSpPr/>
          <p:nvPr/>
        </p:nvSpPr>
        <p:spPr>
          <a:xfrm>
            <a:off x="109894" y="656924"/>
            <a:ext cx="2165474" cy="6915751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7F904-813E-5744-B088-AC4D02FC1E13}"/>
              </a:ext>
            </a:extLst>
          </p:cNvPr>
          <p:cNvSpPr txBox="1"/>
          <p:nvPr/>
        </p:nvSpPr>
        <p:spPr>
          <a:xfrm>
            <a:off x="454874" y="7153108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27" name="Graphic 19">
            <a:extLst>
              <a:ext uri="{FF2B5EF4-FFF2-40B4-BE49-F238E27FC236}">
                <a16:creationId xmlns:a16="http://schemas.microsoft.com/office/drawing/2014/main" id="{4A558762-0459-CF41-970F-F087E87C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2" y="86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37B45370-38AD-EF42-9D3B-A7F22041B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38" y="162614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9A5A5-5995-CE45-8A64-E96D23C59E41}"/>
              </a:ext>
            </a:extLst>
          </p:cNvPr>
          <p:cNvSpPr/>
          <p:nvPr/>
        </p:nvSpPr>
        <p:spPr>
          <a:xfrm>
            <a:off x="2336030" y="4849298"/>
            <a:ext cx="3995216" cy="17908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all these users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is not a feasible Option from </a:t>
            </a:r>
            <a:r>
              <a:rPr lang="en-US" dirty="0">
                <a:solidFill>
                  <a:srgbClr val="FFFF00"/>
                </a:solidFill>
              </a:rPr>
              <a:t>maintenance perspective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2CEB51-0CD0-0A4C-A992-220F55D6D4EC}"/>
              </a:ext>
            </a:extLst>
          </p:cNvPr>
          <p:cNvSpPr/>
          <p:nvPr/>
        </p:nvSpPr>
        <p:spPr>
          <a:xfrm>
            <a:off x="2519634" y="6719566"/>
            <a:ext cx="3604437" cy="1035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increases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F91C5C-DC9C-5E4C-B4AF-DB9A9EA8E4CD}"/>
              </a:ext>
            </a:extLst>
          </p:cNvPr>
          <p:cNvSpPr/>
          <p:nvPr/>
        </p:nvSpPr>
        <p:spPr>
          <a:xfrm>
            <a:off x="2531420" y="861048"/>
            <a:ext cx="3604437" cy="206753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need to add </a:t>
            </a:r>
            <a:r>
              <a:rPr lang="en-US" dirty="0">
                <a:solidFill>
                  <a:srgbClr val="FFFF00"/>
                </a:solidFill>
              </a:rPr>
              <a:t>many IAM Users </a:t>
            </a:r>
            <a:r>
              <a:rPr lang="en-US" dirty="0"/>
              <a:t>as EKS Admins (20, 30, 40, 50) what should we do 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D0E4F5-3553-7D4F-B18C-EA1E92E82DD1}"/>
              </a:ext>
            </a:extLst>
          </p:cNvPr>
          <p:cNvSpPr/>
          <p:nvPr/>
        </p:nvSpPr>
        <p:spPr>
          <a:xfrm>
            <a:off x="2373122" y="3099109"/>
            <a:ext cx="3995216" cy="164080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Option-1: </a:t>
            </a:r>
            <a:r>
              <a:rPr lang="en-US" dirty="0"/>
              <a:t>Add those User ARNs in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/>
              <a:t> section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</a:t>
            </a:r>
            <a:r>
              <a:rPr lang="en-US" dirty="0"/>
              <a:t> </a:t>
            </a:r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6E038-AC15-164F-91E1-459E256AA915}"/>
              </a:ext>
            </a:extLst>
          </p:cNvPr>
          <p:cNvSpPr/>
          <p:nvPr/>
        </p:nvSpPr>
        <p:spPr>
          <a:xfrm>
            <a:off x="6368337" y="6837680"/>
            <a:ext cx="8043014" cy="83338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time we add a new user, we need to update the Kubernetes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in EKS Cluster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0E026BF-84A0-C648-9F34-5EAF5D23B4C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8991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8" grpId="0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B917BC-2BD2-2A44-A88A-E4197314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C81F0849-F6E5-3C4C-BE36-674A45E3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185296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BA9B6951-6382-9B47-82FB-613A8D27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273044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2">
            <a:extLst>
              <a:ext uri="{FF2B5EF4-FFF2-40B4-BE49-F238E27FC236}">
                <a16:creationId xmlns:a16="http://schemas.microsoft.com/office/drawing/2014/main" id="{514CAB55-4E35-2142-AD56-EB394D0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361307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00572110-54F8-7342-A878-8D2AC51C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44957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160276-C124-4547-B1F2-DBA2637E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182486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2">
            <a:extLst>
              <a:ext uri="{FF2B5EF4-FFF2-40B4-BE49-F238E27FC236}">
                <a16:creationId xmlns:a16="http://schemas.microsoft.com/office/drawing/2014/main" id="{6039ED0A-73A9-BF4C-8D54-6F8698DC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27023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2">
            <a:extLst>
              <a:ext uri="{FF2B5EF4-FFF2-40B4-BE49-F238E27FC236}">
                <a16:creationId xmlns:a16="http://schemas.microsoft.com/office/drawing/2014/main" id="{1686AE79-5CC9-B84E-A20F-3B0DBAB6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358497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2">
            <a:extLst>
              <a:ext uri="{FF2B5EF4-FFF2-40B4-BE49-F238E27FC236}">
                <a16:creationId xmlns:a16="http://schemas.microsoft.com/office/drawing/2014/main" id="{08041112-D70F-8147-896A-73537B88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44676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22">
            <a:extLst>
              <a:ext uri="{FF2B5EF4-FFF2-40B4-BE49-F238E27FC236}">
                <a16:creationId xmlns:a16="http://schemas.microsoft.com/office/drawing/2014/main" id="{C0A44F99-DDAE-8144-8699-F11F7143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537318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323B050A-A252-E947-BCC2-A4E6E643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534508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2">
            <a:extLst>
              <a:ext uri="{FF2B5EF4-FFF2-40B4-BE49-F238E27FC236}">
                <a16:creationId xmlns:a16="http://schemas.microsoft.com/office/drawing/2014/main" id="{22564D67-B3A6-8546-BEA8-0A01777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6251506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538C269-DD1F-2346-8E32-6115DD5B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62234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A54BE35-FF54-0344-BF23-F620B06589FB}"/>
              </a:ext>
            </a:extLst>
          </p:cNvPr>
          <p:cNvSpPr/>
          <p:nvPr/>
        </p:nvSpPr>
        <p:spPr>
          <a:xfrm>
            <a:off x="767377" y="1680196"/>
            <a:ext cx="2165474" cy="5711977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EFABE-1BCC-F040-8BD8-BBE2DD7F89B7}"/>
              </a:ext>
            </a:extLst>
          </p:cNvPr>
          <p:cNvSpPr txBox="1"/>
          <p:nvPr/>
        </p:nvSpPr>
        <p:spPr>
          <a:xfrm>
            <a:off x="1112357" y="6972606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33" name="Graphic 19">
            <a:extLst>
              <a:ext uri="{FF2B5EF4-FFF2-40B4-BE49-F238E27FC236}">
                <a16:creationId xmlns:a16="http://schemas.microsoft.com/office/drawing/2014/main" id="{1B39DD90-C218-124C-8F80-14402269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7" y="1715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2F92196E-F150-8941-8BAD-D4F68B889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223" y="248078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E53E17-EEE0-D54D-8516-619ABAB70F28}"/>
              </a:ext>
            </a:extLst>
          </p:cNvPr>
          <p:cNvSpPr/>
          <p:nvPr/>
        </p:nvSpPr>
        <p:spPr>
          <a:xfrm>
            <a:off x="4873907" y="3059622"/>
            <a:ext cx="3097566" cy="29133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0FD9099-E522-F34B-86C2-064C4E85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5446994" y="3152326"/>
            <a:ext cx="2035380" cy="20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4D21DF-6484-7548-8E6D-7EEFC032C7A6}"/>
              </a:ext>
            </a:extLst>
          </p:cNvPr>
          <p:cNvSpPr txBox="1"/>
          <p:nvPr/>
        </p:nvSpPr>
        <p:spPr>
          <a:xfrm>
            <a:off x="5071898" y="5326573"/>
            <a:ext cx="2785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Group: </a:t>
            </a:r>
            <a:r>
              <a:rPr lang="en-US" dirty="0" err="1">
                <a:solidFill>
                  <a:srgbClr val="389954"/>
                </a:solidFill>
              </a:rPr>
              <a:t>eksadmins</a:t>
            </a:r>
            <a:endParaRPr lang="en-US" dirty="0">
              <a:solidFill>
                <a:srgbClr val="389954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F50CB39-F960-F045-8C95-B4BC4F6FB551}"/>
              </a:ext>
            </a:extLst>
          </p:cNvPr>
          <p:cNvSpPr/>
          <p:nvPr/>
        </p:nvSpPr>
        <p:spPr>
          <a:xfrm>
            <a:off x="244550" y="1239094"/>
            <a:ext cx="8027580" cy="6305480"/>
          </a:xfrm>
          <a:prstGeom prst="roundRect">
            <a:avLst>
              <a:gd name="adj" fmla="val 320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CD4A6B-A6F7-DF49-AE99-088887FA3D7E}"/>
              </a:ext>
            </a:extLst>
          </p:cNvPr>
          <p:cNvSpPr/>
          <p:nvPr/>
        </p:nvSpPr>
        <p:spPr>
          <a:xfrm>
            <a:off x="2932852" y="4184734"/>
            <a:ext cx="1941056" cy="77575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9D94D1A-3108-F141-A6DF-60D902EB0354}"/>
              </a:ext>
            </a:extLst>
          </p:cNvPr>
          <p:cNvSpPr/>
          <p:nvPr/>
        </p:nvSpPr>
        <p:spPr>
          <a:xfrm>
            <a:off x="8447559" y="1239094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we use </a:t>
            </a:r>
            <a:r>
              <a:rPr lang="en-US" dirty="0">
                <a:solidFill>
                  <a:srgbClr val="FFFF00"/>
                </a:solidFill>
              </a:rPr>
              <a:t>IAM Groups </a:t>
            </a:r>
            <a:r>
              <a:rPr lang="en-US" dirty="0"/>
              <a:t>to simplify this EKS Admin Access Process ? </a:t>
            </a:r>
            <a:r>
              <a:rPr lang="en-US" b="1" dirty="0">
                <a:solidFill>
                  <a:srgbClr val="389954"/>
                </a:solidFill>
              </a:rPr>
              <a:t>YES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676AB4-0839-0F48-984A-B4EF8F147ECB}"/>
              </a:ext>
            </a:extLst>
          </p:cNvPr>
          <p:cNvSpPr/>
          <p:nvPr/>
        </p:nvSpPr>
        <p:spPr>
          <a:xfrm>
            <a:off x="8456805" y="2204782"/>
            <a:ext cx="5794744" cy="2654297"/>
          </a:xfrm>
          <a:prstGeom prst="roundRect">
            <a:avLst>
              <a:gd name="adj" fmla="val 8468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 up the whole base for this is </a:t>
            </a:r>
            <a:r>
              <a:rPr lang="en-US" dirty="0">
                <a:solidFill>
                  <a:srgbClr val="FFFF00"/>
                </a:solidFill>
              </a:rPr>
              <a:t>complex</a:t>
            </a:r>
            <a:r>
              <a:rPr lang="en-US" dirty="0"/>
              <a:t>, many things like below are involved</a:t>
            </a:r>
          </a:p>
          <a:p>
            <a:pPr marL="457200" indent="-457200">
              <a:buAutoNum type="arabicPeriod"/>
            </a:pPr>
            <a:r>
              <a:rPr lang="en-US" dirty="0"/>
              <a:t>STS Assume Role Trust Policy</a:t>
            </a:r>
          </a:p>
          <a:p>
            <a:pPr marL="457200" indent="-457200">
              <a:buAutoNum type="arabicPeriod"/>
            </a:pPr>
            <a:r>
              <a:rPr lang="en-US" dirty="0"/>
              <a:t>IAM Policy</a:t>
            </a:r>
          </a:p>
          <a:p>
            <a:pPr marL="457200" indent="-457200">
              <a:buAutoNum type="arabicPeriod"/>
            </a:pPr>
            <a:r>
              <a:rPr lang="en-US" dirty="0"/>
              <a:t>IAM Role</a:t>
            </a:r>
          </a:p>
          <a:p>
            <a:pPr marL="457200" indent="-457200">
              <a:buAutoNum type="arabicPeriod"/>
            </a:pPr>
            <a:r>
              <a:rPr lang="en-US" dirty="0"/>
              <a:t>IAM Group Policy </a:t>
            </a:r>
          </a:p>
          <a:p>
            <a:pPr marL="457200" indent="-457200">
              <a:buAutoNum type="arabicPeriod"/>
            </a:pPr>
            <a:r>
              <a:rPr lang="en-US" dirty="0"/>
              <a:t>IAM Groups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9A45861-33C0-F349-B6B2-BAB8B77510BF}"/>
              </a:ext>
            </a:extLst>
          </p:cNvPr>
          <p:cNvSpPr/>
          <p:nvPr/>
        </p:nvSpPr>
        <p:spPr>
          <a:xfrm>
            <a:off x="8467760" y="5088701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After all steps are completed, provisioning EKS Admins becomes </a:t>
            </a:r>
            <a:r>
              <a:rPr lang="en-US" dirty="0">
                <a:solidFill>
                  <a:srgbClr val="389954"/>
                </a:solidFill>
              </a:rPr>
              <a:t>so so easy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01C12B-135A-4040-825E-E2D18720140D}"/>
              </a:ext>
            </a:extLst>
          </p:cNvPr>
          <p:cNvSpPr/>
          <p:nvPr/>
        </p:nvSpPr>
        <p:spPr>
          <a:xfrm>
            <a:off x="8456805" y="6030653"/>
            <a:ext cx="5794744" cy="7974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Step-1: </a:t>
            </a:r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User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47787E8-7A13-714F-9C41-61C66A2F1D58}"/>
              </a:ext>
            </a:extLst>
          </p:cNvPr>
          <p:cNvSpPr/>
          <p:nvPr/>
        </p:nvSpPr>
        <p:spPr>
          <a:xfrm>
            <a:off x="8467760" y="6972606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Step-2: </a:t>
            </a:r>
            <a:r>
              <a:rPr lang="en-US" dirty="0"/>
              <a:t>Associate that User to </a:t>
            </a:r>
            <a:r>
              <a:rPr lang="en-US" dirty="0">
                <a:solidFill>
                  <a:srgbClr val="FFFF00"/>
                </a:solidFill>
              </a:rPr>
              <a:t>IAM Group: </a:t>
            </a:r>
            <a:r>
              <a:rPr lang="en-US" dirty="0" err="1">
                <a:solidFill>
                  <a:srgbClr val="FFFF00"/>
                </a:solidFill>
              </a:rPr>
              <a:t>eksadmins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(User gets access to EKS Cluster)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3D4BACB-EB55-1A47-BB50-25802930020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296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82" y="341293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1713" y="461907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2305" y="639331"/>
            <a:ext cx="369332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>
          <a:xfrm>
            <a:off x="2205916" y="4371220"/>
            <a:ext cx="504685" cy="41347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eksadmin4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eksadmin5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5143" y="2571006"/>
            <a:ext cx="5879529" cy="38743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77502E8-4C4C-C648-9761-8A8D71F2460E}"/>
              </a:ext>
            </a:extLst>
          </p:cNvPr>
          <p:cNvCxnSpPr>
            <a:cxnSpLocks/>
          </p:cNvCxnSpPr>
          <p:nvPr/>
        </p:nvCxnSpPr>
        <p:spPr>
          <a:xfrm>
            <a:off x="2902358" y="3269883"/>
            <a:ext cx="9801706" cy="956160"/>
          </a:xfrm>
          <a:prstGeom prst="bentConnector3">
            <a:avLst>
              <a:gd name="adj1" fmla="val 99879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title 2">
            <a:extLst>
              <a:ext uri="{FF2B5EF4-FFF2-40B4-BE49-F238E27FC236}">
                <a16:creationId xmlns:a16="http://schemas.microsoft.com/office/drawing/2014/main" id="{C2731AC9-F312-644D-A534-3F81A2DD07C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543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21" grpId="0" animBg="1"/>
      <p:bldP spid="46" grpId="0"/>
      <p:bldP spid="29" grpId="0"/>
      <p:bldP spid="33" grpId="0"/>
      <p:bldP spid="36" grpId="0" animBg="1"/>
      <p:bldP spid="37" grpId="0"/>
      <p:bldP spid="39" grpId="0" animBg="1"/>
      <p:bldP spid="42" grpId="0" animBg="1"/>
      <p:bldP spid="44" grpId="0"/>
      <p:bldP spid="45" grpId="0"/>
      <p:bldP spid="51" grpId="0" animBg="1"/>
      <p:bldP spid="53" grpId="0"/>
      <p:bldP spid="58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AAD73D-854F-9344-90BF-E90B148B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4"/>
            <a:ext cx="12618720" cy="820090"/>
          </a:xfrm>
        </p:spPr>
        <p:txBody>
          <a:bodyPr>
            <a:normAutofit fontScale="90000"/>
          </a:bodyPr>
          <a:lstStyle/>
          <a:p>
            <a:r>
              <a:rPr lang="en-US" dirty="0"/>
              <a:t>AWS EKS - ConfigMap with </a:t>
            </a:r>
            <a:r>
              <a:rPr lang="en-US" dirty="0" err="1"/>
              <a:t>mapRoles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7D85A-41EC-CF4F-A1E8-17D0FCA1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55" y="870333"/>
            <a:ext cx="10287536" cy="677911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D92F7A-9BA6-2243-90B4-9D35CFE0B4C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146494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1F79FC4-EA1D-A1F8-F3C2-A15800B4244D}"/>
              </a:ext>
            </a:extLst>
          </p:cNvPr>
          <p:cNvSpPr/>
          <p:nvPr/>
        </p:nvSpPr>
        <p:spPr>
          <a:xfrm>
            <a:off x="294640" y="3251200"/>
            <a:ext cx="6827520" cy="396240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Section-22</a:t>
            </a:r>
          </a:p>
          <a:p>
            <a:pPr algn="ctr"/>
            <a:r>
              <a:rPr lang="en-US" sz="6000" dirty="0"/>
              <a:t>Implement with manual steps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F1086-744B-6D9E-DA61-60DF937B9026}"/>
              </a:ext>
            </a:extLst>
          </p:cNvPr>
          <p:cNvSpPr/>
          <p:nvPr/>
        </p:nvSpPr>
        <p:spPr>
          <a:xfrm>
            <a:off x="7528560" y="3251200"/>
            <a:ext cx="6827520" cy="39624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Section-23</a:t>
            </a:r>
          </a:p>
          <a:p>
            <a:pPr algn="ctr"/>
            <a:r>
              <a:rPr lang="en-US" sz="6000" dirty="0"/>
              <a:t>Automate using Terraform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2C1322-FEB7-69A8-0045-EEED93F44C76}"/>
              </a:ext>
            </a:extLst>
          </p:cNvPr>
          <p:cNvSpPr/>
          <p:nvPr/>
        </p:nvSpPr>
        <p:spPr>
          <a:xfrm>
            <a:off x="294640" y="843280"/>
            <a:ext cx="14061440" cy="19405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Provision EKS Admins using IAM Roles &amp; IAM Groups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D892F02-509E-BE4B-9EC7-AD7C77B07B7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975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2F66796-BB4B-D643-AC60-82439FBBAD1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60936" y="6649771"/>
            <a:ext cx="9097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EKS Admins with IAM Roles &amp; IAM Groups</a:t>
            </a:r>
          </a:p>
          <a:p>
            <a:pPr algn="ctr"/>
            <a:r>
              <a:rPr lang="en-US" sz="32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1474412-39CC-2042-B8A5-106872D42BC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593959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03986" y="2062268"/>
            <a:ext cx="5879529" cy="38743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6252" y="5990552"/>
            <a:ext cx="2994820" cy="1012741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878D4A7C-5D13-034C-9415-99D9EA4F707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990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Provision EKS Admins using IAM Roles &amp; IAM Groups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43214" y="1023962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43216" y="3227941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43215" y="55666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04169" y="11382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Task-4: </a:t>
            </a:r>
            <a:r>
              <a:rPr lang="en-US" sz="2600" dirty="0"/>
              <a:t>Create IAM Role with STS Assume Role Policy and EKS full access 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04167" y="3325779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091450" y="5566697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321147" y="3227941"/>
            <a:ext cx="3811835" cy="173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Admins with IAM Roles &amp; IAM Groups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02BD2FA-A7C6-C444-B17A-84AE4018C36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968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Admin User</a:t>
            </a:r>
            <a:r>
              <a:rPr lang="en-US" dirty="0">
                <a:solidFill>
                  <a:schemeClr val="bg1"/>
                </a:solidFill>
              </a:rPr>
              <a:t> with </a:t>
            </a:r>
            <a:r>
              <a:rPr lang="en-US" dirty="0">
                <a:solidFill>
                  <a:srgbClr val="FFFF00"/>
                </a:solidFill>
              </a:rPr>
              <a:t>Admin Access Policy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Basic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EKS Full Access Policy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c9-01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Full Access Policy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86646-3D53-B94F-BF32-20F9AE3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2" y="1065449"/>
            <a:ext cx="5905968" cy="345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EC505-BA1F-D64E-9D5E-2CC07CB7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2" y="4914517"/>
            <a:ext cx="5944201" cy="25659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155865" y="4428622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651424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651424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356349F-7FCA-844E-9FD4-DE8ECB31711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457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AD1DE-4FC3-A1FE-4AB8-94D2BC8F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03" y="-115747"/>
            <a:ext cx="12618720" cy="822406"/>
          </a:xfrm>
        </p:spPr>
        <p:txBody>
          <a:bodyPr>
            <a:normAutofit/>
          </a:bodyPr>
          <a:lstStyle/>
          <a:p>
            <a:r>
              <a:rPr lang="en-US" sz="3000" dirty="0"/>
              <a:t>Sample Output of </a:t>
            </a:r>
            <a:r>
              <a:rPr lang="en-US" sz="3000" dirty="0" err="1"/>
              <a:t>aws</a:t>
            </a:r>
            <a:r>
              <a:rPr lang="en-US" sz="3000" dirty="0"/>
              <a:t>-auth </a:t>
            </a:r>
            <a:r>
              <a:rPr lang="en-US" sz="3000" dirty="0" err="1"/>
              <a:t>ConfigMap</a:t>
            </a:r>
            <a:r>
              <a:rPr lang="en-US" sz="3000" dirty="0"/>
              <a:t> after creating EKS Cluster using Terraform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9BB54CC-C6DB-1048-BFF9-A721936751E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D4A52-99AF-E94C-B72A-8EC43530D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573" y="1136650"/>
            <a:ext cx="9799377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044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650189" y="6771148"/>
            <a:ext cx="9097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138CC4"/>
                </a:solidFill>
              </a:rPr>
              <a:t>Kubernetes RBAC Fundamentals</a:t>
            </a:r>
            <a:endParaRPr lang="en-US" sz="5000" b="1" dirty="0">
              <a:solidFill>
                <a:srgbClr val="7030A0"/>
              </a:solidFill>
            </a:endParaRP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45" y="52184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113" y="6030748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120" y="6022905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894" y="6029413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21" y="51621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25" y="5031351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56192" y="4900725"/>
            <a:ext cx="94378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923" y="60343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5967520" y="5210702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851" y="60266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6977988" y="5248872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3001" y="6033437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64" y="5115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48E3928-D545-F6F3-4F75-18E5ACABF4C7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472454" y="505849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362C1B4-96E2-0450-A64E-32FA5ED1B4EF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281583" y="505111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5F21EAFD-C06F-E569-8111-386F9F928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9796" y="600400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17C38D19-FF42-9C7B-AE0E-5BFB2A388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5277" y="603649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0D32E7D5-6354-0942-9272-0E8ADF2438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1362127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406706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Kubernetes API Reference: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/v1.22/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037179-C4A5-D286-0FE3-404C4F68E2FC}"/>
              </a:ext>
            </a:extLst>
          </p:cNvPr>
          <p:cNvSpPr/>
          <p:nvPr/>
        </p:nvSpPr>
        <p:spPr>
          <a:xfrm>
            <a:off x="756742" y="6951086"/>
            <a:ext cx="13274566" cy="7259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Groups Reference: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/v1.22/#-strong-</a:t>
            </a:r>
            <a:r>
              <a:rPr lang="en-US" dirty="0" err="1"/>
              <a:t>api</a:t>
            </a:r>
            <a:r>
              <a:rPr lang="en-US" dirty="0"/>
              <a:t>-groups-strong-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60D55019-D00E-2C4C-85E8-1E4CE571FD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9279E-BC82-17D1-59D9-7FB99E93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RBAC</a:t>
            </a:r>
          </a:p>
        </p:txBody>
      </p:sp>
      <p:pic>
        <p:nvPicPr>
          <p:cNvPr id="5" name="Google Shape;154;p18">
            <a:extLst>
              <a:ext uri="{FF2B5EF4-FFF2-40B4-BE49-F238E27FC236}">
                <a16:creationId xmlns:a16="http://schemas.microsoft.com/office/drawing/2014/main" id="{AF95991C-42F2-3455-3A03-BAC1DF87D31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200" y="1626282"/>
            <a:ext cx="2072964" cy="184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7;p18">
            <a:extLst>
              <a:ext uri="{FF2B5EF4-FFF2-40B4-BE49-F238E27FC236}">
                <a16:creationId xmlns:a16="http://schemas.microsoft.com/office/drawing/2014/main" id="{2F7E0D37-873F-C803-E326-EB4A6D58C7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814" y="4294567"/>
            <a:ext cx="2065350" cy="18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18">
            <a:extLst>
              <a:ext uri="{FF2B5EF4-FFF2-40B4-BE49-F238E27FC236}">
                <a16:creationId xmlns:a16="http://schemas.microsoft.com/office/drawing/2014/main" id="{38D23785-5D75-DDA2-AD56-91FE1AB4B5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45" y="4294567"/>
            <a:ext cx="2065350" cy="18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6;p18">
            <a:extLst>
              <a:ext uri="{FF2B5EF4-FFF2-40B4-BE49-F238E27FC236}">
                <a16:creationId xmlns:a16="http://schemas.microsoft.com/office/drawing/2014/main" id="{8C17CD1C-2DA5-F044-B08F-D045D4F452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28" y="1626282"/>
            <a:ext cx="2072967" cy="184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E63F3D-1970-38B0-8ADD-CEEA989A6F88}"/>
              </a:ext>
            </a:extLst>
          </p:cNvPr>
          <p:cNvSpPr/>
          <p:nvPr/>
        </p:nvSpPr>
        <p:spPr>
          <a:xfrm>
            <a:off x="2418080" y="2011680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 err="1">
                <a:solidFill>
                  <a:srgbClr val="FFFF00"/>
                </a:solidFill>
              </a:rPr>
              <a:t>ClusterRole</a:t>
            </a:r>
            <a:r>
              <a:rPr lang="en-IN" dirty="0"/>
              <a:t> can be used to grant the same permissions as a </a:t>
            </a:r>
            <a:r>
              <a:rPr lang="en-IN" dirty="0">
                <a:solidFill>
                  <a:srgbClr val="FFFF00"/>
                </a:solidFill>
              </a:rPr>
              <a:t>Role</a:t>
            </a:r>
            <a:r>
              <a:rPr lang="en-IN" dirty="0"/>
              <a:t>, but because they are </a:t>
            </a:r>
            <a:r>
              <a:rPr lang="en-IN" dirty="0">
                <a:solidFill>
                  <a:srgbClr val="FFFF00"/>
                </a:solidFill>
              </a:rPr>
              <a:t>cluster-scoped</a:t>
            </a:r>
            <a:r>
              <a:rPr lang="en-IN" dirty="0"/>
              <a:t>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E90D8-65AF-58F9-45CC-2CD6EE26DC62}"/>
              </a:ext>
            </a:extLst>
          </p:cNvPr>
          <p:cNvSpPr/>
          <p:nvPr/>
        </p:nvSpPr>
        <p:spPr>
          <a:xfrm>
            <a:off x="2418080" y="4673189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FF00"/>
                </a:solidFill>
              </a:rPr>
              <a:t>Cluster 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FF00"/>
                </a:solidFill>
              </a:rPr>
              <a:t>Cluster Role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ED2E07-CFC8-2CE3-87C3-65315EDFA318}"/>
              </a:ext>
            </a:extLst>
          </p:cNvPr>
          <p:cNvSpPr/>
          <p:nvPr/>
        </p:nvSpPr>
        <p:spPr>
          <a:xfrm>
            <a:off x="9792018" y="2011680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FF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77599C-3AEC-C9C5-2089-B4550FD9F7C1}"/>
              </a:ext>
            </a:extLst>
          </p:cNvPr>
          <p:cNvSpPr/>
          <p:nvPr/>
        </p:nvSpPr>
        <p:spPr>
          <a:xfrm>
            <a:off x="9792018" y="4673189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FF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FF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0DCC1B-6D27-D74F-9A4B-BC46C9512166}"/>
              </a:ext>
            </a:extLst>
          </p:cNvPr>
          <p:cNvCxnSpPr>
            <a:cxnSpLocks/>
          </p:cNvCxnSpPr>
          <p:nvPr/>
        </p:nvCxnSpPr>
        <p:spPr>
          <a:xfrm>
            <a:off x="7133445" y="1639930"/>
            <a:ext cx="0" cy="450894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76F488AA-0A31-4C49-BA4A-9E744748AD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584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5E628E42-7347-5B44-BACE-4C54AD17843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3" grpId="0" animBg="1"/>
      <p:bldP spid="34" grpId="0" animBg="1"/>
      <p:bldP spid="38" grpId="0" animBg="1"/>
      <p:bldP spid="39" grpId="0" animBg="1"/>
      <p:bldP spid="54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E821421-D796-7549-B110-03B6C207F23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1994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D6DDD7-4C36-2643-81B5-161FF2314B2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00DC2-72D3-2111-861C-65118665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7C3FA-6C1E-1478-B5BC-F782A896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59189"/>
            <a:ext cx="13585372" cy="655093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C3DA95B-2D04-0241-B67D-F4FFADB5451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1176169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60936" y="6649771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Provision EKS Read-Only Users with IAM Roles &amp; IAM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84" y="51877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552" y="600004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559" y="599220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333" y="599871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60" y="513149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364" y="500065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83631" y="4870024"/>
            <a:ext cx="937834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62" y="600366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5994959" y="5180001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290" y="5995913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7005427" y="5218171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440" y="600273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03" y="5084377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5DAE46F6-BA08-F17D-DB58-4424185DAEAD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370962" y="5069035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58F59349-D8E6-5B88-938E-F90717661CCE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180091" y="5061656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8C0FA998-9D15-2DA1-4B4F-0864B05E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8304" y="6014548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3A6CFD22-BD32-51BA-F7F5-48F9102E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3785" y="6047039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FF8EC1ED-B8D8-BC44-AF21-BF321DAB630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5787175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664843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</a:t>
            </a:r>
            <a:r>
              <a:rPr lang="en-US" sz="4800" dirty="0" err="1"/>
              <a:t>ReadOnly</a:t>
            </a:r>
            <a:r>
              <a:rPr lang="en-US" sz="4800" dirty="0"/>
              <a:t>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Read-Only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8415" y="5679195"/>
            <a:ext cx="4428069" cy="1497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3E49C4-0F18-FAB4-C680-26AD22D5FC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1417" y="1995191"/>
            <a:ext cx="5445067" cy="3514805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1841" y="5933192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62729" y="5915551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6284806" y="5826799"/>
            <a:ext cx="2340428" cy="129793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C07F9-62F5-CE83-F339-5696B3FA7C86}"/>
              </a:ext>
            </a:extLst>
          </p:cNvPr>
          <p:cNvSpPr txBox="1"/>
          <p:nvPr/>
        </p:nvSpPr>
        <p:spPr>
          <a:xfrm>
            <a:off x="6374189" y="6731687"/>
            <a:ext cx="2171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RBAC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4D04142A-C2FE-F442-9270-E082C1849A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23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AC128-FF55-8930-3683-9D918AD8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0" y="1117042"/>
            <a:ext cx="4262846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69B8D-6516-69B6-8C51-35F53A59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9" y="152400"/>
            <a:ext cx="7982064" cy="753814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3C59897-0304-5749-8C73-914BEB9CE32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9213965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1BD2976-3583-F24C-81A2-1C5D8169D6D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7116872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00DC2-72D3-2111-861C-65118665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7C3FA-6C1E-1478-B5BC-F782A896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59189"/>
            <a:ext cx="13585372" cy="655093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77C4D54-3662-DF46-9A6D-2BCF425351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882336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4952A-885C-00B8-F0BE-3D5C8887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ClusterRoleBinding</a:t>
            </a:r>
            <a:r>
              <a:rPr lang="en-US" dirty="0"/>
              <a:t> &amp; </a:t>
            </a:r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D20E-E371-B784-02E9-9311737C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1131470"/>
            <a:ext cx="7234628" cy="4669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B94D4-175B-16BF-D57A-EDC800AB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6" y="1131471"/>
            <a:ext cx="6746735" cy="466997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32FB04-0209-AB9B-F202-3F758AC74083}"/>
              </a:ext>
            </a:extLst>
          </p:cNvPr>
          <p:cNvSpPr/>
          <p:nvPr/>
        </p:nvSpPr>
        <p:spPr>
          <a:xfrm>
            <a:off x="7705121" y="5029198"/>
            <a:ext cx="2331508" cy="2939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F08B54-1629-ABC2-FAE0-105A2006C0A6}"/>
              </a:ext>
            </a:extLst>
          </p:cNvPr>
          <p:cNvCxnSpPr/>
          <p:nvPr/>
        </p:nvCxnSpPr>
        <p:spPr>
          <a:xfrm>
            <a:off x="4615543" y="4713512"/>
            <a:ext cx="3116388" cy="478972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B88C2B-4BAD-71A3-F057-633D15ABAA6D}"/>
              </a:ext>
            </a:extLst>
          </p:cNvPr>
          <p:cNvSpPr/>
          <p:nvPr/>
        </p:nvSpPr>
        <p:spPr>
          <a:xfrm>
            <a:off x="169152" y="6044982"/>
            <a:ext cx="14282703" cy="6307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the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enforce the </a:t>
            </a:r>
            <a:r>
              <a:rPr lang="en-US" dirty="0">
                <a:solidFill>
                  <a:srgbClr val="FFFF00"/>
                </a:solidFill>
              </a:rPr>
              <a:t>Kubernetes RBAC permissions </a:t>
            </a:r>
            <a:r>
              <a:rPr lang="en-US" dirty="0"/>
              <a:t>defined in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rgbClr val="FFFF00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1DE69-0539-50A9-CD3C-071C8E16BFC5}"/>
              </a:ext>
            </a:extLst>
          </p:cNvPr>
          <p:cNvSpPr/>
          <p:nvPr/>
        </p:nvSpPr>
        <p:spPr>
          <a:xfrm>
            <a:off x="169152" y="6846462"/>
            <a:ext cx="14282703" cy="6307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Subject Name </a:t>
            </a:r>
            <a:r>
              <a:rPr lang="en-US" dirty="0"/>
              <a:t>in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 should match the </a:t>
            </a:r>
            <a:r>
              <a:rPr lang="en-US" dirty="0">
                <a:solidFill>
                  <a:srgbClr val="FFFF00"/>
                </a:solidFill>
              </a:rPr>
              <a:t>groups value</a:t>
            </a:r>
            <a:r>
              <a:rPr lang="en-US" dirty="0"/>
              <a:t>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E66513E-CCA4-CA4A-A072-C4C43282B62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527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Provision EKS </a:t>
            </a:r>
            <a:r>
              <a:rPr lang="en-US" sz="3500" dirty="0" err="1"/>
              <a:t>ReadOnly</a:t>
            </a:r>
            <a:r>
              <a:rPr lang="en-US" sz="3500" dirty="0"/>
              <a:t> Users using IAM Roles,  IAM Groups with Kubernetes RBAC (Cluster Role &amp; Cluster Role Binding)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54100" y="1133566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54102" y="3337545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54101" y="5676302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15055" y="1348698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Task-4: </a:t>
            </a:r>
            <a:r>
              <a:rPr lang="en-US" sz="2400" dirty="0"/>
              <a:t>Create IAM Role with STS Assume Role Policy and </a:t>
            </a:r>
            <a:r>
              <a:rPr lang="en-US" sz="2400" dirty="0">
                <a:solidFill>
                  <a:srgbClr val="FFFF00"/>
                </a:solidFill>
              </a:rPr>
              <a:t>EKS Read-Only access </a:t>
            </a:r>
            <a:r>
              <a:rPr lang="en-US" sz="2400" dirty="0"/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15053" y="3536179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 </a:t>
            </a:r>
            <a:r>
              <a:rPr lang="en-US" sz="2600" dirty="0">
                <a:solidFill>
                  <a:srgbClr val="FFFF00"/>
                </a:solidFill>
              </a:rPr>
              <a:t>(</a:t>
            </a:r>
            <a:r>
              <a:rPr lang="en-US" sz="2600" dirty="0" err="1">
                <a:solidFill>
                  <a:srgbClr val="FFFF00"/>
                </a:solidFill>
              </a:rPr>
              <a:t>eksreadonly</a:t>
            </a:r>
            <a:r>
              <a:rPr lang="en-US" sz="26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102336" y="5676301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 </a:t>
            </a:r>
            <a:r>
              <a:rPr lang="en-US" sz="2600" dirty="0">
                <a:solidFill>
                  <a:srgbClr val="FFFF00"/>
                </a:solidFill>
              </a:rPr>
              <a:t>(eksreaduser1)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409282" y="2902305"/>
            <a:ext cx="3811835" cy="242499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Read-Only Users with IAM Roles &amp; IAM Groups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AEF0FF-B28B-4584-D4C7-7C7CB922023A}"/>
              </a:ext>
            </a:extLst>
          </p:cNvPr>
          <p:cNvSpPr/>
          <p:nvPr/>
        </p:nvSpPr>
        <p:spPr>
          <a:xfrm>
            <a:off x="5128218" y="5676301"/>
            <a:ext cx="4395735" cy="20253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Task-7: </a:t>
            </a:r>
            <a:r>
              <a:rPr lang="en-US" sz="2600" dirty="0"/>
              <a:t>Create Cluster Role and Cluster Role Binding k8s RBAC Resources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A32EFC-151A-05AB-D9A4-FE938364CCAB}"/>
              </a:ext>
            </a:extLst>
          </p:cNvPr>
          <p:cNvSpPr/>
          <p:nvPr/>
        </p:nvSpPr>
        <p:spPr>
          <a:xfrm>
            <a:off x="5034577" y="1298715"/>
            <a:ext cx="4395735" cy="15439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Task-8: </a:t>
            </a:r>
            <a:r>
              <a:rPr lang="en-US" sz="2600" dirty="0"/>
              <a:t>update </a:t>
            </a:r>
            <a:r>
              <a:rPr lang="en-US" sz="2600" dirty="0" err="1"/>
              <a:t>aws</a:t>
            </a:r>
            <a:r>
              <a:rPr lang="en-US" sz="2600" dirty="0"/>
              <a:t>-auth </a:t>
            </a:r>
            <a:r>
              <a:rPr lang="en-US" sz="2600" dirty="0" err="1"/>
              <a:t>ConfigMap</a:t>
            </a:r>
            <a:endParaRPr lang="en-US" sz="26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E779B0F-6546-0445-9708-F29292154AC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271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1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538" y="-59069"/>
            <a:ext cx="6564086" cy="1188851"/>
          </a:xfrm>
        </p:spPr>
        <p:txBody>
          <a:bodyPr>
            <a:noAutofit/>
          </a:bodyPr>
          <a:lstStyle/>
          <a:p>
            <a:r>
              <a:rPr lang="en-US" sz="4200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 &amp; c9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IAM Admin User with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-auth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EKS Admins with IAM Roles &amp; </a:t>
            </a:r>
            <a:r>
              <a:rPr lang="en-US" dirty="0" err="1">
                <a:solidFill>
                  <a:srgbClr val="FFFF00"/>
                </a:solidFill>
              </a:rPr>
              <a:t>mapRoles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READONLY Access Policy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221966" y="3467515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651424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651424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86E39A-5A2D-97C9-0496-1156BBD1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7" y="4006115"/>
            <a:ext cx="5638800" cy="370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FE807-6A35-9223-F100-EE0353CB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66" y="88900"/>
            <a:ext cx="4256589" cy="3459843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877D0EED-FD98-254B-9384-68B0854DE2F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8674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Provision EKS Developer Users with IAM Roles &amp; IAM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47" y="521019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415" y="6022516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422" y="601467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196" y="602118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23" y="5153967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227" y="5023119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301494" y="4892493"/>
            <a:ext cx="12034454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225" y="602613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4912822" y="5202470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153" y="601838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5923290" y="5240640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303" y="6025205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66" y="510684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5DAE46F6-BA08-F17D-DB58-4424185DAEAD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288825" y="5091504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58F59349-D8E6-5B88-938E-F90717661CCE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097954" y="5084125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8C0FA998-9D15-2DA1-4B4F-0864B05E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167" y="603701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3A6CFD22-BD32-51BA-F7F5-48F9102E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648" y="6069508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53" name="Google Shape;154;p18">
            <a:extLst>
              <a:ext uri="{FF2B5EF4-FFF2-40B4-BE49-F238E27FC236}">
                <a16:creationId xmlns:a16="http://schemas.microsoft.com/office/drawing/2014/main" id="{AF0F201C-E990-7774-61BA-34627EAB7794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580634" y="5102034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57;p18">
            <a:extLst>
              <a:ext uri="{FF2B5EF4-FFF2-40B4-BE49-F238E27FC236}">
                <a16:creationId xmlns:a16="http://schemas.microsoft.com/office/drawing/2014/main" id="{451FCF82-4E99-D6B6-6988-C058655E19AE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1958026" y="5108149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27">
            <a:extLst>
              <a:ext uri="{FF2B5EF4-FFF2-40B4-BE49-F238E27FC236}">
                <a16:creationId xmlns:a16="http://schemas.microsoft.com/office/drawing/2014/main" id="{50624E07-2CF0-0DA0-0D8D-F6400C901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819" y="606734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7705" y="60673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1322FB79-8EA9-8A46-9965-F3C9A1BFB3A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22185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3495EAA-3B72-1F4D-B4FB-14110036F2B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39B5EB-37EC-8F19-D966-A14A52A4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82BB8DEA-64D2-6BF0-B93A-E7E00508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166288" y="4021386"/>
            <a:ext cx="1534886" cy="15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38FA35-0491-A49F-3E9D-3E9E4C2B96DB}"/>
              </a:ext>
            </a:extLst>
          </p:cNvPr>
          <p:cNvSpPr/>
          <p:nvPr/>
        </p:nvSpPr>
        <p:spPr>
          <a:xfrm>
            <a:off x="4347256" y="3261080"/>
            <a:ext cx="5421086" cy="153488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Read-Only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F16FE-2E58-2AB5-F426-E973A795690E}"/>
              </a:ext>
            </a:extLst>
          </p:cNvPr>
          <p:cNvSpPr/>
          <p:nvPr/>
        </p:nvSpPr>
        <p:spPr>
          <a:xfrm>
            <a:off x="4459698" y="5049022"/>
            <a:ext cx="5421086" cy="15348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Dev Namespace Full Access</a:t>
            </a:r>
          </a:p>
          <a:p>
            <a:pPr algn="ctr"/>
            <a:r>
              <a:rPr lang="en-US" dirty="0"/>
              <a:t>(All Verbs  – Create , Apply, Get, List, Delete Resources)</a:t>
            </a:r>
          </a:p>
        </p:txBody>
      </p:sp>
      <p:pic>
        <p:nvPicPr>
          <p:cNvPr id="8" name="Google Shape;153;p18">
            <a:extLst>
              <a:ext uri="{FF2B5EF4-FFF2-40B4-BE49-F238E27FC236}">
                <a16:creationId xmlns:a16="http://schemas.microsoft.com/office/drawing/2014/main" id="{C89A6B73-53EE-59D2-3F58-742B315336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418" y="326108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6;p18">
            <a:extLst>
              <a:ext uri="{FF2B5EF4-FFF2-40B4-BE49-F238E27FC236}">
                <a16:creationId xmlns:a16="http://schemas.microsoft.com/office/drawing/2014/main" id="{BF5AB814-8377-8139-54DE-719E17334D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7547" y="325370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C2B9BFBF-D3C1-E997-C683-45FFFBA2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5760" y="420659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6B4FD4D7-2EF1-6AE0-68DD-6BCABE0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1241" y="423908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12" name="Google Shape;154;p18">
            <a:extLst>
              <a:ext uri="{FF2B5EF4-FFF2-40B4-BE49-F238E27FC236}">
                <a16:creationId xmlns:a16="http://schemas.microsoft.com/office/drawing/2014/main" id="{4787F5B6-B894-6626-3C2D-08BEF7AF7D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47" y="5177271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11D3E497-80FA-6447-7E6A-43C5DE5315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4939" y="5183386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FD9C9057-3F36-B323-2858-BD4978E03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732" y="61425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BEFBDB37-CCC5-3267-4C20-5EC97508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4618" y="614258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E86B6D-78C2-55FF-6F3C-ECAACA56F9AC}"/>
              </a:ext>
            </a:extLst>
          </p:cNvPr>
          <p:cNvSpPr/>
          <p:nvPr/>
        </p:nvSpPr>
        <p:spPr>
          <a:xfrm>
            <a:off x="11109922" y="3210622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2CF6DC-9DF2-0EF4-78E3-E945EDC7C186}"/>
              </a:ext>
            </a:extLst>
          </p:cNvPr>
          <p:cNvSpPr/>
          <p:nvPr/>
        </p:nvSpPr>
        <p:spPr>
          <a:xfrm>
            <a:off x="11108753" y="5116286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E7B604-6934-84D2-FAB5-BE487ABDDA8D}"/>
              </a:ext>
            </a:extLst>
          </p:cNvPr>
          <p:cNvSpPr/>
          <p:nvPr/>
        </p:nvSpPr>
        <p:spPr>
          <a:xfrm>
            <a:off x="9692291" y="3806757"/>
            <a:ext cx="1416462" cy="4549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9BD8E64-37CB-9E86-D197-453725B20F1B}"/>
              </a:ext>
            </a:extLst>
          </p:cNvPr>
          <p:cNvSpPr/>
          <p:nvPr/>
        </p:nvSpPr>
        <p:spPr>
          <a:xfrm>
            <a:off x="9692291" y="5589012"/>
            <a:ext cx="1416462" cy="4549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8679D-E6EB-3EB6-63BD-844185BBA7EC}"/>
              </a:ext>
            </a:extLst>
          </p:cNvPr>
          <p:cNvSpPr txBox="1"/>
          <p:nvPr/>
        </p:nvSpPr>
        <p:spPr>
          <a:xfrm>
            <a:off x="972646" y="5499008"/>
            <a:ext cx="194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EKS Developer </a:t>
            </a:r>
          </a:p>
          <a:p>
            <a:pPr algn="ctr"/>
            <a:r>
              <a:rPr lang="en-US" b="1" dirty="0"/>
              <a:t>IAM User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13306E-4A35-6CFC-FA24-9BD69C34448E}"/>
              </a:ext>
            </a:extLst>
          </p:cNvPr>
          <p:cNvSpPr/>
          <p:nvPr/>
        </p:nvSpPr>
        <p:spPr>
          <a:xfrm>
            <a:off x="320861" y="2547258"/>
            <a:ext cx="13988677" cy="4593772"/>
          </a:xfrm>
          <a:prstGeom prst="roundRect">
            <a:avLst>
              <a:gd name="adj" fmla="val 56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FD4E6C-3A00-5A31-23BE-4713DAFDCB63}"/>
              </a:ext>
            </a:extLst>
          </p:cNvPr>
          <p:cNvSpPr/>
          <p:nvPr/>
        </p:nvSpPr>
        <p:spPr>
          <a:xfrm>
            <a:off x="320861" y="1233711"/>
            <a:ext cx="13988677" cy="93495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 </a:t>
            </a:r>
            <a:r>
              <a:rPr lang="en-US" dirty="0"/>
              <a:t>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</a:t>
            </a:r>
            <a:r>
              <a:rPr lang="en-US" dirty="0"/>
              <a:t>to EKS Cluster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004DF8A-4941-1345-85D9-57311ED413F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8984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14" grpId="0"/>
      <p:bldP spid="15" grpId="0"/>
      <p:bldP spid="16" grpId="0" animBg="1"/>
      <p:bldP spid="17" grpId="0" animBg="1"/>
      <p:bldP spid="3" grpId="0" animBg="1"/>
      <p:bldP spid="18" grpId="0" animBg="1"/>
      <p:bldP spid="19" grpId="0"/>
      <p:bldP spid="20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946040"/>
            <a:ext cx="8560101" cy="656068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65786" y="1460985"/>
            <a:ext cx="7738513" cy="3468210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08174" y="58611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72" y="1047601"/>
            <a:ext cx="925355" cy="8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Developer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251214" y="1089000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47" y="685908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19333" y="965379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36" y="2077048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197267" y="3283193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7045913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130353" y="624803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509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572256" y="6251622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11" y="6878588"/>
            <a:ext cx="1450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eksdeveloper2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747" y="4962980"/>
            <a:ext cx="1649987" cy="557967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44749" y="5843728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80234" y="5812762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5892328" y="5741259"/>
            <a:ext cx="2665681" cy="138381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154;p18">
            <a:extLst>
              <a:ext uri="{FF2B5EF4-FFF2-40B4-BE49-F238E27FC236}">
                <a16:creationId xmlns:a16="http://schemas.microsoft.com/office/drawing/2014/main" id="{567667D0-B94E-0817-1406-B9D27CB2E3C5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99283" y="5840725"/>
            <a:ext cx="955523" cy="81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57;p18">
            <a:extLst>
              <a:ext uri="{FF2B5EF4-FFF2-40B4-BE49-F238E27FC236}">
                <a16:creationId xmlns:a16="http://schemas.microsoft.com/office/drawing/2014/main" id="{DAF84D50-764B-F1C7-1D8D-4CB6E8BD6FA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218018" y="5868703"/>
            <a:ext cx="952014" cy="8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2203B86-F1F4-3FA0-877A-AC61FC1FE452}"/>
              </a:ext>
            </a:extLst>
          </p:cNvPr>
          <p:cNvSpPr/>
          <p:nvPr/>
        </p:nvSpPr>
        <p:spPr>
          <a:xfrm>
            <a:off x="11146701" y="5741259"/>
            <a:ext cx="2340428" cy="1297931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395;p28">
            <a:extLst>
              <a:ext uri="{FF2B5EF4-FFF2-40B4-BE49-F238E27FC236}">
                <a16:creationId xmlns:a16="http://schemas.microsoft.com/office/drawing/2014/main" id="{90C8F135-DD47-8A7A-444C-5562CA8CC658}"/>
              </a:ext>
            </a:extLst>
          </p:cNvPr>
          <p:cNvSpPr/>
          <p:nvPr/>
        </p:nvSpPr>
        <p:spPr>
          <a:xfrm>
            <a:off x="10907486" y="5307533"/>
            <a:ext cx="2937972" cy="209427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3" name="Google Shape;414;p28">
            <a:extLst>
              <a:ext uri="{FF2B5EF4-FFF2-40B4-BE49-F238E27FC236}">
                <a16:creationId xmlns:a16="http://schemas.microsoft.com/office/drawing/2014/main" id="{765854BD-E31C-E1EC-06D2-30E208831E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995" y="5043532"/>
            <a:ext cx="652646" cy="52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92E8334-4953-D206-F358-3D0442B6DA48}"/>
              </a:ext>
            </a:extLst>
          </p:cNvPr>
          <p:cNvSpPr txBox="1"/>
          <p:nvPr/>
        </p:nvSpPr>
        <p:spPr>
          <a:xfrm>
            <a:off x="11585216" y="499147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DEV namespace</a:t>
            </a: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4F0A9917-E15A-A3E2-0DC4-DD34ACD4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420" y="6594835"/>
            <a:ext cx="958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</a:t>
            </a:r>
          </a:p>
        </p:txBody>
      </p:sp>
      <p:sp>
        <p:nvSpPr>
          <p:cNvPr id="66" name="TextBox 29">
            <a:extLst>
              <a:ext uri="{FF2B5EF4-FFF2-40B4-BE49-F238E27FC236}">
                <a16:creationId xmlns:a16="http://schemas.microsoft.com/office/drawing/2014/main" id="{B36A3DE1-FB90-D422-E188-6B8E1C063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41" y="6632120"/>
            <a:ext cx="1226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 Binding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7548F3B2-B2E6-2AB4-9B37-F8F0127E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5204" y="6672322"/>
            <a:ext cx="12260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C11E5D7D-0C95-CDEC-FA72-AD03BF460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350" y="6658949"/>
            <a:ext cx="731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917C9D3-8446-9E71-F2AA-F071556D1DD4}"/>
              </a:ext>
            </a:extLst>
          </p:cNvPr>
          <p:cNvSpPr/>
          <p:nvPr/>
        </p:nvSpPr>
        <p:spPr>
          <a:xfrm>
            <a:off x="5797929" y="5604167"/>
            <a:ext cx="7913685" cy="1660054"/>
          </a:xfrm>
          <a:prstGeom prst="roundRect">
            <a:avLst>
              <a:gd name="adj" fmla="val 10955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CD678-9D9F-BAB8-1EB2-994B1BC362E4}"/>
              </a:ext>
            </a:extLst>
          </p:cNvPr>
          <p:cNvSpPr/>
          <p:nvPr/>
        </p:nvSpPr>
        <p:spPr>
          <a:xfrm>
            <a:off x="8662192" y="5977345"/>
            <a:ext cx="2111450" cy="100275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RBAC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BFCE1-4696-A5DF-C563-8DABF2E1C1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67434" y="1536294"/>
            <a:ext cx="4135216" cy="3278369"/>
          </a:xfrm>
          <a:prstGeom prst="rect">
            <a:avLst/>
          </a:prstGeom>
        </p:spPr>
      </p:pic>
      <p:sp>
        <p:nvSpPr>
          <p:cNvPr id="70" name="Subtitle 2">
            <a:extLst>
              <a:ext uri="{FF2B5EF4-FFF2-40B4-BE49-F238E27FC236}">
                <a16:creationId xmlns:a16="http://schemas.microsoft.com/office/drawing/2014/main" id="{ED0F33AD-5CCD-DB47-BF03-095DCB04A4D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1284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1" grpId="0" animBg="1"/>
      <p:bldP spid="62" grpId="0" animBg="1"/>
      <p:bldP spid="64" grpId="0"/>
      <p:bldP spid="65" grpId="0"/>
      <p:bldP spid="66" grpId="0"/>
      <p:bldP spid="67" grpId="0"/>
      <p:bldP spid="68" grpId="0"/>
      <p:bldP spid="69" grpId="0" animBg="1"/>
      <p:bldP spid="13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40E11-8D1F-99D1-1A91-BF9B7539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9C14D-0FF8-1403-4365-C6ABC4B5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71700"/>
            <a:ext cx="12788900" cy="3886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B9DE056-A831-D744-AF67-72A920B497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5858350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B5B4BA-9F0F-76A5-0C21-D44DBB19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086" y="50243"/>
            <a:ext cx="5536474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/>
              <a:t>ConfigMap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15EE6-9F58-D237-0F41-806F0D5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9" y="50243"/>
            <a:ext cx="7092200" cy="76702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22122C-D69A-94AE-7022-5CFCEC080E1F}"/>
              </a:ext>
            </a:extLst>
          </p:cNvPr>
          <p:cNvSpPr/>
          <p:nvPr/>
        </p:nvSpPr>
        <p:spPr>
          <a:xfrm>
            <a:off x="566058" y="5834743"/>
            <a:ext cx="5910943" cy="1807028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5F7235-F5BC-7099-9EE4-A08538E382EF}"/>
              </a:ext>
            </a:extLst>
          </p:cNvPr>
          <p:cNvSpPr/>
          <p:nvPr/>
        </p:nvSpPr>
        <p:spPr>
          <a:xfrm>
            <a:off x="457201" y="2852057"/>
            <a:ext cx="6389913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F6F190-C5BC-8F5E-49E8-DD57B41B121F}"/>
              </a:ext>
            </a:extLst>
          </p:cNvPr>
          <p:cNvSpPr/>
          <p:nvPr/>
        </p:nvSpPr>
        <p:spPr>
          <a:xfrm>
            <a:off x="457201" y="3804788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63396B-933F-5101-5816-77759F14D207}"/>
              </a:ext>
            </a:extLst>
          </p:cNvPr>
          <p:cNvSpPr/>
          <p:nvPr/>
        </p:nvSpPr>
        <p:spPr>
          <a:xfrm>
            <a:off x="457200" y="4752307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8E2ED-F8A3-9A85-5640-F85E11E1104E}"/>
              </a:ext>
            </a:extLst>
          </p:cNvPr>
          <p:cNvSpPr/>
          <p:nvPr/>
        </p:nvSpPr>
        <p:spPr>
          <a:xfrm>
            <a:off x="10123713" y="2788359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Admins </a:t>
            </a:r>
            <a:r>
              <a:rPr lang="en-US" dirty="0"/>
              <a:t>with IAM Users, Groups and Roles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B519A-3D08-33E1-28C3-9CFD5D9B56E0}"/>
              </a:ext>
            </a:extLst>
          </p:cNvPr>
          <p:cNvSpPr/>
          <p:nvPr/>
        </p:nvSpPr>
        <p:spPr>
          <a:xfrm>
            <a:off x="7663540" y="2788359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D0F39F-6696-E32F-A95C-D208D5FFB1FC}"/>
              </a:ext>
            </a:extLst>
          </p:cNvPr>
          <p:cNvSpPr/>
          <p:nvPr/>
        </p:nvSpPr>
        <p:spPr>
          <a:xfrm>
            <a:off x="7663541" y="3880988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C9944-AFC6-03D4-0E82-A100B98A1FCF}"/>
              </a:ext>
            </a:extLst>
          </p:cNvPr>
          <p:cNvSpPr/>
          <p:nvPr/>
        </p:nvSpPr>
        <p:spPr>
          <a:xfrm>
            <a:off x="7663542" y="4840085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486128-9E39-46A7-83D1-55B5650F547C}"/>
              </a:ext>
            </a:extLst>
          </p:cNvPr>
          <p:cNvSpPr/>
          <p:nvPr/>
        </p:nvSpPr>
        <p:spPr>
          <a:xfrm>
            <a:off x="7663542" y="6335485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0528876-629A-BDDD-1596-9285EEBD54CE}"/>
              </a:ext>
            </a:extLst>
          </p:cNvPr>
          <p:cNvSpPr/>
          <p:nvPr/>
        </p:nvSpPr>
        <p:spPr>
          <a:xfrm>
            <a:off x="6847114" y="3020026"/>
            <a:ext cx="816426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6BE07E0-939D-42B5-CCC2-3A7102C8744E}"/>
              </a:ext>
            </a:extLst>
          </p:cNvPr>
          <p:cNvSpPr/>
          <p:nvPr/>
        </p:nvSpPr>
        <p:spPr>
          <a:xfrm>
            <a:off x="7064831" y="4127441"/>
            <a:ext cx="598709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05672-CBEB-8247-9E98-B79B7819FBD6}"/>
              </a:ext>
            </a:extLst>
          </p:cNvPr>
          <p:cNvSpPr/>
          <p:nvPr/>
        </p:nvSpPr>
        <p:spPr>
          <a:xfrm>
            <a:off x="7097485" y="5106000"/>
            <a:ext cx="598709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226539E-3D34-EA60-5520-6C3DE55DA164}"/>
              </a:ext>
            </a:extLst>
          </p:cNvPr>
          <p:cNvSpPr/>
          <p:nvPr/>
        </p:nvSpPr>
        <p:spPr>
          <a:xfrm>
            <a:off x="6498776" y="6618098"/>
            <a:ext cx="1197418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D73E49-F70C-731F-EE39-904CA9A727BF}"/>
              </a:ext>
            </a:extLst>
          </p:cNvPr>
          <p:cNvSpPr/>
          <p:nvPr/>
        </p:nvSpPr>
        <p:spPr>
          <a:xfrm>
            <a:off x="10123713" y="3895773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EKS </a:t>
            </a:r>
            <a:r>
              <a:rPr lang="en-US" sz="1900" dirty="0" err="1"/>
              <a:t>ReadOnly</a:t>
            </a:r>
            <a:r>
              <a:rPr lang="en-US" sz="1900" dirty="0"/>
              <a:t> Access with IAM Users, Groups, Roles &amp; </a:t>
            </a:r>
            <a:r>
              <a:rPr lang="en-US" sz="1900" dirty="0">
                <a:solidFill>
                  <a:srgbClr val="FFFF00"/>
                </a:solidFill>
              </a:rPr>
              <a:t>k8s </a:t>
            </a:r>
            <a:r>
              <a:rPr lang="en-US" sz="1900" dirty="0" err="1">
                <a:solidFill>
                  <a:srgbClr val="FFFF00"/>
                </a:solidFill>
              </a:rPr>
              <a:t>ClusterRole</a:t>
            </a:r>
            <a:r>
              <a:rPr lang="en-US" sz="1900" dirty="0">
                <a:solidFill>
                  <a:srgbClr val="FFFF00"/>
                </a:solidFill>
              </a:rPr>
              <a:t> &amp; </a:t>
            </a:r>
            <a:r>
              <a:rPr lang="en-US" sz="1900" dirty="0" err="1">
                <a:solidFill>
                  <a:srgbClr val="FFFF00"/>
                </a:solidFill>
              </a:rPr>
              <a:t>ClusterRoleBinding</a:t>
            </a:r>
            <a:endParaRPr lang="en-US" sz="1900" dirty="0">
              <a:solidFill>
                <a:srgbClr val="FFFF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1B71E8-63C5-B22D-5B85-D83581124334}"/>
              </a:ext>
            </a:extLst>
          </p:cNvPr>
          <p:cNvSpPr/>
          <p:nvPr/>
        </p:nvSpPr>
        <p:spPr>
          <a:xfrm>
            <a:off x="10123713" y="4874332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Developer Access with IAM Users, Groups, Roles &amp; k8s </a:t>
            </a:r>
            <a:r>
              <a:rPr lang="en-US" sz="1800" dirty="0" err="1"/>
              <a:t>ClusterRole</a:t>
            </a:r>
            <a:r>
              <a:rPr lang="en-US" sz="1800" dirty="0"/>
              <a:t>,  </a:t>
            </a:r>
            <a:r>
              <a:rPr lang="en-US" sz="1800" dirty="0" err="1"/>
              <a:t>ClusterRoleBinding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FFFF00"/>
                </a:solidFill>
              </a:rPr>
              <a:t>Role, </a:t>
            </a:r>
            <a:r>
              <a:rPr lang="en-US" sz="1800" dirty="0" err="1">
                <a:solidFill>
                  <a:srgbClr val="FFFF00"/>
                </a:solidFill>
              </a:rPr>
              <a:t>RoleBinding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CC8CB1D-6515-A97D-4B92-B7A29657C33E}"/>
              </a:ext>
            </a:extLst>
          </p:cNvPr>
          <p:cNvSpPr/>
          <p:nvPr/>
        </p:nvSpPr>
        <p:spPr>
          <a:xfrm>
            <a:off x="10123713" y="6289475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Users as </a:t>
            </a:r>
            <a:r>
              <a:rPr lang="en-US" dirty="0">
                <a:solidFill>
                  <a:srgbClr val="FFFF00"/>
                </a:solidFill>
              </a:rPr>
              <a:t>EKS Admins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43269298-8117-4B42-BB2B-13583845511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34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F230D9-2847-9B63-7D57-C94F25E9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371" y="3315106"/>
            <a:ext cx="363147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1ED2A-C29A-03F3-A359-3791F284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5" y="174171"/>
            <a:ext cx="10795474" cy="747072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0BB462-B7AF-FE4F-8642-5CEF1B57460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4436795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C9F51-A45B-17D1-A2F6-6EA4A1CD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229" y="2925949"/>
            <a:ext cx="374033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</a:t>
            </a:r>
            <a:br>
              <a:rPr lang="en-US" dirty="0"/>
            </a:br>
            <a:r>
              <a:rPr lang="en-US" dirty="0"/>
              <a:t>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355E3-C372-C1AD-667C-B774F458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4" y="548368"/>
            <a:ext cx="11171814" cy="681037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2DD3BF5-106B-2F40-B23F-F0B355F6006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7971021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1A97C-9129-124C-F8B6-2BB1F241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097" y="3212542"/>
            <a:ext cx="3076303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C3C6F-87DC-3B45-27AC-7205CF32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605414"/>
            <a:ext cx="11530237" cy="660092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1B356B6-F4B6-8041-9F93-10F814ED145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5598358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Provision EKS </a:t>
            </a:r>
            <a:r>
              <a:rPr lang="en-US" sz="3500" dirty="0" err="1"/>
              <a:t>ReadOnly</a:t>
            </a:r>
            <a:r>
              <a:rPr lang="en-US" sz="3500" dirty="0"/>
              <a:t> Users using IAM Roles,  IAM Groups with Kubernetes RBAC (Cluster Role &amp; Cluster Role Binding)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54100" y="1133566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54102" y="3337545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54101" y="5676302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15055" y="1348698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Task-4: </a:t>
            </a:r>
            <a:r>
              <a:rPr lang="en-US" sz="2400" dirty="0"/>
              <a:t>Create IAM Role with STS Assume Role Policy and </a:t>
            </a:r>
            <a:r>
              <a:rPr lang="en-US" sz="2400" dirty="0">
                <a:solidFill>
                  <a:srgbClr val="FFFF00"/>
                </a:solidFill>
              </a:rPr>
              <a:t>EKS Developer access </a:t>
            </a:r>
            <a:r>
              <a:rPr lang="en-US" sz="2400" dirty="0"/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15053" y="3536179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 </a:t>
            </a:r>
            <a:r>
              <a:rPr lang="en-US" sz="2600" dirty="0">
                <a:solidFill>
                  <a:srgbClr val="FFFF00"/>
                </a:solidFill>
              </a:rPr>
              <a:t>(</a:t>
            </a:r>
            <a:r>
              <a:rPr lang="en-US" sz="2600" dirty="0" err="1">
                <a:solidFill>
                  <a:srgbClr val="FFFF00"/>
                </a:solidFill>
              </a:rPr>
              <a:t>eksdeveloper</a:t>
            </a:r>
            <a:r>
              <a:rPr lang="en-US" sz="26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102336" y="5676301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 </a:t>
            </a:r>
            <a:r>
              <a:rPr lang="en-US" sz="2600" dirty="0">
                <a:solidFill>
                  <a:srgbClr val="FFFF00"/>
                </a:solidFill>
              </a:rPr>
              <a:t>(eksdevuser1)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409282" y="2902305"/>
            <a:ext cx="3811835" cy="242499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Read-Only Users with IAM Roles &amp; IAM Groups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AEF0FF-B28B-4584-D4C7-7C7CB922023A}"/>
              </a:ext>
            </a:extLst>
          </p:cNvPr>
          <p:cNvSpPr/>
          <p:nvPr/>
        </p:nvSpPr>
        <p:spPr>
          <a:xfrm>
            <a:off x="5128218" y="5676301"/>
            <a:ext cx="4395735" cy="20253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Task-7: </a:t>
            </a:r>
            <a:r>
              <a:rPr lang="en-US" sz="2300" dirty="0"/>
              <a:t>Create Cluster Role, Cluster Role Binding, Role, Role Binding k8s RBAC Resources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A32EFC-151A-05AB-D9A4-FE938364CCAB}"/>
              </a:ext>
            </a:extLst>
          </p:cNvPr>
          <p:cNvSpPr/>
          <p:nvPr/>
        </p:nvSpPr>
        <p:spPr>
          <a:xfrm>
            <a:off x="5034577" y="1298715"/>
            <a:ext cx="4395735" cy="15439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Task-8: </a:t>
            </a:r>
            <a:r>
              <a:rPr lang="en-US" sz="2600" dirty="0"/>
              <a:t>update </a:t>
            </a:r>
            <a:r>
              <a:rPr lang="en-US" sz="2600" dirty="0" err="1"/>
              <a:t>aws</a:t>
            </a:r>
            <a:r>
              <a:rPr lang="en-US" sz="2600" dirty="0"/>
              <a:t>-auth </a:t>
            </a:r>
            <a:r>
              <a:rPr lang="en-US" sz="2600" dirty="0" err="1"/>
              <a:t>ConfigMap</a:t>
            </a:r>
            <a:endParaRPr lang="en-US" sz="26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00F1A21-8F9D-364D-A5B3-5C4CEA10FF9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837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1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023" y="-303205"/>
            <a:ext cx="6564086" cy="1188851"/>
          </a:xfrm>
        </p:spPr>
        <p:txBody>
          <a:bodyPr>
            <a:noAutofit/>
          </a:bodyPr>
          <a:lstStyle/>
          <a:p>
            <a:r>
              <a:rPr lang="en-US" sz="4200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117163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117163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19728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19728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ConfigMap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27853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c8, c9 &amp; c10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278530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IAM Admin User with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-auth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EKS Admins with IAM Roles &amp; </a:t>
            </a:r>
            <a:r>
              <a:rPr lang="en-US" dirty="0" err="1">
                <a:solidFill>
                  <a:srgbClr val="FFFF00"/>
                </a:solidFill>
              </a:rPr>
              <a:t>mapRoles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36084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36084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READONLY Access Policy for </a:t>
            </a:r>
            <a:r>
              <a:rPr lang="en-US" dirty="0">
                <a:solidFill>
                  <a:srgbClr val="FF0000"/>
                </a:solidFill>
              </a:rPr>
              <a:t>DEVELOPERS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44208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44208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 – </a:t>
            </a:r>
            <a:r>
              <a:rPr lang="en-US" dirty="0">
                <a:solidFill>
                  <a:srgbClr val="FF0000"/>
                </a:solidFill>
              </a:rPr>
              <a:t>DEVELOPER ACCESS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7427731" y="573023"/>
            <a:ext cx="5667016" cy="42971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154127" y="1381871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52333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52333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C2820-0149-E0A1-4E2A-E558E976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7" y="1959993"/>
            <a:ext cx="5638800" cy="57150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AB09574-67DF-7CC5-BD32-0C89FAA98C96}"/>
              </a:ext>
            </a:extLst>
          </p:cNvPr>
          <p:cNvSpPr/>
          <p:nvPr/>
        </p:nvSpPr>
        <p:spPr>
          <a:xfrm>
            <a:off x="6402538" y="60627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1BC951E-C2ED-CCD9-4082-26D7D93975DC}"/>
              </a:ext>
            </a:extLst>
          </p:cNvPr>
          <p:cNvSpPr/>
          <p:nvPr/>
        </p:nvSpPr>
        <p:spPr>
          <a:xfrm>
            <a:off x="8117802" y="60627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Dev </a:t>
            </a:r>
            <a:r>
              <a:rPr lang="en-US" dirty="0">
                <a:solidFill>
                  <a:srgbClr val="FFFF00"/>
                </a:solidFill>
              </a:rPr>
              <a:t>Namespace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30EB29-0A81-977A-4BF0-07EC721A95D6}"/>
              </a:ext>
            </a:extLst>
          </p:cNvPr>
          <p:cNvSpPr/>
          <p:nvPr/>
        </p:nvSpPr>
        <p:spPr>
          <a:xfrm>
            <a:off x="6411699" y="689217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F146358-1BF3-A50B-206E-0000507AA125}"/>
              </a:ext>
            </a:extLst>
          </p:cNvPr>
          <p:cNvSpPr/>
          <p:nvPr/>
        </p:nvSpPr>
        <p:spPr>
          <a:xfrm>
            <a:off x="8126963" y="689217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>
                <a:solidFill>
                  <a:srgbClr val="FFFF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429D2B-A4B2-7FB4-9195-4822EE50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27" y="67896"/>
            <a:ext cx="3514359" cy="1369231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B01212C4-1B19-984A-AAB7-5DC0FF9C659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608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650" y="21708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20B094AB-E24B-F688-2869-6A943D73FF41}"/>
              </a:ext>
            </a:extLst>
          </p:cNvPr>
          <p:cNvSpPr/>
          <p:nvPr/>
        </p:nvSpPr>
        <p:spPr>
          <a:xfrm>
            <a:off x="4890910" y="6709595"/>
            <a:ext cx="4990697" cy="9888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17 Demos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EAD32CA1-D202-6148-AA37-F30C67CC377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6785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45DD91C-D414-1140-B3ED-BBEDD21D67D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&amp; SSL Redirect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Cross Namespaces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078349" y="97848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18" y="53644"/>
            <a:ext cx="2540431" cy="8590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6098060" y="2675951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Application 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6131424" y="4374645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Ingress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6131424" y="606589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E12824D-5B78-CF48-97A9-1D2C220B4D4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568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5165597" y="4266573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Basics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5165597" y="539338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</a:t>
            </a:r>
          </a:p>
          <a:p>
            <a:pPr algn="ctr"/>
            <a:r>
              <a:rPr lang="en-US" sz="3000" dirty="0"/>
              <a:t>TLS + External DNS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5165597" y="6539463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Internal LB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702866" y="184971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597" y="69145"/>
            <a:ext cx="4178987" cy="1413184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4138633" y="1849716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Network</a:t>
            </a:r>
          </a:p>
          <a:p>
            <a:pPr algn="ctr"/>
            <a:r>
              <a:rPr lang="en-US" sz="2500" dirty="0"/>
              <a:t>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7960225" y="1735437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11585873" y="1729942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B4037B-6A1F-FC7F-4793-276F7E14F636}"/>
              </a:ext>
            </a:extLst>
          </p:cNvPr>
          <p:cNvSpPr/>
          <p:nvPr/>
        </p:nvSpPr>
        <p:spPr>
          <a:xfrm>
            <a:off x="3936276" y="426657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C519D1-0C84-EDA5-E5C4-9FF3B8167623}"/>
              </a:ext>
            </a:extLst>
          </p:cNvPr>
          <p:cNvSpPr/>
          <p:nvPr/>
        </p:nvSpPr>
        <p:spPr>
          <a:xfrm>
            <a:off x="3936276" y="5393388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280906-4C9D-773E-E22D-43FF5FBD3F08}"/>
              </a:ext>
            </a:extLst>
          </p:cNvPr>
          <p:cNvSpPr/>
          <p:nvPr/>
        </p:nvSpPr>
        <p:spPr>
          <a:xfrm>
            <a:off x="3936276" y="653946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D17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DD14473-E97C-3A45-9730-6C4CF95916F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542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7" grpId="0" animBg="1"/>
      <p:bldP spid="38" grpId="0" animBg="1"/>
      <p:bldP spid="43" grpId="0" animBg="1"/>
      <p:bldP spid="44" grpId="0" animBg="1"/>
      <p:bldP spid="4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Install AWS Load Balancer Controller on EKS Cluster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07718CFD-A545-0F47-94FB-F8CD65B1C2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6226423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79D8ED-0880-1946-9297-E21500E1FCC4}"/>
              </a:ext>
            </a:extLst>
          </p:cNvPr>
          <p:cNvSpPr/>
          <p:nvPr/>
        </p:nvSpPr>
        <p:spPr>
          <a:xfrm>
            <a:off x="248655" y="1488991"/>
            <a:ext cx="5293894" cy="21723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ALB Ingress 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75C2D2-77E7-6146-9A35-913250BD6A29}"/>
              </a:ext>
            </a:extLst>
          </p:cNvPr>
          <p:cNvSpPr/>
          <p:nvPr/>
        </p:nvSpPr>
        <p:spPr>
          <a:xfrm>
            <a:off x="9336506" y="1352634"/>
            <a:ext cx="5293894" cy="21723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Load Balancer Controller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989E78-C778-634D-AC33-A6788F683421}"/>
              </a:ext>
            </a:extLst>
          </p:cNvPr>
          <p:cNvSpPr/>
          <p:nvPr/>
        </p:nvSpPr>
        <p:spPr>
          <a:xfrm>
            <a:off x="5545778" y="1818717"/>
            <a:ext cx="3800105" cy="1512883"/>
          </a:xfrm>
          <a:prstGeom prst="rightArrow">
            <a:avLst>
              <a:gd name="adj1" fmla="val 50000"/>
              <a:gd name="adj2" fmla="val 531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Renamed &amp; Redesigned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ADC0F6-92A0-EA41-A4DE-C1CD98964FDA}"/>
              </a:ext>
            </a:extLst>
          </p:cNvPr>
          <p:cNvSpPr/>
          <p:nvPr/>
        </p:nvSpPr>
        <p:spPr>
          <a:xfrm>
            <a:off x="676893" y="141107"/>
            <a:ext cx="12516593" cy="98728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Kubernetes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AB8BD6-C418-F041-87E9-A683C003C3FA}"/>
              </a:ext>
            </a:extLst>
          </p:cNvPr>
          <p:cNvSpPr/>
          <p:nvPr/>
        </p:nvSpPr>
        <p:spPr>
          <a:xfrm>
            <a:off x="248655" y="3825212"/>
            <a:ext cx="5293894" cy="812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Load Balancer Only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3A74D-20D0-C541-B643-7E8510B5D4AF}"/>
              </a:ext>
            </a:extLst>
          </p:cNvPr>
          <p:cNvSpPr/>
          <p:nvPr/>
        </p:nvSpPr>
        <p:spPr>
          <a:xfrm>
            <a:off x="9087851" y="3825212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Network</a:t>
            </a:r>
            <a:r>
              <a:rPr lang="en-US" dirty="0"/>
              <a:t> Load Balancers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F0019B-26D4-564B-8180-C95E2FC376BF}"/>
              </a:ext>
            </a:extLst>
          </p:cNvPr>
          <p:cNvSpPr/>
          <p:nvPr/>
        </p:nvSpPr>
        <p:spPr>
          <a:xfrm>
            <a:off x="203034" y="4801896"/>
            <a:ext cx="5293894" cy="1204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Doesn’t support </a:t>
            </a:r>
            <a:r>
              <a:rPr lang="en-US" dirty="0"/>
              <a:t>latest Ingress API Version (</a:t>
            </a:r>
            <a:r>
              <a:rPr lang="en-US" dirty="0" err="1"/>
              <a:t>apiVersion</a:t>
            </a:r>
            <a:r>
              <a:rPr lang="en-US" dirty="0"/>
              <a:t>: networking.k8s.io/v1) from Kubernetes Version 1.22 onwards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8F0937-40F9-4849-BCC0-A787759DA075}"/>
              </a:ext>
            </a:extLst>
          </p:cNvPr>
          <p:cNvSpPr/>
          <p:nvPr/>
        </p:nvSpPr>
        <p:spPr>
          <a:xfrm>
            <a:off x="9087851" y="6741593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latest and greatest from Ingress perspective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D75C20-2278-0041-AEA6-630CCAECED2D}"/>
              </a:ext>
            </a:extLst>
          </p:cNvPr>
          <p:cNvSpPr/>
          <p:nvPr/>
        </p:nvSpPr>
        <p:spPr>
          <a:xfrm>
            <a:off x="9087851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Ingress Resource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EC94F-CE8D-584D-B4A2-9459EB70A139}"/>
              </a:ext>
            </a:extLst>
          </p:cNvPr>
          <p:cNvSpPr/>
          <p:nvPr/>
        </p:nvSpPr>
        <p:spPr>
          <a:xfrm>
            <a:off x="12166596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48674E-D97E-384D-A858-A3B12BAA9619}"/>
              </a:ext>
            </a:extLst>
          </p:cNvPr>
          <p:cNvSpPr/>
          <p:nvPr/>
        </p:nvSpPr>
        <p:spPr>
          <a:xfrm>
            <a:off x="9133473" y="577568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Service Resource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DF4CA8-24CF-DF44-8AF9-30F8FDB223B2}"/>
              </a:ext>
            </a:extLst>
          </p:cNvPr>
          <p:cNvSpPr/>
          <p:nvPr/>
        </p:nvSpPr>
        <p:spPr>
          <a:xfrm>
            <a:off x="12166596" y="578450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CEE0A9-1CC0-1444-9420-B8CD4EFD8382}"/>
              </a:ext>
            </a:extLst>
          </p:cNvPr>
          <p:cNvSpPr/>
          <p:nvPr/>
        </p:nvSpPr>
        <p:spPr>
          <a:xfrm>
            <a:off x="11386553" y="5015270"/>
            <a:ext cx="749300" cy="54794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4C919-9968-FE48-87D4-66AC33F06FD9}"/>
              </a:ext>
            </a:extLst>
          </p:cNvPr>
          <p:cNvSpPr/>
          <p:nvPr/>
        </p:nvSpPr>
        <p:spPr>
          <a:xfrm>
            <a:off x="11404596" y="5908109"/>
            <a:ext cx="749300" cy="5479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ED1AA-C4BE-1545-93D5-96CEF805933F}"/>
              </a:ext>
            </a:extLst>
          </p:cNvPr>
          <p:cNvSpPr/>
          <p:nvPr/>
        </p:nvSpPr>
        <p:spPr>
          <a:xfrm>
            <a:off x="213194" y="6170174"/>
            <a:ext cx="5293894" cy="9766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No Development </a:t>
            </a:r>
            <a:r>
              <a:rPr lang="en-US" dirty="0"/>
              <a:t>releases, Soon it will be </a:t>
            </a:r>
            <a:r>
              <a:rPr lang="en-US" dirty="0">
                <a:solidFill>
                  <a:srgbClr val="FFFF00"/>
                </a:solidFill>
              </a:rPr>
              <a:t>deprecated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DE8316A-49F8-DB4F-837D-83018D0C6AE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884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182820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799050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22760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752277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140" y="2696772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268372" y="1958349"/>
            <a:ext cx="759901" cy="1847635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315353" y="3714775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6790586" y="3262118"/>
            <a:ext cx="2341179" cy="593420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76653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231495" y="2890032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563076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58475" y="3855538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7476896" y="4911918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539" y="6180978"/>
            <a:ext cx="1004594" cy="2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ELB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4" y="5135092"/>
            <a:ext cx="5862116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4675" y="4743320"/>
            <a:ext cx="5832221" cy="404320"/>
          </a:xfrm>
          <a:prstGeom prst="bentConnector3">
            <a:avLst>
              <a:gd name="adj1" fmla="val 100293"/>
            </a:avLst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1406360" y="4356110"/>
            <a:ext cx="61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AWS Application Load Balancers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112B7E76-E27A-BE4A-9BE2-F4771268C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3166" y="5348668"/>
            <a:ext cx="789341" cy="78934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E479A9E-F5D5-1E44-B5F8-2735682042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0848" y="5344055"/>
            <a:ext cx="789341" cy="789341"/>
          </a:xfrm>
          <a:prstGeom prst="rect">
            <a:avLst/>
          </a:prstGeom>
        </p:spPr>
      </p:pic>
      <p:sp>
        <p:nvSpPr>
          <p:cNvPr id="55" name="TextBox 9">
            <a:extLst>
              <a:ext uri="{FF2B5EF4-FFF2-40B4-BE49-F238E27FC236}">
                <a16:creationId xmlns:a16="http://schemas.microsoft.com/office/drawing/2014/main" id="{641E3A07-57F0-DA43-B724-11A36730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74" y="6195178"/>
            <a:ext cx="2084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Application Load Balancer</a:t>
            </a:r>
          </a:p>
        </p:txBody>
      </p:sp>
      <p:pic>
        <p:nvPicPr>
          <p:cNvPr id="58" name="Google Shape;126;p17">
            <a:extLst>
              <a:ext uri="{FF2B5EF4-FFF2-40B4-BE49-F238E27FC236}">
                <a16:creationId xmlns:a16="http://schemas.microsoft.com/office/drawing/2014/main" id="{3829BE1B-7F8A-504A-8C8A-5B414F48713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57937" y="3887242"/>
            <a:ext cx="1146580" cy="103852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B6BF95D-A93E-0242-AE34-B420BBF84FCF}"/>
              </a:ext>
            </a:extLst>
          </p:cNvPr>
          <p:cNvSpPr txBox="1"/>
          <p:nvPr/>
        </p:nvSpPr>
        <p:spPr>
          <a:xfrm>
            <a:off x="10365729" y="4951456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 err="1">
                <a:solidFill>
                  <a:srgbClr val="0070C0"/>
                </a:solidFill>
              </a:rPr>
              <a:t>WebHook</a:t>
            </a:r>
            <a:r>
              <a:rPr lang="en-US" sz="1800" dirty="0">
                <a:solidFill>
                  <a:srgbClr val="0070C0"/>
                </a:solidFill>
              </a:rPr>
              <a:t> ClusterIP Service</a:t>
            </a:r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57936" y="2128215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476896" y="3843480"/>
            <a:ext cx="5965973" cy="3044208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847268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659DAA-41D2-6C4B-AC0E-87976A1AC651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9705055" y="4402530"/>
            <a:ext cx="1752882" cy="39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0EA7AC5-5217-804E-9880-BC8D3A271F20}"/>
              </a:ext>
            </a:extLst>
          </p:cNvPr>
          <p:cNvSpPr txBox="1"/>
          <p:nvPr/>
        </p:nvSpPr>
        <p:spPr>
          <a:xfrm>
            <a:off x="10432382" y="2744339"/>
            <a:ext cx="150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Watch for </a:t>
            </a:r>
          </a:p>
          <a:p>
            <a:r>
              <a:rPr lang="en-US" sz="1800" dirty="0">
                <a:solidFill>
                  <a:srgbClr val="089252"/>
                </a:solidFill>
              </a:rPr>
              <a:t>Ingress Events</a:t>
            </a:r>
          </a:p>
        </p:txBody>
      </p:sp>
      <p:pic>
        <p:nvPicPr>
          <p:cNvPr id="89" name="Google Shape;128;p17">
            <a:extLst>
              <a:ext uri="{FF2B5EF4-FFF2-40B4-BE49-F238E27FC236}">
                <a16:creationId xmlns:a16="http://schemas.microsoft.com/office/drawing/2014/main" id="{00A2AEF8-EC53-7944-84FF-078D537286C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4006" y="5265475"/>
            <a:ext cx="1146580" cy="1073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BFC4C6B7-984C-0B4D-B5B1-04E0A1C28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589" y="6362917"/>
            <a:ext cx="1689298" cy="2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 Resource</a:t>
            </a:r>
          </a:p>
        </p:txBody>
      </p:sp>
      <p:pic>
        <p:nvPicPr>
          <p:cNvPr id="103" name="Google Shape;171;p19">
            <a:extLst>
              <a:ext uri="{FF2B5EF4-FFF2-40B4-BE49-F238E27FC236}">
                <a16:creationId xmlns:a16="http://schemas.microsoft.com/office/drawing/2014/main" id="{99224B4A-3FCC-1A42-BCFE-7793C067AF3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92376" y="5515685"/>
            <a:ext cx="1129222" cy="10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6E43F1B7-F2BD-DF45-8FDE-53E948D29D76}"/>
              </a:ext>
            </a:extLst>
          </p:cNvPr>
          <p:cNvSpPr/>
          <p:nvPr/>
        </p:nvSpPr>
        <p:spPr>
          <a:xfrm>
            <a:off x="7697398" y="648610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aws</a:t>
            </a:r>
            <a:r>
              <a:rPr lang="en-IN" sz="1800" dirty="0">
                <a:solidFill>
                  <a:srgbClr val="0070C0"/>
                </a:solidFill>
                <a:latin typeface="Monaco" pitchFamily="2" charset="77"/>
              </a:rPr>
              <a:t>-load-balancer-</a:t>
            </a:r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tls</a:t>
            </a:r>
            <a:endParaRPr lang="en-IN" sz="1800" dirty="0">
              <a:solidFill>
                <a:srgbClr val="0070C0"/>
              </a:solidFill>
              <a:effectLst/>
              <a:latin typeface="Monaco" pitchFamily="2" charset="77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E31C71B-712C-D44A-9AAD-99743D777395}"/>
              </a:ext>
            </a:extLst>
          </p:cNvPr>
          <p:cNvCxnSpPr>
            <a:stCxn id="54" idx="2"/>
            <a:endCxn id="103" idx="0"/>
          </p:cNvCxnSpPr>
          <p:nvPr/>
        </p:nvCxnSpPr>
        <p:spPr>
          <a:xfrm>
            <a:off x="9131765" y="4949521"/>
            <a:ext cx="25222" cy="56616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69452" y="-78804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stCxn id="5" idx="3"/>
            <a:endCxn id="65" idx="0"/>
          </p:cNvCxnSpPr>
          <p:nvPr/>
        </p:nvCxnSpPr>
        <p:spPr>
          <a:xfrm>
            <a:off x="9778318" y="325629"/>
            <a:ext cx="2242789" cy="1802586"/>
          </a:xfrm>
          <a:prstGeom prst="bentConnector2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8962EEF-C695-3040-819C-58955D0B2AC6}"/>
              </a:ext>
            </a:extLst>
          </p:cNvPr>
          <p:cNvSpPr/>
          <p:nvPr/>
        </p:nvSpPr>
        <p:spPr>
          <a:xfrm>
            <a:off x="7910665" y="82488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kubectl</a:t>
            </a:r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 </a:t>
            </a:r>
          </a:p>
          <a:p>
            <a:pPr algn="ctr"/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cli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9808236" y="10415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1B1DB41-C3CF-6C41-A1D6-CBE4103C064D}"/>
              </a:ext>
            </a:extLst>
          </p:cNvPr>
          <p:cNvCxnSpPr>
            <a:stCxn id="65" idx="1"/>
            <a:endCxn id="44" idx="0"/>
          </p:cNvCxnSpPr>
          <p:nvPr/>
        </p:nvCxnSpPr>
        <p:spPr>
          <a:xfrm rot="10800000" flipV="1">
            <a:off x="10459884" y="2633238"/>
            <a:ext cx="998053" cy="1210242"/>
          </a:xfrm>
          <a:prstGeom prst="bentConnector2">
            <a:avLst/>
          </a:prstGeom>
          <a:ln w="381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891F099-5757-77F7-AA5F-2AE599B255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75692" y="5530654"/>
            <a:ext cx="2811673" cy="950808"/>
          </a:xfrm>
          <a:prstGeom prst="rect">
            <a:avLst/>
          </a:prstGeom>
        </p:spPr>
      </p:pic>
      <p:sp>
        <p:nvSpPr>
          <p:cNvPr id="67" name="Subtitle 2">
            <a:extLst>
              <a:ext uri="{FF2B5EF4-FFF2-40B4-BE49-F238E27FC236}">
                <a16:creationId xmlns:a16="http://schemas.microsoft.com/office/drawing/2014/main" id="{87AB7E4C-F253-9C43-B01D-21CA2C880D0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3294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1" grpId="0" animBg="1"/>
      <p:bldP spid="45" grpId="0"/>
      <p:bldP spid="61" grpId="0"/>
      <p:bldP spid="66" grpId="0"/>
      <p:bldP spid="70" grpId="0"/>
      <p:bldP spid="73" grpId="0" animBg="1"/>
      <p:bldP spid="84" grpId="0"/>
      <p:bldP spid="55" grpId="0"/>
      <p:bldP spid="64" grpId="0"/>
      <p:bldP spid="44" grpId="0" animBg="1"/>
      <p:bldP spid="82" grpId="0"/>
      <p:bldP spid="88" grpId="0"/>
      <p:bldP spid="96" grpId="0"/>
      <p:bldP spid="104" grpId="0"/>
      <p:bldP spid="56" grpId="0"/>
      <p:bldP spid="60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493" y="-172878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22728" y="2500325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F70A8-8CE5-1247-07A0-92B6948B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2" y="104322"/>
            <a:ext cx="5029200" cy="288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A4FF0E-0B70-17F5-5215-4114A234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2" y="3325586"/>
            <a:ext cx="5727700" cy="412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B18575-7A1F-7F66-118A-DAAAE9F97D08}"/>
              </a:ext>
            </a:extLst>
          </p:cNvPr>
          <p:cNvSpPr txBox="1"/>
          <p:nvPr/>
        </p:nvSpPr>
        <p:spPr>
          <a:xfrm>
            <a:off x="22728" y="6865496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60098" y="357675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75362" y="357675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Public Node Group Outputs &amp; uncomment Private Node Group Outputs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60098" y="4443338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75362" y="4443338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the Code related to EKS Public Node Group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60098" y="53319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c5-08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75362" y="533195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Uncomment the Code related to EKS Private Node Group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12B615-005E-2A97-A3F2-E387C2F750E2}"/>
              </a:ext>
            </a:extLst>
          </p:cNvPr>
          <p:cNvSpPr/>
          <p:nvPr/>
        </p:nvSpPr>
        <p:spPr>
          <a:xfrm>
            <a:off x="6426199" y="6209549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  <a:p>
            <a:pPr algn="ctr"/>
            <a:r>
              <a:rPr lang="en-US" dirty="0"/>
              <a:t>c6-02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A3D2BE-B899-7BE2-B429-507F7F3B174F}"/>
              </a:ext>
            </a:extLst>
          </p:cNvPr>
          <p:cNvSpPr/>
          <p:nvPr/>
        </p:nvSpPr>
        <p:spPr>
          <a:xfrm>
            <a:off x="8141463" y="6209549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EKS Cluster as OpenID Connect Provider in AWS IAM Service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2137554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2F803A-E6C7-F38C-31EC-F5AA8C205945}"/>
              </a:ext>
            </a:extLst>
          </p:cNvPr>
          <p:cNvSpPr/>
          <p:nvPr/>
        </p:nvSpPr>
        <p:spPr>
          <a:xfrm>
            <a:off x="239486" y="3755571"/>
            <a:ext cx="3069322" cy="44631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B0516F-9122-6C4A-1A67-43087772C45C}"/>
              </a:ext>
            </a:extLst>
          </p:cNvPr>
          <p:cNvSpPr/>
          <p:nvPr/>
        </p:nvSpPr>
        <p:spPr>
          <a:xfrm>
            <a:off x="239486" y="5781795"/>
            <a:ext cx="4038600" cy="3359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3FAF05-4B44-F957-94A5-CD26B9EF2B29}"/>
              </a:ext>
            </a:extLst>
          </p:cNvPr>
          <p:cNvSpPr/>
          <p:nvPr/>
        </p:nvSpPr>
        <p:spPr>
          <a:xfrm>
            <a:off x="239485" y="6192203"/>
            <a:ext cx="4212771" cy="3359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C79B8B9-0ADF-234C-0C48-55E56E5A8318}"/>
              </a:ext>
            </a:extLst>
          </p:cNvPr>
          <p:cNvSpPr/>
          <p:nvPr/>
        </p:nvSpPr>
        <p:spPr>
          <a:xfrm>
            <a:off x="239484" y="6607056"/>
            <a:ext cx="5448300" cy="74638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8FCB4C-AE92-4E5C-616B-6F55214AC270}"/>
              </a:ext>
            </a:extLst>
          </p:cNvPr>
          <p:cNvCxnSpPr>
            <a:stCxn id="26" idx="3"/>
            <a:endCxn id="15" idx="2"/>
          </p:cNvCxnSpPr>
          <p:nvPr/>
        </p:nvCxnSpPr>
        <p:spPr>
          <a:xfrm flipV="1">
            <a:off x="3308808" y="3962349"/>
            <a:ext cx="3051290" cy="16380"/>
          </a:xfrm>
          <a:prstGeom prst="straightConnector1">
            <a:avLst/>
          </a:prstGeom>
          <a:ln w="38100">
            <a:solidFill>
              <a:srgbClr val="19A6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FD1B53-BC1B-ACC8-7BBE-E8874455EED5}"/>
              </a:ext>
            </a:extLst>
          </p:cNvPr>
          <p:cNvCxnSpPr>
            <a:cxnSpLocks/>
            <a:stCxn id="29" idx="3"/>
            <a:endCxn id="19" idx="2"/>
          </p:cNvCxnSpPr>
          <p:nvPr/>
        </p:nvCxnSpPr>
        <p:spPr>
          <a:xfrm flipV="1">
            <a:off x="4452256" y="5717543"/>
            <a:ext cx="1907842" cy="642649"/>
          </a:xfrm>
          <a:prstGeom prst="straightConnector1">
            <a:avLst/>
          </a:prstGeom>
          <a:ln w="38100">
            <a:solidFill>
              <a:srgbClr val="19A6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03D09D-0A64-71B7-8A8E-7F283E45EFC4}"/>
              </a:ext>
            </a:extLst>
          </p:cNvPr>
          <p:cNvCxnSpPr>
            <a:cxnSpLocks/>
            <a:stCxn id="28" idx="3"/>
            <a:endCxn id="17" idx="2"/>
          </p:cNvCxnSpPr>
          <p:nvPr/>
        </p:nvCxnSpPr>
        <p:spPr>
          <a:xfrm flipV="1">
            <a:off x="4278086" y="4828929"/>
            <a:ext cx="2082012" cy="1120855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DD5DC9-5962-F43A-1C88-8C2708957EB7}"/>
              </a:ext>
            </a:extLst>
          </p:cNvPr>
          <p:cNvCxnSpPr>
            <a:cxnSpLocks/>
            <a:stCxn id="30" idx="3"/>
            <a:endCxn id="21" idx="2"/>
          </p:cNvCxnSpPr>
          <p:nvPr/>
        </p:nvCxnSpPr>
        <p:spPr>
          <a:xfrm flipV="1">
            <a:off x="5687784" y="6595140"/>
            <a:ext cx="738415" cy="385109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47DD5614-A786-8C45-821C-0D3F10E3EAC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243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530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530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134231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1342312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1" y="2154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6" y="2154724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</a:t>
            </a:r>
            <a:r>
              <a:rPr lang="en-US" dirty="0">
                <a:solidFill>
                  <a:srgbClr val="FFFF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local</a:t>
            </a:r>
            <a:r>
              <a:rPr lang="en-US" dirty="0"/>
              <a:t>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2" y="29561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7" y="2956119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LBC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2" y="376853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7" y="3768531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2" y="458134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7" y="4581344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2" y="537225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7" y="537225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AWS Load Balancer Controller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Helm Resource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5555342" y="6163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7239787" y="616315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AWS Load Balancer Controller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5D415-29E0-2FB3-D016-87AD4EB2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6" y="1382345"/>
            <a:ext cx="4813300" cy="61595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119E10C-D0F7-2574-2193-6BD8AA322954}"/>
              </a:ext>
            </a:extLst>
          </p:cNvPr>
          <p:cNvSpPr/>
          <p:nvPr/>
        </p:nvSpPr>
        <p:spPr>
          <a:xfrm>
            <a:off x="5575317" y="6974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  <a:p>
            <a:pPr algn="ctr"/>
            <a:r>
              <a:rPr lang="en-US" dirty="0"/>
              <a:t>c5-02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083130-ED98-4964-B55C-3A08ABC051CB}"/>
              </a:ext>
            </a:extLst>
          </p:cNvPr>
          <p:cNvSpPr/>
          <p:nvPr/>
        </p:nvSpPr>
        <p:spPr>
          <a:xfrm>
            <a:off x="7259762" y="6974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Kubernetes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rgbClr val="FFFF00"/>
                </a:solidFill>
              </a:rPr>
              <a:t>Ingress Class </a:t>
            </a:r>
            <a:r>
              <a:rPr lang="en-US" dirty="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D353E19-6275-B542-878E-C08ADFB4E36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7104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0" grpId="0" animBg="1"/>
      <p:bldP spid="32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Class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B686D31-27FF-8248-80F0-0CD9D940993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958705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6990A9-7F20-544E-A9CE-A536B1B1D0EE}"/>
              </a:ext>
            </a:extLst>
          </p:cNvPr>
          <p:cNvSpPr/>
          <p:nvPr/>
        </p:nvSpPr>
        <p:spPr>
          <a:xfrm>
            <a:off x="227867" y="754305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EKS</a:t>
            </a:r>
            <a:r>
              <a:rPr lang="en-US" sz="3000" dirty="0"/>
              <a:t> ALB Ingress</a:t>
            </a:r>
          </a:p>
          <a:p>
            <a:pPr algn="ctr"/>
            <a:r>
              <a:rPr lang="en-US" sz="3000" dirty="0"/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61F45D-1ACC-8045-979F-87A85747B5E5}"/>
              </a:ext>
            </a:extLst>
          </p:cNvPr>
          <p:cNvSpPr/>
          <p:nvPr/>
        </p:nvSpPr>
        <p:spPr>
          <a:xfrm>
            <a:off x="227867" y="2700637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NGINX</a:t>
            </a:r>
            <a:r>
              <a:rPr lang="en-US" sz="3000" dirty="0"/>
              <a:t> Ingress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8D5F67-5AFC-A141-AA98-3050B748E3D3}"/>
              </a:ext>
            </a:extLst>
          </p:cNvPr>
          <p:cNvSpPr/>
          <p:nvPr/>
        </p:nvSpPr>
        <p:spPr>
          <a:xfrm>
            <a:off x="540188" y="6807629"/>
            <a:ext cx="12916393" cy="6706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More Ingress Controllers: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/docs/concepts/services-networking/ingress-controllers/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52FB2-33FB-9C4F-8EA7-9819D17F5D04}"/>
              </a:ext>
            </a:extLst>
          </p:cNvPr>
          <p:cNvSpPr/>
          <p:nvPr/>
        </p:nvSpPr>
        <p:spPr>
          <a:xfrm>
            <a:off x="227867" y="4765718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AKS</a:t>
            </a:r>
            <a:r>
              <a:rPr lang="en-US" sz="3000" dirty="0"/>
              <a:t> Application Gateway Ingress Controller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484257-DB96-5A4F-BF65-4E879ABA6DA8}"/>
              </a:ext>
            </a:extLst>
          </p:cNvPr>
          <p:cNvSpPr/>
          <p:nvPr/>
        </p:nvSpPr>
        <p:spPr>
          <a:xfrm>
            <a:off x="4773881" y="751305"/>
            <a:ext cx="9628651" cy="367302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If we have </a:t>
            </a:r>
            <a:r>
              <a:rPr lang="en-US" sz="3500" dirty="0">
                <a:solidFill>
                  <a:srgbClr val="FFFF00"/>
                </a:solidFill>
              </a:rPr>
              <a:t>multiple Ingress Controllers</a:t>
            </a:r>
            <a:r>
              <a:rPr lang="en-US" sz="3500" dirty="0"/>
              <a:t> running in our Kubernetes cluster, how to </a:t>
            </a:r>
            <a:r>
              <a:rPr lang="en-US" sz="3500" dirty="0">
                <a:solidFill>
                  <a:srgbClr val="FFFF00"/>
                </a:solidFill>
              </a:rPr>
              <a:t>identify</a:t>
            </a:r>
            <a:r>
              <a:rPr lang="en-US" sz="3500" dirty="0"/>
              <a:t> to which Ingress Controller our </a:t>
            </a:r>
            <a:r>
              <a:rPr lang="en-US" sz="3500" dirty="0">
                <a:solidFill>
                  <a:srgbClr val="FFFF00"/>
                </a:solidFill>
              </a:rPr>
              <a:t>Ingress Resource/Service </a:t>
            </a:r>
            <a:r>
              <a:rPr lang="en-US" sz="3500" dirty="0"/>
              <a:t>should be associated to 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9F8613-3F2A-CD48-BCA3-95173669570A}"/>
              </a:ext>
            </a:extLst>
          </p:cNvPr>
          <p:cNvSpPr/>
          <p:nvPr/>
        </p:nvSpPr>
        <p:spPr>
          <a:xfrm>
            <a:off x="6239364" y="4765718"/>
            <a:ext cx="6697684" cy="1613139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Object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Kind: </a:t>
            </a:r>
            <a:r>
              <a:rPr lang="en-US" sz="4000" dirty="0" err="1">
                <a:solidFill>
                  <a:srgbClr val="FFFF00"/>
                </a:solidFill>
              </a:rPr>
              <a:t>IngressClass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998E896-70F0-734B-86A5-207A4CA4F38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9890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1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9E990-6912-9342-B705-659FAB3F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1658733"/>
            <a:ext cx="13217236" cy="469514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8F29F6-23A7-0D44-9CA1-13BC93BAE4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3970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Site Reliability Engineering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SRE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F8751B-63C4-9D48-9D82-439FCBA9DA2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406924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BFC26-70C6-ED4A-9143-2874C3586076}"/>
              </a:ext>
            </a:extLst>
          </p:cNvPr>
          <p:cNvSpPr/>
          <p:nvPr/>
        </p:nvSpPr>
        <p:spPr>
          <a:xfrm>
            <a:off x="385366" y="403297"/>
            <a:ext cx="4782083" cy="73476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Class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835942-50DF-5543-A743-0EBE07E283E3}"/>
              </a:ext>
            </a:extLst>
          </p:cNvPr>
          <p:cNvSpPr/>
          <p:nvPr/>
        </p:nvSpPr>
        <p:spPr>
          <a:xfrm>
            <a:off x="7947763" y="403297"/>
            <a:ext cx="4782083" cy="7347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29BDAA-63BB-5642-91AE-4695B4E21FEC}"/>
              </a:ext>
            </a:extLst>
          </p:cNvPr>
          <p:cNvCxnSpPr/>
          <p:nvPr/>
        </p:nvCxnSpPr>
        <p:spPr>
          <a:xfrm>
            <a:off x="6709559" y="600207"/>
            <a:ext cx="0" cy="702918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6A699BA-ECB0-A44C-8D01-A50ADCFF2896}"/>
              </a:ext>
            </a:extLst>
          </p:cNvPr>
          <p:cNvSpPr/>
          <p:nvPr/>
        </p:nvSpPr>
        <p:spPr>
          <a:xfrm>
            <a:off x="155676" y="3817917"/>
            <a:ext cx="6280841" cy="359228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If </a:t>
            </a:r>
            <a:r>
              <a:rPr lang="en-US" sz="3000" dirty="0" err="1">
                <a:solidFill>
                  <a:srgbClr val="FFFF00"/>
                </a:solidFill>
              </a:rPr>
              <a:t>IngressClass</a:t>
            </a:r>
            <a:r>
              <a:rPr lang="en-US" sz="3000" dirty="0"/>
              <a:t> is not defined as </a:t>
            </a:r>
            <a:r>
              <a:rPr lang="en-US" sz="3000" dirty="0" err="1">
                <a:solidFill>
                  <a:srgbClr val="FFFF00"/>
                </a:solidFill>
              </a:rPr>
              <a:t>is-default-class:true</a:t>
            </a:r>
            <a:r>
              <a:rPr lang="en-US" sz="3000" dirty="0"/>
              <a:t> then in Ingress Resource we need to define the </a:t>
            </a:r>
            <a:r>
              <a:rPr lang="en-US" sz="3000" dirty="0" err="1">
                <a:solidFill>
                  <a:srgbClr val="FFFF00"/>
                </a:solidFill>
              </a:rPr>
              <a:t>spec.ingressClassName</a:t>
            </a:r>
            <a:r>
              <a:rPr lang="en-US" sz="3000" dirty="0">
                <a:solidFill>
                  <a:srgbClr val="FFFF00"/>
                </a:solidFill>
              </a:rPr>
              <a:t> in </a:t>
            </a:r>
            <a:r>
              <a:rPr lang="en-US" sz="3000" dirty="0">
                <a:solidFill>
                  <a:schemeClr val="bg1"/>
                </a:solidFill>
              </a:rPr>
              <a:t>Ingress Resource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C85B9E-2DCF-5E4E-8BBD-9E94D4CA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" y="1385448"/>
            <a:ext cx="6485299" cy="2260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2D1222-7E71-B748-B863-334852ED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3" y="1710047"/>
            <a:ext cx="7486455" cy="478575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AA9253-4B3C-3843-9950-CD6EB34CEBB8}"/>
              </a:ext>
            </a:extLst>
          </p:cNvPr>
          <p:cNvSpPr/>
          <p:nvPr/>
        </p:nvSpPr>
        <p:spPr>
          <a:xfrm>
            <a:off x="807522" y="160316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FC2064F-9BEB-2C4F-99B7-6F1F5E634B10}"/>
              </a:ext>
            </a:extLst>
          </p:cNvPr>
          <p:cNvSpPr/>
          <p:nvPr/>
        </p:nvSpPr>
        <p:spPr>
          <a:xfrm>
            <a:off x="7645730" y="193369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46BD93-7820-474D-8D87-8F44062018CF}"/>
              </a:ext>
            </a:extLst>
          </p:cNvPr>
          <p:cNvSpPr/>
          <p:nvPr/>
        </p:nvSpPr>
        <p:spPr>
          <a:xfrm>
            <a:off x="396053" y="2194939"/>
            <a:ext cx="3237795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CA8650-C382-A141-AC8C-0F14BEA128B4}"/>
              </a:ext>
            </a:extLst>
          </p:cNvPr>
          <p:cNvSpPr/>
          <p:nvPr/>
        </p:nvSpPr>
        <p:spPr>
          <a:xfrm>
            <a:off x="7186760" y="4651152"/>
            <a:ext cx="6683619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61DDA5-716D-9644-9459-6514C1C5F94F}"/>
              </a:ext>
            </a:extLst>
          </p:cNvPr>
          <p:cNvCxnSpPr>
            <a:stCxn id="25" idx="3"/>
          </p:cNvCxnSpPr>
          <p:nvPr/>
        </p:nvCxnSpPr>
        <p:spPr>
          <a:xfrm>
            <a:off x="3633848" y="2367131"/>
            <a:ext cx="3552912" cy="2478001"/>
          </a:xfrm>
          <a:prstGeom prst="bentConnector3">
            <a:avLst>
              <a:gd name="adj1" fmla="val 89775"/>
            </a:avLst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D3C53A72-7697-3847-B5F4-283E889B2A3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170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Basics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E73A57AA-C86A-194A-AA87-A6AE2AC9B2C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8395715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 dirty="0"/>
              <a:t>Ingress Manifest –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281353" y="1344489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 dirty="0"/>
              <a:t>(Load Balancer Settings)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769B1B-71AB-6E4B-9BBD-E7476C8ADBD1}"/>
              </a:ext>
            </a:extLst>
          </p:cNvPr>
          <p:cNvSpPr/>
          <p:nvPr/>
        </p:nvSpPr>
        <p:spPr>
          <a:xfrm>
            <a:off x="4937760" y="3095939"/>
            <a:ext cx="5190645" cy="23021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Class Name</a:t>
            </a:r>
          </a:p>
          <a:p>
            <a:pPr algn="ctr"/>
            <a:r>
              <a:rPr lang="en-US" sz="3000" dirty="0"/>
              <a:t>(Which Ingress Controller to use)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9056913" y="5133661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dirty="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8638903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Annotations 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-load-balancer-controller/v2.4/guide/ingress/annotations/#annotations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785EDD7-18F6-0145-A4BC-61CCB14706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366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0017" y="2538237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142593" y="2526409"/>
            <a:ext cx="1459081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>
            <a:off x="8861752" y="2362264"/>
            <a:ext cx="10382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16949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77EB68-48D5-6D48-8909-EA3BDE6C7C47}"/>
              </a:ext>
            </a:extLst>
          </p:cNvPr>
          <p:cNvSpPr/>
          <p:nvPr/>
        </p:nvSpPr>
        <p:spPr>
          <a:xfrm>
            <a:off x="260525" y="4347028"/>
            <a:ext cx="2196922" cy="95039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  <a:p>
            <a:pPr algn="ctr"/>
            <a:r>
              <a:rPr lang="en-US" dirty="0"/>
              <a:t>Backend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6AA9AF-1EF9-1145-9539-B1AE8A609A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369" y="5547747"/>
            <a:ext cx="4429099" cy="1939031"/>
          </a:xfrm>
          <a:prstGeom prst="rect">
            <a:avLst/>
          </a:prstGeom>
        </p:spPr>
      </p:pic>
      <p:sp>
        <p:nvSpPr>
          <p:cNvPr id="68" name="Subtitle 2">
            <a:extLst>
              <a:ext uri="{FF2B5EF4-FFF2-40B4-BE49-F238E27FC236}">
                <a16:creationId xmlns:a16="http://schemas.microsoft.com/office/drawing/2014/main" id="{66876B99-E0F1-DB46-ABF2-3B89BDAD44A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585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379" y="-149059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929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929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5956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5956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71334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548181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BE8DDF-A9A0-7B15-5C97-CA5E6CB1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" y="695418"/>
            <a:ext cx="5448300" cy="2095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939460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774299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F981B-2861-DAE8-77E5-35611FD37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" y="2907306"/>
            <a:ext cx="6241845" cy="4767756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4747F6D-7F51-804B-9AE3-DFD90253BB0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8715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530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530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Deployment &amp; Node Port Service in </a:t>
            </a:r>
            <a:r>
              <a:rPr lang="en-US" dirty="0">
                <a:solidFill>
                  <a:srgbClr val="FFFF00"/>
                </a:solidFill>
              </a:rPr>
              <a:t>YAML format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134231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1342312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Ingress Service in </a:t>
            </a:r>
            <a:r>
              <a:rPr lang="en-US" dirty="0">
                <a:solidFill>
                  <a:srgbClr val="FFFF00"/>
                </a:solidFill>
              </a:rPr>
              <a:t>YAML Format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0" y="27860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5" y="2786096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1" y="35874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6" y="358749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</a:t>
            </a:r>
            <a:r>
              <a:rPr lang="en-US" dirty="0" err="1">
                <a:solidFill>
                  <a:srgbClr val="FFFF00"/>
                </a:solidFill>
              </a:rPr>
              <a:t>Datasource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for Project-1 EKS Cluster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1" y="439990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6" y="4399903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Define Kubernetes </a:t>
            </a:r>
            <a:r>
              <a:rPr lang="en-IN" dirty="0">
                <a:solidFill>
                  <a:srgbClr val="FFFF00"/>
                </a:solidFill>
              </a:rPr>
              <a:t>Terraform Provider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1" y="521271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6" y="5212716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Deployment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1" y="600362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6" y="600362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>
                <a:solidFill>
                  <a:schemeClr val="bg1"/>
                </a:solidFill>
              </a:rPr>
              <a:t>Create Kubernetes Node Port Service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5555341" y="679452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7239786" y="6794523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Ingress Service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702A91-46F3-D69F-7F84-FFA28BE7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5" y="2314187"/>
            <a:ext cx="5250349" cy="40104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D4354D-65A8-4037-CBE3-A603DAA7396B}"/>
              </a:ext>
            </a:extLst>
          </p:cNvPr>
          <p:cNvCxnSpPr/>
          <p:nvPr/>
        </p:nvCxnSpPr>
        <p:spPr>
          <a:xfrm>
            <a:off x="5681094" y="2401272"/>
            <a:ext cx="8817101" cy="0"/>
          </a:xfrm>
          <a:prstGeom prst="line">
            <a:avLst/>
          </a:prstGeom>
          <a:ln w="1270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8255C3B6-99D0-634D-BD75-A4643638713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628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24" y="1192427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How AWS Load Balancer controller works?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" y="58188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1068779" y="7254837"/>
            <a:ext cx="11970330" cy="388842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-load-balancer-controller/v2.4/how-it-works/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5ACCEF-852E-CD48-9193-04EA488A83AE}"/>
              </a:ext>
            </a:extLst>
          </p:cNvPr>
          <p:cNvSpPr/>
          <p:nvPr/>
        </p:nvSpPr>
        <p:spPr>
          <a:xfrm>
            <a:off x="10129655" y="4914133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Mode: Instance,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A664C4-7167-2C40-88BD-F72EF55B980C}"/>
              </a:ext>
            </a:extLst>
          </p:cNvPr>
          <p:cNvSpPr/>
          <p:nvPr/>
        </p:nvSpPr>
        <p:spPr>
          <a:xfrm>
            <a:off x="10141532" y="3699491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129655" y="2472768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 Apps: A, B, 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141532" y="3092170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Worker Nodes, 3 Pods per App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119DEE-8917-944A-8423-1CE812D668EE}"/>
              </a:ext>
            </a:extLst>
          </p:cNvPr>
          <p:cNvSpPr/>
          <p:nvPr/>
        </p:nvSpPr>
        <p:spPr>
          <a:xfrm>
            <a:off x="10141532" y="4306812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Port Service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2CF05C-903F-8A4A-865A-6E826DCD2450}"/>
              </a:ext>
            </a:extLst>
          </p:cNvPr>
          <p:cNvSpPr/>
          <p:nvPr/>
        </p:nvSpPr>
        <p:spPr>
          <a:xfrm>
            <a:off x="10141532" y="5533535"/>
            <a:ext cx="4180114" cy="7010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Ingress Controller watch for Events from k8s API Server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A1690ED-5BD0-CE44-94B5-ECEAE740758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1992829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4" y="-250311"/>
            <a:ext cx="13004066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24" name="Picture 2" descr="Kubernetes - Wikipedia">
            <a:extLst>
              <a:ext uri="{FF2B5EF4-FFF2-40B4-BE49-F238E27FC236}">
                <a16:creationId xmlns:a16="http://schemas.microsoft.com/office/drawing/2014/main" id="{EC4D6E68-804D-528A-8CBA-85A698B3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3" y="1163900"/>
            <a:ext cx="2233066" cy="21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4A42A8-A7CF-7C7B-8DBA-79F454653929}"/>
              </a:ext>
            </a:extLst>
          </p:cNvPr>
          <p:cNvCxnSpPr>
            <a:cxnSpLocks/>
          </p:cNvCxnSpPr>
          <p:nvPr/>
        </p:nvCxnSpPr>
        <p:spPr>
          <a:xfrm>
            <a:off x="7169474" y="938540"/>
            <a:ext cx="0" cy="5619915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1C7F36D-687C-369D-46FB-C4270056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637" y="3811145"/>
            <a:ext cx="4331661" cy="1464814"/>
          </a:xfrm>
          <a:prstGeom prst="rect">
            <a:avLst/>
          </a:prstGeom>
        </p:spPr>
      </p:pic>
      <p:pic>
        <p:nvPicPr>
          <p:cNvPr id="27" name="Google Shape;128;p17">
            <a:extLst>
              <a:ext uri="{FF2B5EF4-FFF2-40B4-BE49-F238E27FC236}">
                <a16:creationId xmlns:a16="http://schemas.microsoft.com/office/drawing/2014/main" id="{BFB1C71A-1AEE-FDBF-212C-0C1BC21FDA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084" y="1255296"/>
            <a:ext cx="2419153" cy="21678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9CFDAEB-1D86-49D5-E7B7-AA9B0D2E55E1}"/>
              </a:ext>
            </a:extLst>
          </p:cNvPr>
          <p:cNvSpPr/>
          <p:nvPr/>
        </p:nvSpPr>
        <p:spPr>
          <a:xfrm>
            <a:off x="1235460" y="4046728"/>
            <a:ext cx="3836276" cy="10946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YAML</a:t>
            </a:r>
          </a:p>
        </p:txBody>
      </p:sp>
      <p:pic>
        <p:nvPicPr>
          <p:cNvPr id="31" name="Picture 2" descr="Kubernetes - Wikipedia">
            <a:extLst>
              <a:ext uri="{FF2B5EF4-FFF2-40B4-BE49-F238E27FC236}">
                <a16:creationId xmlns:a16="http://schemas.microsoft.com/office/drawing/2014/main" id="{703742AA-F41E-AD12-AFFD-503A575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39" y="1163900"/>
            <a:ext cx="2233066" cy="21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128;p17">
            <a:extLst>
              <a:ext uri="{FF2B5EF4-FFF2-40B4-BE49-F238E27FC236}">
                <a16:creationId xmlns:a16="http://schemas.microsoft.com/office/drawing/2014/main" id="{403D6A05-F351-81AC-99EF-EF4C036EF1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5160" y="1255296"/>
            <a:ext cx="2419153" cy="216783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4C062C-33A3-3804-AEBD-BA3B8F9E0A88}"/>
              </a:ext>
            </a:extLst>
          </p:cNvPr>
          <p:cNvSpPr/>
          <p:nvPr/>
        </p:nvSpPr>
        <p:spPr>
          <a:xfrm>
            <a:off x="231228" y="5820429"/>
            <a:ext cx="6411310" cy="641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Manifest </a:t>
            </a:r>
            <a:r>
              <a:rPr lang="en-US" dirty="0">
                <a:solidFill>
                  <a:srgbClr val="FFFF00"/>
                </a:solidFill>
              </a:rPr>
              <a:t>– Live Template writing</a:t>
            </a:r>
            <a:r>
              <a:rPr lang="en-US" dirty="0"/>
              <a:t>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 first demo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FA82A0-29A7-6F57-E233-1F1D268A80B4}"/>
              </a:ext>
            </a:extLst>
          </p:cNvPr>
          <p:cNvSpPr/>
          <p:nvPr/>
        </p:nvSpPr>
        <p:spPr>
          <a:xfrm>
            <a:off x="7882302" y="5798789"/>
            <a:ext cx="6411310" cy="641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Manifest – </a:t>
            </a:r>
            <a:r>
              <a:rPr lang="en-US" dirty="0">
                <a:solidFill>
                  <a:srgbClr val="FFFF00"/>
                </a:solidFill>
              </a:rPr>
              <a:t>Live Template writing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 first demo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D2BC743-5403-E3FE-34C6-2DC7FC408A62}"/>
              </a:ext>
            </a:extLst>
          </p:cNvPr>
          <p:cNvSpPr/>
          <p:nvPr/>
        </p:nvSpPr>
        <p:spPr>
          <a:xfrm>
            <a:off x="231228" y="6967282"/>
            <a:ext cx="14062383" cy="64113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Remaining Ingress Demos are going to be just adding some code to base Ingress template either in </a:t>
            </a:r>
            <a:r>
              <a:rPr lang="en-US" dirty="0">
                <a:solidFill>
                  <a:srgbClr val="FFFF00"/>
                </a:solidFill>
              </a:rPr>
              <a:t>Annotations section </a:t>
            </a:r>
            <a:r>
              <a:rPr lang="en-US" dirty="0"/>
              <a:t>or in </a:t>
            </a:r>
            <a:r>
              <a:rPr lang="en-US" dirty="0">
                <a:solidFill>
                  <a:srgbClr val="FFFF00"/>
                </a:solidFill>
              </a:rPr>
              <a:t>Ingress Spec section</a:t>
            </a:r>
            <a:r>
              <a:rPr lang="en-US" dirty="0"/>
              <a:t>. So those we are going to </a:t>
            </a:r>
            <a:r>
              <a:rPr lang="en-US" dirty="0">
                <a:solidFill>
                  <a:srgbClr val="FFFF00"/>
                </a:solidFill>
              </a:rPr>
              <a:t>review </a:t>
            </a:r>
            <a:r>
              <a:rPr lang="en-US" dirty="0"/>
              <a:t>them during the implementation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5C29A3C-45A6-504D-9C38-A5500C8A472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585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5" grpId="0" animBg="1"/>
      <p:bldP spid="38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Context Path Based Routing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BBCC17AC-CA51-F04A-9235-A8FE751DD4A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8986656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33080" y="4466421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89252"/>
                </a:solidFill>
              </a:rPr>
              <a:t>http://ALB-DNS-URL/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479" y="6483068"/>
            <a:ext cx="2811673" cy="950808"/>
          </a:xfrm>
          <a:prstGeom prst="rect">
            <a:avLst/>
          </a:prstGeom>
        </p:spPr>
      </p:pic>
      <p:sp>
        <p:nvSpPr>
          <p:cNvPr id="107" name="Subtitle 2">
            <a:extLst>
              <a:ext uri="{FF2B5EF4-FFF2-40B4-BE49-F238E27FC236}">
                <a16:creationId xmlns:a16="http://schemas.microsoft.com/office/drawing/2014/main" id="{CEE10F49-4D24-D748-BBD3-313B8E1CDC8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SRE?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EBE89E-73F1-394D-B8A9-6A5E5566F51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4528229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ALB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629524" y="1248832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8" y="1384300"/>
            <a:ext cx="9979672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635" y="141386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216319" y="4683683"/>
            <a:ext cx="178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Application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66" idx="1"/>
          </p:cNvCxnSpPr>
          <p:nvPr/>
        </p:nvCxnSpPr>
        <p:spPr>
          <a:xfrm flipV="1">
            <a:off x="1173235" y="4175529"/>
            <a:ext cx="1468929" cy="1505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24369" y="449622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302250" y="6861165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243" y="1414295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6068" y="1276322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3615023" y="4175529"/>
            <a:ext cx="2022526" cy="817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A33795B3-371D-B84F-A681-C03E7F374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2164" y="3689099"/>
            <a:ext cx="972859" cy="972859"/>
          </a:xfrm>
          <a:prstGeom prst="rect">
            <a:avLst/>
          </a:prstGeom>
        </p:spPr>
      </p:pic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8835" y="3733379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283950" cy="6824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2925367"/>
            <a:ext cx="6752314" cy="2398763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B968682-072E-0132-812D-E9211FB0CE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9377" y="1480695"/>
            <a:ext cx="2811673" cy="950808"/>
          </a:xfrm>
          <a:prstGeom prst="rect">
            <a:avLst/>
          </a:prstGeom>
        </p:spPr>
      </p:pic>
      <p:sp>
        <p:nvSpPr>
          <p:cNvPr id="70" name="Subtitle 2">
            <a:extLst>
              <a:ext uri="{FF2B5EF4-FFF2-40B4-BE49-F238E27FC236}">
                <a16:creationId xmlns:a16="http://schemas.microsoft.com/office/drawing/2014/main" id="{AB9F357A-AD98-A741-9041-249D49B2B01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  <p:bldP spid="82" grpId="0"/>
      <p:bldP spid="85" grpId="0"/>
      <p:bldP spid="9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76335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929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929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5956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5956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71334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548181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939460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774299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31C1F-26F7-660B-1C86-14D2A722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" y="912981"/>
            <a:ext cx="6072125" cy="676416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1F2EEE0-B2FC-9547-9A00-704D02417C5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12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SSL &amp; SSL Redirect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A5CE8194-3519-744F-9B94-1E707B9641D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8494119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69B8B-D3CC-7D48-A256-5C7AC73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73" y="50243"/>
            <a:ext cx="12618720" cy="1188851"/>
          </a:xfrm>
        </p:spPr>
        <p:txBody>
          <a:bodyPr/>
          <a:lstStyle/>
          <a:p>
            <a:r>
              <a:rPr lang="en-US" dirty="0"/>
              <a:t>Ingress SSL &amp; SSL Redirect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B89E0A-0911-B84B-84F8-0F0ABFF6833B}"/>
              </a:ext>
            </a:extLst>
          </p:cNvPr>
          <p:cNvSpPr/>
          <p:nvPr/>
        </p:nvSpPr>
        <p:spPr>
          <a:xfrm>
            <a:off x="98853" y="958123"/>
            <a:ext cx="5466629" cy="175219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Task-1: </a:t>
            </a:r>
            <a:r>
              <a:rPr lang="en-US" sz="3000" dirty="0"/>
              <a:t>Register AWS Route53 DNS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9CC59F-7E2C-2942-A518-F256FD07679E}"/>
              </a:ext>
            </a:extLst>
          </p:cNvPr>
          <p:cNvSpPr/>
          <p:nvPr/>
        </p:nvSpPr>
        <p:spPr>
          <a:xfrm>
            <a:off x="2531140" y="2641801"/>
            <a:ext cx="5466629" cy="175219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Task-2: </a:t>
            </a:r>
            <a:r>
              <a:rPr lang="en-US" sz="3000" dirty="0"/>
              <a:t>Create SSL Certificate in AWS Certificate Manager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5DFA1-E8CA-B242-BF30-62CF49CA9717}"/>
              </a:ext>
            </a:extLst>
          </p:cNvPr>
          <p:cNvSpPr/>
          <p:nvPr/>
        </p:nvSpPr>
        <p:spPr>
          <a:xfrm>
            <a:off x="5132171" y="4349665"/>
            <a:ext cx="5466629" cy="1752193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Task-3: </a:t>
            </a:r>
            <a:r>
              <a:rPr lang="en-US" sz="2800" dirty="0"/>
              <a:t>Update SSL &amp; SSL Redirect Annotations in 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C7325A-8BB6-2D40-97D7-09996F20ECA5}"/>
              </a:ext>
            </a:extLst>
          </p:cNvPr>
          <p:cNvSpPr/>
          <p:nvPr/>
        </p:nvSpPr>
        <p:spPr>
          <a:xfrm>
            <a:off x="10464283" y="1461658"/>
            <a:ext cx="3693008" cy="1896913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EFEA-4BD3-EB4B-B9B8-7BBC424F94D3}"/>
              </a:ext>
            </a:extLst>
          </p:cNvPr>
          <p:cNvSpPr txBox="1"/>
          <p:nvPr/>
        </p:nvSpPr>
        <p:spPr>
          <a:xfrm>
            <a:off x="11945437" y="2545420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Certificate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1B76934-9060-CA4C-8E07-0A7A5FB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789" y="1834220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DA8A0-A868-764E-9AAC-90AE1CAD939B}"/>
              </a:ext>
            </a:extLst>
          </p:cNvPr>
          <p:cNvSpPr txBox="1"/>
          <p:nvPr/>
        </p:nvSpPr>
        <p:spPr>
          <a:xfrm>
            <a:off x="10430057" y="2545420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0E6D2E-884A-2F4E-ADDF-8C270512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2147" y="1834220"/>
            <a:ext cx="711200" cy="7112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F7DD64B-FBFE-A542-85FD-8C3B1F5ECDDE}"/>
              </a:ext>
            </a:extLst>
          </p:cNvPr>
          <p:cNvSpPr/>
          <p:nvPr/>
        </p:nvSpPr>
        <p:spPr>
          <a:xfrm>
            <a:off x="8713602" y="5891845"/>
            <a:ext cx="5466629" cy="17521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Task-4: </a:t>
            </a:r>
            <a:r>
              <a:rPr lang="en-US" sz="3000" dirty="0"/>
              <a:t>Deploy k8s manifests and Test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D2A9F9D-1CBB-8A47-984C-98E44E7C1A3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052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/>
      <p:bldP spid="15" grpId="0"/>
      <p:bldP spid="17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&amp;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89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89252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ssldemo.nholuongut.com</a:t>
            </a:r>
            <a:r>
              <a:rPr lang="en-US" sz="1200" dirty="0">
                <a:solidFill>
                  <a:srgbClr val="089252"/>
                </a:solidFill>
              </a:rPr>
              <a:t>/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nholuongut.com</a:t>
            </a:r>
            <a:r>
              <a:rPr lang="en-US" sz="1200" dirty="0">
                <a:solidFill>
                  <a:srgbClr val="089252"/>
                </a:solidFill>
              </a:rPr>
              <a:t>/app1/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nholuongut.com</a:t>
            </a:r>
            <a:r>
              <a:rPr lang="en-US" sz="1200" dirty="0">
                <a:solidFill>
                  <a:srgbClr val="089252"/>
                </a:solidFill>
              </a:rPr>
              <a:t>/app2/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endParaRPr lang="en-US" sz="12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5758760" y="1515242"/>
            <a:ext cx="2114521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+ SSL Redirect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ssldemo.nholuongut.com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A3217DA-48BE-1877-A456-3DB089B927EC}"/>
              </a:ext>
            </a:extLst>
          </p:cNvPr>
          <p:cNvSpPr txBox="1"/>
          <p:nvPr/>
        </p:nvSpPr>
        <p:spPr>
          <a:xfrm>
            <a:off x="507672" y="1523435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HTTP  </a:t>
            </a:r>
            <a:r>
              <a:rPr lang="en-US" sz="18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D815793-E2BA-6E32-FE47-A1866C07933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9110" y="6787246"/>
            <a:ext cx="1257411" cy="425212"/>
          </a:xfrm>
          <a:prstGeom prst="rect">
            <a:avLst/>
          </a:prstGeom>
        </p:spPr>
      </p:pic>
      <p:sp>
        <p:nvSpPr>
          <p:cNvPr id="117" name="Subtitle 2">
            <a:extLst>
              <a:ext uri="{FF2B5EF4-FFF2-40B4-BE49-F238E27FC236}">
                <a16:creationId xmlns:a16="http://schemas.microsoft.com/office/drawing/2014/main" id="{A1A85193-C8F9-4B45-A3B2-16ED08ED90D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513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  <p:bldP spid="111" grpId="0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44119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276038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66731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502156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16058-7EE1-0763-7369-CC8855DD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5" y="664671"/>
            <a:ext cx="5643793" cy="6900257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2926CF7-332E-453B-D30B-89EAB7FFECBC}"/>
              </a:ext>
            </a:extLst>
          </p:cNvPr>
          <p:cNvSpPr/>
          <p:nvPr/>
        </p:nvSpPr>
        <p:spPr>
          <a:xfrm>
            <a:off x="6444921" y="66730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p4-c11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64572-5881-3FF6-03FF-A568A6954916}"/>
              </a:ext>
            </a:extLst>
          </p:cNvPr>
          <p:cNvSpPr/>
          <p:nvPr/>
        </p:nvSpPr>
        <p:spPr>
          <a:xfrm>
            <a:off x="8160185" y="667300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 created using </a:t>
            </a:r>
            <a:r>
              <a:rPr lang="en-IN" dirty="0" err="1">
                <a:solidFill>
                  <a:srgbClr val="FFFF00"/>
                </a:solidFill>
              </a:rPr>
              <a:t>aws_acm_certificate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US" dirty="0"/>
              <a:t>resource in Terraform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B3A1676-32F4-1A47-8323-7E5A8A1DA10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4966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1" grpId="0" animBg="1"/>
      <p:bldP spid="22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14BE-380F-90C7-A3E9-CE62C6B7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" y="2012265"/>
            <a:ext cx="13947228" cy="317333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AF048BA-118C-FD4C-9737-D5B352F1C99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9829113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Install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B14A4DA7-21A8-074C-B205-3D7E9911CF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3482297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 dirty="0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previous SSL Demos, we added AWS Route53 DNS Record </a:t>
            </a:r>
            <a:r>
              <a:rPr lang="en-US" sz="2600" dirty="0">
                <a:solidFill>
                  <a:srgbClr val="FFFF00"/>
                </a:solidFill>
              </a:rPr>
              <a:t>manually</a:t>
            </a:r>
            <a:r>
              <a:rPr lang="en-US" sz="2600" dirty="0"/>
              <a:t> (ssldemo101.stacksimplify.com)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With External DNS we can </a:t>
            </a:r>
            <a:r>
              <a:rPr lang="en-US" sz="2600" dirty="0">
                <a:solidFill>
                  <a:srgbClr val="FFFF00"/>
                </a:solidFill>
              </a:rPr>
              <a:t>automatically</a:t>
            </a:r>
            <a:r>
              <a:rPr lang="en-US" sz="2600" dirty="0"/>
              <a:t> add it for a Kubernetes </a:t>
            </a:r>
            <a:r>
              <a:rPr lang="en-US" sz="2600" dirty="0">
                <a:solidFill>
                  <a:srgbClr val="FFFF00"/>
                </a:solidFill>
              </a:rPr>
              <a:t>Ingress Service </a:t>
            </a:r>
            <a:r>
              <a:rPr lang="en-US" sz="2600" dirty="0"/>
              <a:t>or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371468" y="1632968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9C7EB7-136F-1D4C-9572-4F268988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3558" y="830635"/>
            <a:ext cx="711200" cy="711200"/>
          </a:xfrm>
          <a:prstGeom prst="rect">
            <a:avLst/>
          </a:prstGeom>
        </p:spPr>
      </p:pic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abc.stacksimplify.com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3F3C4BE5-C8A7-F64A-A883-7286FCAFA7A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A0B759-501B-C840-AB28-35C262F9BF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87" y="6582754"/>
            <a:ext cx="9817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/>
          </a:bodyPr>
          <a:lstStyle/>
          <a:p>
            <a:r>
              <a:rPr lang="en-US" dirty="0"/>
              <a:t>AWS EKS + External DNS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943122"/>
            <a:ext cx="13831309" cy="659212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281676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281676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6669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47926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4618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50312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6669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6016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562900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897906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1007121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326464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85113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1067999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314898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9964" y="2836340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461928" y="1863649"/>
            <a:ext cx="800613" cy="2275459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743177" y="3854343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7218410" y="3401686"/>
            <a:ext cx="3171966" cy="631491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865393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965664" y="3025858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 SA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661932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94312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7086" y="4033177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9729096" y="5186048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71204" y="4613743"/>
            <a:ext cx="2901999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57936" y="2227071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878839" y="3942336"/>
            <a:ext cx="5738302" cy="1976552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946124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4779" y="-66702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cxnSpLocks/>
            <a:stCxn id="5" idx="3"/>
            <a:endCxn id="65" idx="0"/>
          </p:cNvCxnSpPr>
          <p:nvPr/>
        </p:nvCxnSpPr>
        <p:spPr>
          <a:xfrm>
            <a:off x="8063645" y="337731"/>
            <a:ext cx="3957462" cy="18893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8153971" y="-14474"/>
            <a:ext cx="4044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/service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 with external-</a:t>
            </a:r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dns</a:t>
            </a:r>
            <a:endParaRPr lang="en-IN" sz="1800" dirty="0">
              <a:solidFill>
                <a:srgbClr val="089252"/>
              </a:solidFill>
              <a:latin typeface="Monaco" pitchFamily="2" charset="77"/>
            </a:endParaRPr>
          </a:p>
          <a:p>
            <a:r>
              <a:rPr lang="en-IN" sz="1800" dirty="0">
                <a:solidFill>
                  <a:srgbClr val="089252"/>
                </a:solidFill>
                <a:effectLst/>
                <a:latin typeface="Monaco" pitchFamily="2" charset="77"/>
              </a:rPr>
              <a:t>Annotations</a:t>
            </a:r>
          </a:p>
        </p:txBody>
      </p:sp>
      <p:pic>
        <p:nvPicPr>
          <p:cNvPr id="57" name="Google Shape;291;p25">
            <a:extLst>
              <a:ext uri="{FF2B5EF4-FFF2-40B4-BE49-F238E27FC236}">
                <a16:creationId xmlns:a16="http://schemas.microsoft.com/office/drawing/2014/main" id="{2F0CBA70-2C28-5D4D-A30D-CB395C7177C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7318" y="4078953"/>
            <a:ext cx="1146579" cy="101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DB7614F-A42D-FD45-A190-79A5FE8DEFC0}"/>
              </a:ext>
            </a:extLst>
          </p:cNvPr>
          <p:cNvSpPr txBox="1"/>
          <p:nvPr/>
        </p:nvSpPr>
        <p:spPr>
          <a:xfrm>
            <a:off x="8251260" y="5153827"/>
            <a:ext cx="135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A3F162-0A38-1E46-B59E-583A57749469}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9493897" y="4580169"/>
            <a:ext cx="323189" cy="7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21">
            <a:extLst>
              <a:ext uri="{FF2B5EF4-FFF2-40B4-BE49-F238E27FC236}">
                <a16:creationId xmlns:a16="http://schemas.microsoft.com/office/drawing/2014/main" id="{A46B0C15-47B2-4E45-B563-900E821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56" y="48275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2">
            <a:extLst>
              <a:ext uri="{FF2B5EF4-FFF2-40B4-BE49-F238E27FC236}">
                <a16:creationId xmlns:a16="http://schemas.microsoft.com/office/drawing/2014/main" id="{27D97480-548C-2043-9D25-74FC98C22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45" y="5654636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pic>
        <p:nvPicPr>
          <p:cNvPr id="23" name="Graphic 22" descr="Postit Notes 3 with solid fill">
            <a:extLst>
              <a:ext uri="{FF2B5EF4-FFF2-40B4-BE49-F238E27FC236}">
                <a16:creationId xmlns:a16="http://schemas.microsoft.com/office/drawing/2014/main" id="{6342D6F4-268A-084F-B773-3C5899C3AD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8030" y="4827543"/>
            <a:ext cx="914400" cy="914400"/>
          </a:xfrm>
          <a:prstGeom prst="rect">
            <a:avLst/>
          </a:prstGeom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81347593-FC7E-034F-957C-36AFE5473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67" y="5683624"/>
            <a:ext cx="1335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5D440D1-0996-D648-B848-14CADF943B3C}"/>
              </a:ext>
            </a:extLst>
          </p:cNvPr>
          <p:cNvCxnSpPr>
            <a:stCxn id="57" idx="1"/>
            <a:endCxn id="23" idx="3"/>
          </p:cNvCxnSpPr>
          <p:nvPr/>
        </p:nvCxnSpPr>
        <p:spPr>
          <a:xfrm rot="10800000" flipV="1">
            <a:off x="3942430" y="4587349"/>
            <a:ext cx="4404888" cy="697393"/>
          </a:xfrm>
          <a:prstGeom prst="bentConnector3">
            <a:avLst>
              <a:gd name="adj1" fmla="val 8702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31618D6-6057-D648-BA20-2CDD485F1739}"/>
              </a:ext>
            </a:extLst>
          </p:cNvPr>
          <p:cNvSpPr txBox="1"/>
          <p:nvPr/>
        </p:nvSpPr>
        <p:spPr>
          <a:xfrm>
            <a:off x="4818898" y="4603489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Create / Update / Delete DNS Records in AWS Route53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0D967F0-E3EB-8B43-A81F-E1D4ECC25D2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11316017" y="2732094"/>
            <a:ext cx="1268261" cy="1301083"/>
          </a:xfrm>
          <a:prstGeom prst="bentConnector4">
            <a:avLst>
              <a:gd name="adj1" fmla="val -18025"/>
              <a:gd name="adj2" fmla="val 69408"/>
            </a:avLst>
          </a:prstGeom>
          <a:ln w="508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566226F-6F53-C346-8EAE-A585E9C3E302}"/>
              </a:ext>
            </a:extLst>
          </p:cNvPr>
          <p:cNvSpPr/>
          <p:nvPr/>
        </p:nvSpPr>
        <p:spPr>
          <a:xfrm>
            <a:off x="5533234" y="6067421"/>
            <a:ext cx="8083907" cy="84010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External-</a:t>
            </a:r>
            <a:r>
              <a:rPr lang="en-IN" sz="1800" dirty="0" err="1"/>
              <a:t>dns</a:t>
            </a:r>
            <a:r>
              <a:rPr lang="en-IN" sz="1800" dirty="0"/>
              <a:t> retrieves a list of resources  (Services, Ingresses, etc.) </a:t>
            </a:r>
          </a:p>
          <a:p>
            <a:r>
              <a:rPr lang="en-IN" sz="1800" dirty="0"/>
              <a:t>from the </a:t>
            </a:r>
            <a:r>
              <a:rPr lang="en-IN" sz="1800" u="sng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 dirty="0"/>
              <a:t> Server </a:t>
            </a:r>
            <a:r>
              <a:rPr lang="en-IN" sz="1800" dirty="0"/>
              <a:t>to determine a desired list of DNS records that need to be created / updated / deleted from AWS Route53 </a:t>
            </a:r>
            <a:endParaRPr lang="en-US" dirty="0"/>
          </a:p>
        </p:txBody>
      </p:sp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3AF9DB4-4F69-D045-BF71-DF3219C46F2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55584" y="4017789"/>
            <a:ext cx="1162090" cy="104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6;p18">
            <a:extLst>
              <a:ext uri="{FF2B5EF4-FFF2-40B4-BE49-F238E27FC236}">
                <a16:creationId xmlns:a16="http://schemas.microsoft.com/office/drawing/2014/main" id="{97877CB7-6CD3-144F-B6F7-BD84DCB571E8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102516" y="4063451"/>
            <a:ext cx="1146580" cy="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8BCE24-365F-4D49-94D9-1B10F6EBFE48}"/>
              </a:ext>
            </a:extLst>
          </p:cNvPr>
          <p:cNvSpPr txBox="1"/>
          <p:nvPr/>
        </p:nvSpPr>
        <p:spPr>
          <a:xfrm>
            <a:off x="11029095" y="5153827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Cluster Role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C621B6-88CE-1F4D-A497-9A72E30AFEBA}"/>
              </a:ext>
            </a:extLst>
          </p:cNvPr>
          <p:cNvSpPr txBox="1"/>
          <p:nvPr/>
        </p:nvSpPr>
        <p:spPr>
          <a:xfrm>
            <a:off x="12388019" y="5156657"/>
            <a:ext cx="1223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external-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endParaRPr lang="en-US" sz="1600" dirty="0">
              <a:solidFill>
                <a:srgbClr val="0070C0"/>
              </a:solidFill>
            </a:endParaRP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Cluster Role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Binding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EC5B4C8-FD5E-503B-3E01-7E2E3C480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54597" y="2220465"/>
            <a:ext cx="2811673" cy="950808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15099B78-4C61-694C-AA99-DE05EBFB57F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310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4" grpId="0"/>
      <p:bldP spid="21" grpId="0" animBg="1"/>
      <p:bldP spid="34" grpId="0" animBg="1"/>
      <p:bldP spid="37" grpId="0"/>
      <p:bldP spid="39" grpId="0"/>
      <p:bldP spid="45" grpId="0"/>
      <p:bldP spid="59" grpId="0"/>
      <p:bldP spid="61" grpId="0"/>
      <p:bldP spid="63" grpId="0"/>
      <p:bldP spid="66" grpId="0"/>
      <p:bldP spid="73" grpId="0" animBg="1"/>
      <p:bldP spid="44" grpId="0" animBg="1"/>
      <p:bldP spid="82" grpId="0"/>
      <p:bldP spid="60" grpId="0"/>
      <p:bldP spid="67" grpId="0"/>
      <p:bldP spid="71" grpId="0"/>
      <p:bldP spid="72" grpId="0"/>
      <p:bldP spid="74" grpId="0"/>
      <p:bldP spid="40" grpId="0" animBg="1"/>
      <p:bldP spid="55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9BC2F11-F1D3-0140-B767-51FDC2DE9EA3}"/>
              </a:ext>
            </a:extLst>
          </p:cNvPr>
          <p:cNvSpPr/>
          <p:nvPr/>
        </p:nvSpPr>
        <p:spPr>
          <a:xfrm>
            <a:off x="445476" y="1996770"/>
            <a:ext cx="5928528" cy="33793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50%</a:t>
            </a:r>
          </a:p>
          <a:p>
            <a:pPr algn="ctr"/>
            <a:r>
              <a:rPr lang="en-US" sz="5000" dirty="0"/>
              <a:t>Infrastructure Automation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A241D-0DF2-644E-BB91-FE843468F0B7}"/>
              </a:ext>
            </a:extLst>
          </p:cNvPr>
          <p:cNvSpPr/>
          <p:nvPr/>
        </p:nvSpPr>
        <p:spPr>
          <a:xfrm>
            <a:off x="8375300" y="1906334"/>
            <a:ext cx="5928528" cy="3379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50%</a:t>
            </a:r>
          </a:p>
          <a:p>
            <a:pPr algn="ctr"/>
            <a:r>
              <a:rPr lang="en-US" sz="5000" dirty="0"/>
              <a:t>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E51497-85B3-FE4A-AF64-14802FC79932}"/>
              </a:ext>
            </a:extLst>
          </p:cNvPr>
          <p:cNvSpPr/>
          <p:nvPr/>
        </p:nvSpPr>
        <p:spPr>
          <a:xfrm>
            <a:off x="326571" y="342302"/>
            <a:ext cx="13977257" cy="11153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Site Reliability Engineering -  SRE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11447-3E32-764E-B864-DC31070E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6" y="5817155"/>
            <a:ext cx="5046515" cy="125735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19CE7C-6446-A24D-B10F-775B7AD181DF}"/>
              </a:ext>
            </a:extLst>
          </p:cNvPr>
          <p:cNvSpPr/>
          <p:nvPr/>
        </p:nvSpPr>
        <p:spPr>
          <a:xfrm>
            <a:off x="189571" y="1717288"/>
            <a:ext cx="7047570" cy="5731727"/>
          </a:xfrm>
          <a:prstGeom prst="roundRect">
            <a:avLst>
              <a:gd name="adj" fmla="val 7328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3BAD79-F093-A341-A51E-13391969E57A}"/>
              </a:ext>
            </a:extLst>
          </p:cNvPr>
          <p:cNvSpPr/>
          <p:nvPr/>
        </p:nvSpPr>
        <p:spPr>
          <a:xfrm>
            <a:off x="8151541" y="6278137"/>
            <a:ext cx="6152287" cy="1025912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course primarily focuses on Infrastructure Automation which will be a </a:t>
            </a:r>
            <a:r>
              <a:rPr lang="en-US" dirty="0">
                <a:solidFill>
                  <a:srgbClr val="FFFF00"/>
                </a:solidFill>
              </a:rPr>
              <a:t>key role </a:t>
            </a:r>
            <a:r>
              <a:rPr lang="en-US" dirty="0"/>
              <a:t>for an SRE even though weightage is 50%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F4A176-C7E3-7247-B2BD-EE11CF2B0BD6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7237141" y="4583152"/>
            <a:ext cx="914400" cy="220794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6EF9D769-A065-C346-B591-13953E49E2F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673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303" y="-146250"/>
            <a:ext cx="10821843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191716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191716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272931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2729314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1" y="354172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6" y="3541726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</a:t>
            </a:r>
            <a:r>
              <a:rPr lang="en-US" dirty="0">
                <a:solidFill>
                  <a:srgbClr val="FFFF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local</a:t>
            </a:r>
            <a:r>
              <a:rPr lang="en-US" dirty="0"/>
              <a:t>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2" y="434312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7" y="434312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 err="1">
                <a:solidFill>
                  <a:srgbClr val="FFFF00"/>
                </a:solidFill>
              </a:rPr>
              <a:t>AssumeRoleWithWebIdentity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2" y="515553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7" y="5155533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2" y="59683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7" y="5968346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External DNS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Helm Resource </a:t>
            </a:r>
            <a:r>
              <a:rPr lang="en-US" dirty="0">
                <a:solidFill>
                  <a:schemeClr val="bg1"/>
                </a:solidFill>
              </a:rPr>
              <a:t>on EKS Cluster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2" y="67592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7" y="675925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External DNS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DBAEB-3AF4-0430-184D-E535FB37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4" y="2156648"/>
            <a:ext cx="5145810" cy="471223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E91F78F-1C8D-9F54-2E8E-E975902BC578}"/>
              </a:ext>
            </a:extLst>
          </p:cNvPr>
          <p:cNvSpPr/>
          <p:nvPr/>
        </p:nvSpPr>
        <p:spPr>
          <a:xfrm>
            <a:off x="7581812" y="869488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8746E1F-B04C-044E-A25B-18591033AB9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551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with Ingress Service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41BA4D8C-32C9-CD44-B7AC-278625B98E1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8888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311811" y="1500361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HTTP  </a:t>
            </a:r>
            <a:r>
              <a:rPr lang="en-US" sz="18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8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https://dnstest1.nholuongut.com/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dnstest1.nholuongut.com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D05B922E-98D0-E950-D146-6E5030C2EF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  <p:sp>
        <p:nvSpPr>
          <p:cNvPr id="117" name="Subtitle 2">
            <a:extLst>
              <a:ext uri="{FF2B5EF4-FFF2-40B4-BE49-F238E27FC236}">
                <a16:creationId xmlns:a16="http://schemas.microsoft.com/office/drawing/2014/main" id="{F9598B56-4262-4F47-A420-C6CF9CD4555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427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657B8-A389-744A-773B-E381FB0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6" y="571429"/>
            <a:ext cx="5706967" cy="718503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C8BEFCF-BA6A-7E49-AD71-B6E1718CA02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989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649B11D-295F-E746-A13B-67DFECBF0BA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7747F-B939-8C4B-B4C7-BD25BBC80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5" y="2991408"/>
            <a:ext cx="6418807" cy="4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640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with Kubernetes Load Balancer Service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964039C2-C3B6-5746-BE97-9A4EA24B5EF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1511382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662239" y="50243"/>
            <a:ext cx="11670210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238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6302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 Load Balancer </a:t>
            </a:r>
          </a:p>
          <a:p>
            <a:pPr algn="ctr"/>
            <a:r>
              <a:rPr lang="en-US" sz="1400" b="1" dirty="0">
                <a:solidFill>
                  <a:srgbClr val="FFFF00"/>
                </a:solidFill>
              </a:rPr>
              <a:t>(k8s Service of Type: LoadBalancer)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115877" y="572241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7" idx="1"/>
          </p:cNvCxnSpPr>
          <p:nvPr/>
        </p:nvCxnSpPr>
        <p:spPr>
          <a:xfrm rot="10800000" flipH="1" flipV="1">
            <a:off x="495317" y="769595"/>
            <a:ext cx="2294247" cy="1071954"/>
          </a:xfrm>
          <a:prstGeom prst="bentConnector3">
            <a:avLst>
              <a:gd name="adj1" fmla="val -9964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250557" y="1586002"/>
            <a:ext cx="298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</a:t>
            </a:r>
            <a:r>
              <a:rPr lang="en-IN" sz="1400" b="1" dirty="0">
                <a:solidFill>
                  <a:srgbClr val="7030A0"/>
                </a:solidFill>
              </a:rPr>
              <a:t>externaldns-k8s-service-demo.</a:t>
            </a:r>
          </a:p>
          <a:p>
            <a:r>
              <a:rPr lang="en-IN" sz="1400" b="1" dirty="0" err="1">
                <a:solidFill>
                  <a:srgbClr val="7030A0"/>
                </a:solidFill>
              </a:rPr>
              <a:t>nholuongut.com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676878"/>
            <a:ext cx="3200691" cy="16188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676878"/>
            <a:ext cx="1786330" cy="161787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676878"/>
            <a:ext cx="2099597" cy="1583540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676878"/>
            <a:ext cx="3513958" cy="158258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F9CE5F3-1E7B-A84E-84B9-0A1AEEC6CA49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7D6FADA9-9CC0-C04B-88F8-7529A54764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8F0DC-5995-AD46-8900-9420D30F5DED}"/>
              </a:ext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3500765" y="1834948"/>
            <a:ext cx="5139105" cy="6601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C4B77E-1747-11F4-B078-A7FFC7237616}"/>
              </a:ext>
            </a:extLst>
          </p:cNvPr>
          <p:cNvSpPr/>
          <p:nvPr/>
        </p:nvSpPr>
        <p:spPr>
          <a:xfrm>
            <a:off x="10595468" y="222270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C53565A-AF7F-130D-E12D-3DCC11AC4B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  <p:sp>
        <p:nvSpPr>
          <p:cNvPr id="100" name="Subtitle 2">
            <a:extLst>
              <a:ext uri="{FF2B5EF4-FFF2-40B4-BE49-F238E27FC236}">
                <a16:creationId xmlns:a16="http://schemas.microsoft.com/office/drawing/2014/main" id="{A64B3881-9FDD-E647-B7BD-3DDBBA597C5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7083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1" grpId="0"/>
      <p:bldP spid="106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D0A53-7CE2-2D48-8E01-2B0A1678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909A06-AAC7-86CE-EE04-736E5685E62E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1F9563-94B7-6D46-AE89-A1B9AE81FBD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E009D-894F-E94B-AC3A-89718269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37" y="1597135"/>
            <a:ext cx="6350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852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7DE2F9-298D-C573-2A15-528854E76357}"/>
              </a:ext>
            </a:extLst>
          </p:cNvPr>
          <p:cNvSpPr/>
          <p:nvPr/>
        </p:nvSpPr>
        <p:spPr>
          <a:xfrm>
            <a:off x="2049517" y="1355834"/>
            <a:ext cx="2953407" cy="357351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5EBC1D-C625-4CED-DB2B-2DE7724B4FBD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27D1C1E-959C-984E-9902-A571F735F36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0F2A07-F6F8-F44A-B7F5-310B511B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17" y="1056105"/>
            <a:ext cx="9740900" cy="232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BBE0FB-4535-624B-BA04-A0424109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85" y="3374116"/>
            <a:ext cx="8788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2679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 &amp;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 &amp;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AAB5B-0B4A-367F-C586-DACAB5BB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8" y="1228299"/>
            <a:ext cx="4975044" cy="6233456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333EEC6-DA32-D74D-A454-035270F4D2C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9607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D4EA52C-F172-2E44-8618-7C8E3925327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Name Based Virtual Host Routing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F5EFED6A-46BC-B54C-B6C9-A13895103DE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3184603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37022" y="2046609"/>
            <a:ext cx="612772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9965601" y="2526590"/>
            <a:ext cx="2026578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default.stacksimplify.com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749591" y="1435249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 flipH="1">
            <a:off x="10978890" y="2374825"/>
            <a:ext cx="42157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0978890" y="2842245"/>
            <a:ext cx="834712" cy="100127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7808123" y="2504367"/>
            <a:ext cx="1939870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app2.stacksimplify.com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8778058" y="2352602"/>
            <a:ext cx="378222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5657992" y="2493236"/>
            <a:ext cx="1939870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app1.stacksimplify.com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6627927" y="2341471"/>
            <a:ext cx="228962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300518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20022"/>
            <a:ext cx="1704423" cy="111599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87864" y="2900755"/>
            <a:ext cx="324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App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https://app1.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https://app2.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https://default.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76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app1.nholuongut.com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app2.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default.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2D8A656-44D3-4CCA-6D4E-2F27C005BE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  <p:sp>
        <p:nvSpPr>
          <p:cNvPr id="117" name="Subtitle 2">
            <a:extLst>
              <a:ext uri="{FF2B5EF4-FFF2-40B4-BE49-F238E27FC236}">
                <a16:creationId xmlns:a16="http://schemas.microsoft.com/office/drawing/2014/main" id="{BD4110CD-E99E-054F-8544-CE1CA62E45C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61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4" grpId="0"/>
      <p:bldP spid="85" grpId="0" animBg="1"/>
      <p:bldP spid="87" grpId="0" animBg="1"/>
      <p:bldP spid="165" grpId="0"/>
      <p:bldP spid="167" grpId="0"/>
      <p:bldP spid="123" grpId="0"/>
      <p:bldP spid="12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471233-60F2-9643-B501-C41C6D41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602" y="122266"/>
            <a:ext cx="674184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 Name based Virtual Host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1627EE-2A17-8E40-BAFA-C2348627CC12}"/>
              </a:ext>
            </a:extLst>
          </p:cNvPr>
          <p:cNvSpPr/>
          <p:nvPr/>
        </p:nvSpPr>
        <p:spPr>
          <a:xfrm>
            <a:off x="7463481" y="2771161"/>
            <a:ext cx="675914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app101.nholuongut.com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App1</a:t>
            </a:r>
            <a:r>
              <a:rPr lang="en-US" sz="3000" dirty="0"/>
              <a:t> Node Port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EDA4B4-70B9-1743-B0EF-31BDE581E860}"/>
              </a:ext>
            </a:extLst>
          </p:cNvPr>
          <p:cNvSpPr/>
          <p:nvPr/>
        </p:nvSpPr>
        <p:spPr>
          <a:xfrm>
            <a:off x="7463481" y="4773996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app201.nholuongut.com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App2</a:t>
            </a:r>
            <a:r>
              <a:rPr lang="en-US" sz="3000" dirty="0"/>
              <a:t> Node Port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C48A61-A4EB-8142-BB70-0933C73533B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041555" y="2195601"/>
            <a:ext cx="2421926" cy="1169987"/>
          </a:xfrm>
          <a:prstGeom prst="bentConnector3">
            <a:avLst>
              <a:gd name="adj1" fmla="val 50000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E10E715-7637-8447-B2DA-EB61A6F3C139}"/>
              </a:ext>
            </a:extLst>
          </p:cNvPr>
          <p:cNvCxnSpPr>
            <a:cxnSpLocks/>
          </p:cNvCxnSpPr>
          <p:nvPr/>
        </p:nvCxnSpPr>
        <p:spPr>
          <a:xfrm rot="10800000">
            <a:off x="5041557" y="4825963"/>
            <a:ext cx="2421924" cy="637996"/>
          </a:xfrm>
          <a:prstGeom prst="bentConnector3">
            <a:avLst>
              <a:gd name="adj1" fmla="val 19898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0C365CB-5DEC-384A-8578-CE7B666BF9E8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A08CB3A-815D-D041-A534-EF6E11683B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A8639-3D12-3048-AED8-607924778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9" y="731605"/>
            <a:ext cx="4516736" cy="2705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C4D150-491F-F64E-98DD-0C85D52E3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9" y="3511793"/>
            <a:ext cx="4516736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691B22-32E5-6E44-A0C9-46DD961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0243"/>
            <a:ext cx="12618720" cy="1188851"/>
          </a:xfrm>
        </p:spPr>
        <p:txBody>
          <a:bodyPr/>
          <a:lstStyle/>
          <a:p>
            <a:r>
              <a:rPr lang="en-US" dirty="0"/>
              <a:t>Ingress Named based Virtual Host Routing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C319A9-CD06-1D4A-9A0E-3FAA7C2F3B53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Requests with </a:t>
            </a:r>
            <a:r>
              <a:rPr lang="en-US" sz="2500" dirty="0">
                <a:solidFill>
                  <a:srgbClr val="FFFF00"/>
                </a:solidFill>
              </a:rPr>
              <a:t>default101.nholuongut.com </a:t>
            </a:r>
            <a:r>
              <a:rPr lang="en-US" sz="2500" dirty="0"/>
              <a:t>will go to </a:t>
            </a:r>
            <a:r>
              <a:rPr lang="en-US" sz="2500" dirty="0">
                <a:solidFill>
                  <a:srgbClr val="FFFF00"/>
                </a:solidFill>
              </a:rPr>
              <a:t>App3</a:t>
            </a:r>
            <a:r>
              <a:rPr lang="en-US" sz="2500" dirty="0"/>
              <a:t> Node Port Service (Default Backend)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56BA129-F6EE-2843-878D-BCBFD1BF635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23165" y="3655106"/>
            <a:ext cx="4237667" cy="912601"/>
          </a:xfrm>
          <a:prstGeom prst="bentConnector3">
            <a:avLst>
              <a:gd name="adj1" fmla="val 100885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7A7983-965F-B2FC-8263-903564DE02A3}"/>
              </a:ext>
            </a:extLst>
          </p:cNvPr>
          <p:cNvSpPr/>
          <p:nvPr/>
        </p:nvSpPr>
        <p:spPr>
          <a:xfrm>
            <a:off x="11835891" y="4217455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6802B59-116E-8B4F-86C5-B3E8664798C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4D36E-0F53-C34E-B5EB-1B4AF9BCE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88" y="1294890"/>
            <a:ext cx="8031707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61EF85-245B-90E9-74E2-D3AA0233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94" y="-47889"/>
            <a:ext cx="12618720" cy="1188851"/>
          </a:xfrm>
        </p:spPr>
        <p:txBody>
          <a:bodyPr/>
          <a:lstStyle/>
          <a:p>
            <a:r>
              <a:rPr lang="en-US" dirty="0"/>
              <a:t>Ingress Name based Virtual Host Routing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206A7E-CE74-7A41-02C5-C91741578806}"/>
              </a:ext>
            </a:extLst>
          </p:cNvPr>
          <p:cNvSpPr/>
          <p:nvPr/>
        </p:nvSpPr>
        <p:spPr>
          <a:xfrm>
            <a:off x="11845159" y="657947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433E5B-0D35-A95E-1D2E-EF3A65DB298A}"/>
              </a:ext>
            </a:extLst>
          </p:cNvPr>
          <p:cNvSpPr/>
          <p:nvPr/>
        </p:nvSpPr>
        <p:spPr>
          <a:xfrm>
            <a:off x="309617" y="5173606"/>
            <a:ext cx="6759146" cy="11888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with </a:t>
            </a:r>
            <a:r>
              <a:rPr lang="en-US" sz="2800" dirty="0">
                <a:solidFill>
                  <a:srgbClr val="FFFF00"/>
                </a:solidFill>
              </a:rPr>
              <a:t>tfapp101.nholuongut.com </a:t>
            </a:r>
            <a:r>
              <a:rPr lang="en-US" sz="2800" dirty="0"/>
              <a:t>will go to </a:t>
            </a:r>
            <a:r>
              <a:rPr lang="en-US" sz="2800" dirty="0">
                <a:solidFill>
                  <a:srgbClr val="FFFF00"/>
                </a:solidFill>
              </a:rPr>
              <a:t>App1</a:t>
            </a:r>
            <a:r>
              <a:rPr lang="en-US" sz="2800" dirty="0"/>
              <a:t> Node Port Service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2547A6-8D1C-F2FD-2F69-7DF228D30A3B}"/>
              </a:ext>
            </a:extLst>
          </p:cNvPr>
          <p:cNvSpPr/>
          <p:nvPr/>
        </p:nvSpPr>
        <p:spPr>
          <a:xfrm>
            <a:off x="7462345" y="5173606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with </a:t>
            </a:r>
            <a:r>
              <a:rPr lang="en-US" sz="2800" dirty="0">
                <a:solidFill>
                  <a:srgbClr val="FFFF00"/>
                </a:solidFill>
              </a:rPr>
              <a:t>tfapp201.nholuongut.com </a:t>
            </a:r>
            <a:r>
              <a:rPr lang="en-US" sz="2800" dirty="0"/>
              <a:t>will go to </a:t>
            </a:r>
            <a:r>
              <a:rPr lang="en-US" sz="2800" dirty="0">
                <a:solidFill>
                  <a:srgbClr val="FFFF00"/>
                </a:solidFill>
              </a:rPr>
              <a:t>App2</a:t>
            </a:r>
            <a:r>
              <a:rPr lang="en-US" sz="2800" dirty="0"/>
              <a:t> Node Port Service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47CE67F-66F0-7751-63C6-382FA706F7B4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23793" y="4070686"/>
            <a:ext cx="1293229" cy="837566"/>
          </a:xfrm>
          <a:prstGeom prst="bentConnector3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C38FFB6A-08EB-4F48-A081-D3B808E3419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0FFCF4-2C13-D049-942A-6E9989949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0" y="1013228"/>
            <a:ext cx="6223000" cy="281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495C-8BA0-8A47-9072-B412E092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62" y="999581"/>
            <a:ext cx="6070600" cy="2843274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978FCF6-6859-8448-9B85-07331522BA9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29492" y="4147525"/>
            <a:ext cx="1317104" cy="707763"/>
          </a:xfrm>
          <a:prstGeom prst="bentConnector3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4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F37673-A2D4-9D30-1B9F-F44F4E05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Named based Virtual Host Routing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7A6407-3F1C-D467-048F-D19AC79CA3C7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tfdefault101.nholuongut.com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App3</a:t>
            </a:r>
            <a:r>
              <a:rPr lang="en-US" sz="3000" dirty="0"/>
              <a:t> Node Port Service (Default Backend)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10B32-9084-D40E-5699-67527504CFCE}"/>
              </a:ext>
            </a:extLst>
          </p:cNvPr>
          <p:cNvSpPr/>
          <p:nvPr/>
        </p:nvSpPr>
        <p:spPr>
          <a:xfrm>
            <a:off x="11613932" y="4596640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C3E439F-17FF-5048-8042-937FFD43C07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25190-2C48-464E-9F5E-D07CBA56A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21" y="1222265"/>
            <a:ext cx="51435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70EA26-CA2E-C547-8F81-9E29F155D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4" y="2198058"/>
            <a:ext cx="7112000" cy="2701487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1AB09B8-B3E9-B54C-A451-5EDCB881B320}"/>
              </a:ext>
            </a:extLst>
          </p:cNvPr>
          <p:cNvCxnSpPr/>
          <p:nvPr/>
        </p:nvCxnSpPr>
        <p:spPr>
          <a:xfrm rot="16200000" flipV="1">
            <a:off x="7631708" y="2868127"/>
            <a:ext cx="4233274" cy="2490952"/>
          </a:xfrm>
          <a:prstGeom prst="bentConnector3">
            <a:avLst>
              <a:gd name="adj1" fmla="val 2666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AC5FC-F583-B53A-9629-F427A8F4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612765"/>
            <a:ext cx="5626874" cy="7091680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845EF142-767F-9049-9910-3E727F7D476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522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SSL Discovery Host &amp; TLS Options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B2E8B669-1574-2C4B-BF35-FB0D47DC2A9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3097095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169A9-9B63-314E-B65E-3FDE7E03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-105703"/>
            <a:ext cx="12618720" cy="922948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DF49D-17D9-8D46-A426-B8785D4EE488}"/>
              </a:ext>
            </a:extLst>
          </p:cNvPr>
          <p:cNvSpPr/>
          <p:nvPr/>
        </p:nvSpPr>
        <p:spPr>
          <a:xfrm>
            <a:off x="7043352" y="2038864"/>
            <a:ext cx="7488194" cy="2269524"/>
          </a:xfrm>
          <a:prstGeom prst="roundRect">
            <a:avLst>
              <a:gd name="adj" fmla="val 13400"/>
            </a:avLst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TLS certificates for ALB Listeners can be automatically discovered with </a:t>
            </a:r>
            <a:r>
              <a:rPr lang="en-US" sz="2600" dirty="0">
                <a:solidFill>
                  <a:srgbClr val="FFFF00"/>
                </a:solidFill>
              </a:rPr>
              <a:t>hostnames</a:t>
            </a:r>
            <a:r>
              <a:rPr lang="en-US" sz="2600" dirty="0"/>
              <a:t> from Ingress resources if the </a:t>
            </a:r>
            <a:r>
              <a:rPr lang="en-US" sz="2600" dirty="0" err="1">
                <a:solidFill>
                  <a:srgbClr val="FFFF00"/>
                </a:solidFill>
              </a:rPr>
              <a:t>alb.ingress.kubernetes.io</a:t>
            </a:r>
            <a:r>
              <a:rPr lang="en-US" sz="2600" dirty="0">
                <a:solidFill>
                  <a:srgbClr val="FFFF00"/>
                </a:solidFill>
              </a:rPr>
              <a:t>/certificate-</a:t>
            </a:r>
            <a:r>
              <a:rPr lang="en-US" sz="2600" dirty="0" err="1">
                <a:solidFill>
                  <a:srgbClr val="FFFF00"/>
                </a:solidFill>
              </a:rPr>
              <a:t>arn</a:t>
            </a:r>
            <a:r>
              <a:rPr lang="en-US" sz="2600" dirty="0">
                <a:solidFill>
                  <a:srgbClr val="FFFF00"/>
                </a:solidFill>
              </a:rPr>
              <a:t> </a:t>
            </a:r>
            <a:r>
              <a:rPr lang="en-US" sz="2600" dirty="0"/>
              <a:t>annotation is not specified.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031D6D-63F0-4E42-9271-FF89887588E2}"/>
              </a:ext>
            </a:extLst>
          </p:cNvPr>
          <p:cNvSpPr/>
          <p:nvPr/>
        </p:nvSpPr>
        <p:spPr>
          <a:xfrm>
            <a:off x="7043352" y="4662617"/>
            <a:ext cx="7488194" cy="25159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The controller will attempt to discover </a:t>
            </a:r>
            <a:r>
              <a:rPr lang="en-US" sz="2600" dirty="0">
                <a:solidFill>
                  <a:srgbClr val="FFFF00"/>
                </a:solidFill>
              </a:rPr>
              <a:t>TLS certificates</a:t>
            </a:r>
            <a:r>
              <a:rPr lang="en-US" sz="2600" dirty="0"/>
              <a:t> from the the </a:t>
            </a:r>
            <a:r>
              <a:rPr lang="en-US" sz="2600" dirty="0">
                <a:solidFill>
                  <a:srgbClr val="FFFF00"/>
                </a:solidFill>
              </a:rPr>
              <a:t>host field </a:t>
            </a:r>
            <a:r>
              <a:rPr lang="en-US" sz="2600" dirty="0"/>
              <a:t>in Ingress rules (</a:t>
            </a:r>
            <a:r>
              <a:rPr lang="en-US" sz="2600" dirty="0">
                <a:solidFill>
                  <a:srgbClr val="00B0F0"/>
                </a:solidFill>
              </a:rPr>
              <a:t>Example: Name based Virtual Host Demo</a:t>
            </a:r>
            <a:r>
              <a:rPr lang="en-US" sz="2600" dirty="0"/>
              <a:t>)  and  </a:t>
            </a:r>
            <a:r>
              <a:rPr lang="en-US" sz="2600" dirty="0" err="1">
                <a:solidFill>
                  <a:srgbClr val="FFFF00"/>
                </a:solidFill>
              </a:rPr>
              <a:t>tls</a:t>
            </a:r>
            <a:r>
              <a:rPr lang="en-US" sz="2600" dirty="0">
                <a:solidFill>
                  <a:srgbClr val="FFFF00"/>
                </a:solidFill>
              </a:rPr>
              <a:t> field </a:t>
            </a:r>
            <a:r>
              <a:rPr lang="en-US" sz="2600" dirty="0"/>
              <a:t>in Ingress Spec (</a:t>
            </a:r>
            <a:r>
              <a:rPr lang="en-US" sz="2600" dirty="0">
                <a:solidFill>
                  <a:srgbClr val="00B0F0"/>
                </a:solidFill>
              </a:rPr>
              <a:t>Example: Context Path based Routing Demo</a:t>
            </a:r>
            <a:r>
              <a:rPr lang="en-US" sz="2600" dirty="0"/>
              <a:t>) 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E6A01-B5E8-4948-A54C-8A0C4AE16145}"/>
              </a:ext>
            </a:extLst>
          </p:cNvPr>
          <p:cNvSpPr/>
          <p:nvPr/>
        </p:nvSpPr>
        <p:spPr>
          <a:xfrm>
            <a:off x="7426411" y="894003"/>
            <a:ext cx="6450227" cy="848300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Demo-1: SSL Discovery – Host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8FBADCA-9800-E241-A918-8BA52AB2C25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3683D-174A-104B-B27B-C1661111A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43" y="1625600"/>
            <a:ext cx="5429408" cy="248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604AD7-AADF-914A-92F6-85FEF94FE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43" y="4149219"/>
            <a:ext cx="5429408" cy="25273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8B841DA-5CDC-2A4F-B197-FCE9AB2A4C4D}"/>
              </a:ext>
            </a:extLst>
          </p:cNvPr>
          <p:cNvSpPr/>
          <p:nvPr/>
        </p:nvSpPr>
        <p:spPr>
          <a:xfrm>
            <a:off x="4382500" y="532590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22683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61EF85-245B-90E9-74E2-D3AA0233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259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206A7E-CE74-7A41-02C5-C91741578806}"/>
              </a:ext>
            </a:extLst>
          </p:cNvPr>
          <p:cNvSpPr/>
          <p:nvPr/>
        </p:nvSpPr>
        <p:spPr>
          <a:xfrm>
            <a:off x="11845159" y="657947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32669-CDDB-9D09-AA1A-7F050046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" y="4783414"/>
            <a:ext cx="11397749" cy="256331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B0CD546-783D-2205-2DE4-6EC2D780ABC8}"/>
              </a:ext>
            </a:extLst>
          </p:cNvPr>
          <p:cNvSpPr/>
          <p:nvPr/>
        </p:nvSpPr>
        <p:spPr>
          <a:xfrm>
            <a:off x="11816474" y="5098623"/>
            <a:ext cx="2648607" cy="11035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ARN</a:t>
            </a:r>
          </a:p>
          <a:p>
            <a:pPr algn="ctr"/>
            <a:r>
              <a:rPr lang="en-US" dirty="0"/>
              <a:t>Commented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99C75-6497-CC1D-8CD0-766975C7CD50}"/>
              </a:ext>
            </a:extLst>
          </p:cNvPr>
          <p:cNvCxnSpPr>
            <a:endCxn id="14" idx="2"/>
          </p:cNvCxnSpPr>
          <p:nvPr/>
        </p:nvCxnSpPr>
        <p:spPr>
          <a:xfrm flipV="1">
            <a:off x="10026869" y="5650416"/>
            <a:ext cx="1789605" cy="666301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CD4B632-30E0-AF4C-9915-42B3ABC3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09" y="916258"/>
            <a:ext cx="5994400" cy="3042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DA266-9196-D344-82F0-3D1BAA2F5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55" y="916258"/>
            <a:ext cx="5994400" cy="304221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529DC207-9404-2744-942D-1BF6FB54DA1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195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Fundamentals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Fundamentals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3-Tier Network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EC2 Bastion Host in Public Subnets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Cluster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(Public and Private Node Group)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Deployment &amp; Services  using </a:t>
            </a:r>
            <a:r>
              <a:rPr lang="en-US" sz="3000" dirty="0">
                <a:solidFill>
                  <a:srgbClr val="FFFF00"/>
                </a:solidFill>
              </a:rPr>
              <a:t>TF k8s Provider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Remote State Storage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(Key Concept for Real-World Implementation)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984" y="2140920"/>
            <a:ext cx="2485895" cy="859083"/>
          </a:xfrm>
          <a:prstGeom prst="rect">
            <a:avLst/>
          </a:prstGeom>
        </p:spPr>
      </p:pic>
      <p:pic>
        <p:nvPicPr>
          <p:cNvPr id="40" name="Graphic 23">
            <a:extLst>
              <a:ext uri="{FF2B5EF4-FFF2-40B4-BE49-F238E27FC236}">
                <a16:creationId xmlns:a16="http://schemas.microsoft.com/office/drawing/2014/main" id="{92D37ACF-3C7F-861F-779A-5497A21B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42" y="83515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7E9CBD3-037B-EFA8-847C-DCA06408FC19}"/>
              </a:ext>
            </a:extLst>
          </p:cNvPr>
          <p:cNvSpPr txBox="1"/>
          <p:nvPr/>
        </p:nvSpPr>
        <p:spPr>
          <a:xfrm>
            <a:off x="6640933" y="1820535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63DB683-EA0B-1840-15E0-31B1450EC5CF}"/>
              </a:ext>
            </a:extLst>
          </p:cNvPr>
          <p:cNvSpPr/>
          <p:nvPr/>
        </p:nvSpPr>
        <p:spPr>
          <a:xfrm>
            <a:off x="8954696" y="568412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IRSA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(AWS IAM Roles for k8s Service Accounts)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9EEC7DE-F60D-A6F1-9F60-F34CB58D7AF8}"/>
              </a:ext>
            </a:extLst>
          </p:cNvPr>
          <p:cNvSpPr/>
          <p:nvPr/>
        </p:nvSpPr>
        <p:spPr>
          <a:xfrm>
            <a:off x="8954696" y="15537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Storage: EBS CSI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6BC51A-D45E-CBEE-BD81-42C93A8899FC}"/>
              </a:ext>
            </a:extLst>
          </p:cNvPr>
          <p:cNvSpPr/>
          <p:nvPr/>
        </p:nvSpPr>
        <p:spPr>
          <a:xfrm>
            <a:off x="8954696" y="4672476"/>
            <a:ext cx="277400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IAM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EAC5717-0D34-DC01-73BF-EBCB36A7C400}"/>
              </a:ext>
            </a:extLst>
          </p:cNvPr>
          <p:cNvSpPr/>
          <p:nvPr/>
        </p:nvSpPr>
        <p:spPr>
          <a:xfrm>
            <a:off x="8954696" y="3637143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EKS Load Balancer Controller  Ingress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9C83570-4F22-48A5-A25E-CB3C472398D5}"/>
              </a:ext>
            </a:extLst>
          </p:cNvPr>
          <p:cNvSpPr/>
          <p:nvPr/>
        </p:nvSpPr>
        <p:spPr>
          <a:xfrm>
            <a:off x="11799938" y="4672476"/>
            <a:ext cx="2751216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</a:t>
            </a:r>
            <a:r>
              <a:rPr lang="en-US" sz="3000" dirty="0" err="1"/>
              <a:t>Fargate</a:t>
            </a:r>
            <a:r>
              <a:rPr lang="en-US" sz="3000" dirty="0"/>
              <a:t>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6ACD58C-D7C7-185F-6748-7A4511918BD4}"/>
              </a:ext>
            </a:extLst>
          </p:cNvPr>
          <p:cNvSpPr/>
          <p:nvPr/>
        </p:nvSpPr>
        <p:spPr>
          <a:xfrm>
            <a:off x="8954696" y="57078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Autoscaling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(Cluster Autoscaler, HPA, VPA)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C0B6B80-175F-FF50-5774-36220E59F967}"/>
              </a:ext>
            </a:extLst>
          </p:cNvPr>
          <p:cNvSpPr/>
          <p:nvPr/>
        </p:nvSpPr>
        <p:spPr>
          <a:xfrm>
            <a:off x="8954696" y="6724508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Monitoring and Logging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(CloudWatch Agent + FluentBit)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BF1C0E-4F4E-55CA-9110-8CC2947F2F69}"/>
              </a:ext>
            </a:extLst>
          </p:cNvPr>
          <p:cNvSpPr/>
          <p:nvPr/>
        </p:nvSpPr>
        <p:spPr>
          <a:xfrm>
            <a:off x="6044984" y="670560"/>
            <a:ext cx="2540431" cy="246040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614381-FCD5-8758-EEEA-D87B7DAF399F}"/>
              </a:ext>
            </a:extLst>
          </p:cNvPr>
          <p:cNvSpPr/>
          <p:nvPr/>
        </p:nvSpPr>
        <p:spPr>
          <a:xfrm>
            <a:off x="5825858" y="3529121"/>
            <a:ext cx="3049920" cy="15924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/>
              <a:t>Nho</a:t>
            </a:r>
            <a:r>
              <a:rPr lang="en-US" sz="2600" b="1" dirty="0"/>
              <a:t> Luong</a:t>
            </a:r>
          </a:p>
          <a:p>
            <a:pPr algn="ctr"/>
            <a:r>
              <a:rPr lang="en-US" sz="1600" b="1" dirty="0"/>
              <a:t>DevOps Engineer Lead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DF62551-BFE8-53D5-AAD2-0C561B021968}"/>
              </a:ext>
            </a:extLst>
          </p:cNvPr>
          <p:cNvSpPr/>
          <p:nvPr/>
        </p:nvSpPr>
        <p:spPr>
          <a:xfrm>
            <a:off x="8954696" y="2595286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Storage: EFS CSI</a:t>
            </a:r>
          </a:p>
        </p:txBody>
      </p:sp>
      <p:pic>
        <p:nvPicPr>
          <p:cNvPr id="54" name="Google Shape;55;p13">
            <a:extLst>
              <a:ext uri="{FF2B5EF4-FFF2-40B4-BE49-F238E27FC236}">
                <a16:creationId xmlns:a16="http://schemas.microsoft.com/office/drawing/2014/main" id="{B8D758D7-DB3D-6418-7D9A-ACDF88C476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766" y="5580695"/>
            <a:ext cx="2131788" cy="197834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9AE4CCF8-645A-1446-9E55-CF8B9E757BD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8993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0400E68-5179-154F-9F52-B1C4CA7A425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6861B6-0B17-E746-A5F5-A0AF42C7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62" y="5024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</a:t>
            </a:r>
            <a:r>
              <a:rPr lang="en-US" dirty="0" err="1"/>
              <a:t>tls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33DBC5-28C0-794C-BFE6-B72D42884154}"/>
              </a:ext>
            </a:extLst>
          </p:cNvPr>
          <p:cNvSpPr/>
          <p:nvPr/>
        </p:nvSpPr>
        <p:spPr>
          <a:xfrm>
            <a:off x="11034584" y="3812090"/>
            <a:ext cx="3311610" cy="14115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Demo-2: SSL Discovery - TLS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CD10BD-A4CA-F176-53F2-7450A6134723}"/>
              </a:ext>
            </a:extLst>
          </p:cNvPr>
          <p:cNvSpPr/>
          <p:nvPr/>
        </p:nvSpPr>
        <p:spPr>
          <a:xfrm>
            <a:off x="11366085" y="5846559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E76A21-8084-7F48-94D4-CFC7FC43663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DD4DE-C328-1F48-91A8-B5B27003B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5" y="1574873"/>
            <a:ext cx="8074048" cy="2235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AD0B94-08A5-E745-92F8-909D2204A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5" y="4163152"/>
            <a:ext cx="8074048" cy="23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6006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B2CBF-A594-7E4A-979B-714D957F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16" y="-263940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TLS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0EC7E5-84CC-CD57-BB3B-5EDC661D0DDB}"/>
              </a:ext>
            </a:extLst>
          </p:cNvPr>
          <p:cNvSpPr/>
          <p:nvPr/>
        </p:nvSpPr>
        <p:spPr>
          <a:xfrm>
            <a:off x="10187371" y="1335920"/>
            <a:ext cx="4033126" cy="11035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Certificate ARN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</a:rPr>
              <a:t>Commented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D98B21-B00F-2A1B-9E05-8FADF76782AA}"/>
              </a:ext>
            </a:extLst>
          </p:cNvPr>
          <p:cNvSpPr/>
          <p:nvPr/>
        </p:nvSpPr>
        <p:spPr>
          <a:xfrm>
            <a:off x="6816500" y="6024639"/>
            <a:ext cx="4459233" cy="141155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Demo-2: </a:t>
            </a:r>
          </a:p>
          <a:p>
            <a:pPr algn="ctr"/>
            <a:r>
              <a:rPr lang="en-US" sz="2600" b="1" dirty="0"/>
              <a:t>SSL Discovery - TLS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DE60BB-388C-A888-4F87-DFC3C5DC49E1}"/>
              </a:ext>
            </a:extLst>
          </p:cNvPr>
          <p:cNvSpPr/>
          <p:nvPr/>
        </p:nvSpPr>
        <p:spPr>
          <a:xfrm>
            <a:off x="10942690" y="356300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C14B5B-6F6A-9439-6F5A-4E7AE73A1C0A}"/>
              </a:ext>
            </a:extLst>
          </p:cNvPr>
          <p:cNvCxnSpPr>
            <a:endCxn id="8" idx="2"/>
          </p:cNvCxnSpPr>
          <p:nvPr/>
        </p:nvCxnSpPr>
        <p:spPr>
          <a:xfrm flipV="1">
            <a:off x="9438290" y="1887713"/>
            <a:ext cx="749081" cy="567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2FCB320-F591-4F43-8146-7BA2D1467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06" y="1132165"/>
            <a:ext cx="7912100" cy="166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E3549-CB75-854D-8106-F0D82288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05" y="2948526"/>
            <a:ext cx="7930985" cy="2485209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272F4FD4-0242-0A41-91F2-8561BFCE479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76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521A9-17DA-0F05-6CEE-F6F71684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3" y="1228299"/>
            <a:ext cx="6113793" cy="639861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9B71692-7634-9E1A-9C9F-43681676F1BB}"/>
              </a:ext>
            </a:extLst>
          </p:cNvPr>
          <p:cNvSpPr/>
          <p:nvPr/>
        </p:nvSpPr>
        <p:spPr>
          <a:xfrm>
            <a:off x="3920359" y="3179216"/>
            <a:ext cx="2279854" cy="4164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NVHR Demo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2FD7E7-54C7-C601-FAB8-81587E1AE04D}"/>
              </a:ext>
            </a:extLst>
          </p:cNvPr>
          <p:cNvSpPr/>
          <p:nvPr/>
        </p:nvSpPr>
        <p:spPr>
          <a:xfrm>
            <a:off x="4203517" y="5819221"/>
            <a:ext cx="1996696" cy="4164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CPR Demo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B634B34-4158-BA4A-9AB1-861A9227F6F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601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6" grpId="0" animBg="1"/>
      <p:bldP spid="22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868F44CC-8AC5-BB4B-99E0-1198EF7D39A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8665043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5109"/>
            <a:ext cx="12618720" cy="1188851"/>
          </a:xfrm>
        </p:spPr>
        <p:txBody>
          <a:bodyPr/>
          <a:lstStyle/>
          <a:p>
            <a:r>
              <a:rPr lang="en-US" dirty="0"/>
              <a:t>Without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530126" y="2123243"/>
            <a:ext cx="3357050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62" y="23057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561860" y="3366180"/>
            <a:ext cx="3214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Resource: my-apps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3F1A59-9C3B-1549-998C-E00042E32767}"/>
              </a:ext>
            </a:extLst>
          </p:cNvPr>
          <p:cNvSpPr/>
          <p:nvPr/>
        </p:nvSpPr>
        <p:spPr>
          <a:xfrm>
            <a:off x="135358" y="815027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Ingress Resource for all three Apps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226B9-C2FE-EC49-9E67-EEA0D756E0B5}"/>
              </a:ext>
            </a:extLst>
          </p:cNvPr>
          <p:cNvSpPr/>
          <p:nvPr/>
        </p:nvSpPr>
        <p:spPr>
          <a:xfrm>
            <a:off x="9335924" y="815026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changes to App3 we need to update the “</a:t>
            </a:r>
            <a:r>
              <a:rPr lang="en-US" dirty="0">
                <a:solidFill>
                  <a:srgbClr val="FFFF00"/>
                </a:solidFill>
              </a:rPr>
              <a:t>my-apps</a:t>
            </a:r>
            <a:r>
              <a:rPr lang="en-US" dirty="0"/>
              <a:t>” ingress resource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4E0D53-A2A4-2247-95C0-1FC1681E6BAF}"/>
              </a:ext>
            </a:extLst>
          </p:cNvPr>
          <p:cNvSpPr/>
          <p:nvPr/>
        </p:nvSpPr>
        <p:spPr>
          <a:xfrm>
            <a:off x="-19554" y="2368353"/>
            <a:ext cx="5239629" cy="306971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Example: </a:t>
            </a:r>
            <a:r>
              <a:rPr lang="en-US" dirty="0"/>
              <a:t>If we have </a:t>
            </a:r>
            <a:r>
              <a:rPr lang="en-US" dirty="0">
                <a:solidFill>
                  <a:srgbClr val="FFFF00"/>
                </a:solidFill>
              </a:rPr>
              <a:t>50 apps </a:t>
            </a:r>
            <a:r>
              <a:rPr lang="en-US" dirty="0"/>
              <a:t>which needs different rules in them and all should be part of </a:t>
            </a:r>
            <a:r>
              <a:rPr lang="en-US" dirty="0">
                <a:solidFill>
                  <a:srgbClr val="FFFF00"/>
                </a:solidFill>
              </a:rPr>
              <a:t>single ALB</a:t>
            </a:r>
            <a:r>
              <a:rPr lang="en-US" dirty="0"/>
              <a:t>, maintaining such </a:t>
            </a:r>
            <a:r>
              <a:rPr lang="en-US" dirty="0">
                <a:solidFill>
                  <a:srgbClr val="FFFF00"/>
                </a:solidFill>
              </a:rPr>
              <a:t>huge</a:t>
            </a:r>
            <a:r>
              <a:rPr lang="en-US" dirty="0"/>
              <a:t> k8s manifest file with configs becomes </a:t>
            </a:r>
            <a:r>
              <a:rPr lang="en-US" dirty="0">
                <a:solidFill>
                  <a:srgbClr val="FFFF00"/>
                </a:solidFill>
              </a:rPr>
              <a:t>tedious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confusing</a:t>
            </a:r>
            <a:r>
              <a:rPr lang="en-US" dirty="0"/>
              <a:t>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99103C-30D7-8A41-8CF7-8813D9FB96F3}"/>
              </a:ext>
            </a:extLst>
          </p:cNvPr>
          <p:cNvSpPr/>
          <p:nvPr/>
        </p:nvSpPr>
        <p:spPr>
          <a:xfrm>
            <a:off x="9406992" y="3205863"/>
            <a:ext cx="5239629" cy="203836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Ingress Groups</a:t>
            </a:r>
            <a:r>
              <a:rPr lang="en-US" dirty="0"/>
              <a:t> we can simplify our Kubernetes Ingress Manifest when dealing with </a:t>
            </a:r>
            <a:r>
              <a:rPr lang="en-US" dirty="0">
                <a:solidFill>
                  <a:srgbClr val="FFFF00"/>
                </a:solidFill>
              </a:rPr>
              <a:t>multiple apps </a:t>
            </a:r>
            <a:r>
              <a:rPr lang="en-US" dirty="0"/>
              <a:t>requiring single ALB</a:t>
            </a:r>
          </a:p>
        </p:txBody>
      </p: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37B53957-4594-5942-9389-D430C5D2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399" y="2368353"/>
            <a:ext cx="914400" cy="914400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A4A19D65-D01F-3645-B35D-B64F9D2B329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702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6" grpId="0" animBg="1"/>
      <p:bldP spid="37" grpId="0" animBg="1"/>
      <p:bldP spid="38" grpId="0" animBg="1"/>
      <p:bldP spid="39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0"/>
            <a:ext cx="12618720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With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2290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24590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1925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83253E-7F1E-AC41-90C6-98FD9B6C705B}"/>
              </a:ext>
            </a:extLst>
          </p:cNvPr>
          <p:cNvSpPr/>
          <p:nvPr/>
        </p:nvSpPr>
        <p:spPr>
          <a:xfrm>
            <a:off x="296562" y="820422"/>
            <a:ext cx="13987849" cy="4319990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40675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37444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37444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65731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Group: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27564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30796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4453" y="1006090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22906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29921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231277"/>
            <a:ext cx="914400" cy="914400"/>
          </a:xfrm>
          <a:prstGeom prst="rect">
            <a:avLst/>
          </a:prstGeom>
        </p:spPr>
      </p:pic>
      <p:sp>
        <p:nvSpPr>
          <p:cNvPr id="46" name="Subtitle 2">
            <a:extLst>
              <a:ext uri="{FF2B5EF4-FFF2-40B4-BE49-F238E27FC236}">
                <a16:creationId xmlns:a16="http://schemas.microsoft.com/office/drawing/2014/main" id="{07F88E0E-65DF-CF40-AF2C-08F355A2980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65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" grpId="0" animBg="1"/>
      <p:bldP spid="38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8BF50-25D5-5741-9D09-A50B75C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F46FD-2F2A-D041-87F7-1BD3853609F0}"/>
              </a:ext>
            </a:extLst>
          </p:cNvPr>
          <p:cNvSpPr/>
          <p:nvPr/>
        </p:nvSpPr>
        <p:spPr>
          <a:xfrm>
            <a:off x="1964722" y="1631090"/>
            <a:ext cx="12505040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 err="1"/>
              <a:t>IngressGroup</a:t>
            </a:r>
            <a:r>
              <a:rPr lang="en-IN" sz="3000" dirty="0"/>
              <a:t> feature enables you to group multiple Ingress resources </a:t>
            </a:r>
            <a:r>
              <a:rPr lang="en-IN" sz="3000" dirty="0">
                <a:solidFill>
                  <a:srgbClr val="FFFF00"/>
                </a:solidFill>
              </a:rPr>
              <a:t>together</a:t>
            </a:r>
            <a:r>
              <a:rPr lang="en-IN" sz="3000" dirty="0"/>
              <a:t>. 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68A301-8FF5-554D-88B7-969F2A78837A}"/>
              </a:ext>
            </a:extLst>
          </p:cNvPr>
          <p:cNvSpPr/>
          <p:nvPr/>
        </p:nvSpPr>
        <p:spPr>
          <a:xfrm>
            <a:off x="1964722" y="3058615"/>
            <a:ext cx="12505040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The controller will automatically </a:t>
            </a:r>
            <a:r>
              <a:rPr lang="en-IN" sz="3000" dirty="0">
                <a:solidFill>
                  <a:srgbClr val="FFFF00"/>
                </a:solidFill>
              </a:rPr>
              <a:t>merge Ingress rules </a:t>
            </a:r>
            <a:r>
              <a:rPr lang="en-IN" sz="3000" dirty="0"/>
              <a:t>for all Ingresses within </a:t>
            </a:r>
            <a:r>
              <a:rPr lang="en-IN" sz="3000" dirty="0" err="1"/>
              <a:t>IngressGroup</a:t>
            </a:r>
            <a:r>
              <a:rPr lang="en-IN" sz="3000" dirty="0"/>
              <a:t> and support them with a </a:t>
            </a:r>
            <a:r>
              <a:rPr lang="en-IN" sz="3000" dirty="0">
                <a:solidFill>
                  <a:srgbClr val="FFFF00"/>
                </a:solidFill>
              </a:rPr>
              <a:t>single ALB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BAC972-9307-3C45-B2FF-FFCF0EB5A0CF}"/>
              </a:ext>
            </a:extLst>
          </p:cNvPr>
          <p:cNvSpPr/>
          <p:nvPr/>
        </p:nvSpPr>
        <p:spPr>
          <a:xfrm>
            <a:off x="1964722" y="4430216"/>
            <a:ext cx="12505040" cy="11888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VERY VERY IMPORTANT NOTE: </a:t>
            </a:r>
            <a:r>
              <a:rPr lang="en-IN" sz="3000" dirty="0"/>
              <a:t>In addition, most annotations defined on an Ingress only </a:t>
            </a:r>
            <a:r>
              <a:rPr lang="en-IN" sz="3000" dirty="0">
                <a:solidFill>
                  <a:srgbClr val="FFFF00"/>
                </a:solidFill>
              </a:rPr>
              <a:t>applies to the paths defined by that Ingress.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D0A531-B724-764E-B104-F56AD3C681AB}"/>
              </a:ext>
            </a:extLst>
          </p:cNvPr>
          <p:cNvSpPr/>
          <p:nvPr/>
        </p:nvSpPr>
        <p:spPr>
          <a:xfrm>
            <a:off x="160639" y="1627378"/>
            <a:ext cx="1482812" cy="1188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20D0E1-70AC-754D-B3F1-25119B211E5D}"/>
              </a:ext>
            </a:extLst>
          </p:cNvPr>
          <p:cNvSpPr/>
          <p:nvPr/>
        </p:nvSpPr>
        <p:spPr>
          <a:xfrm>
            <a:off x="160638" y="3054904"/>
            <a:ext cx="1482812" cy="11888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3CCE5E-667D-B04B-B9AF-7052764E4F42}"/>
              </a:ext>
            </a:extLst>
          </p:cNvPr>
          <p:cNvSpPr/>
          <p:nvPr/>
        </p:nvSpPr>
        <p:spPr>
          <a:xfrm>
            <a:off x="160638" y="4426505"/>
            <a:ext cx="1482812" cy="1188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C9F7D-C80B-FB47-805C-5609174F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22" y="5784787"/>
            <a:ext cx="11150600" cy="17907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466412F-3CFA-254A-89CE-714140ABFF0D}"/>
              </a:ext>
            </a:extLst>
          </p:cNvPr>
          <p:cNvSpPr/>
          <p:nvPr/>
        </p:nvSpPr>
        <p:spPr>
          <a:xfrm>
            <a:off x="160638" y="6000373"/>
            <a:ext cx="1482812" cy="1188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7E0AD8-8C1B-F948-A2FE-4AA09D3C4E6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50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</a:t>
            </a:r>
            <a:r>
              <a:rPr lang="en-US" b="1" dirty="0">
                <a:solidFill>
                  <a:srgbClr val="C00000"/>
                </a:solidFill>
              </a:rPr>
              <a:t>3 Ingress Services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</a:t>
            </a:r>
            <a:r>
              <a:rPr lang="en-US" b="1" dirty="0">
                <a:solidFill>
                  <a:srgbClr val="C00000"/>
                </a:solidFill>
              </a:rPr>
              <a:t>3 Ingress Services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2CA81-751F-6ABD-536D-07326F1C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" y="100955"/>
            <a:ext cx="5193974" cy="752596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886A1B91-1A42-E44A-A5F6-A1179B3C34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480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AE9118-3C67-DC4B-8D8F-211A8147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0" y="50243"/>
            <a:ext cx="6918960" cy="1188851"/>
          </a:xfrm>
        </p:spPr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99FFF8-3644-5C43-A058-86C00220FFFD}"/>
              </a:ext>
            </a:extLst>
          </p:cNvPr>
          <p:cNvSpPr/>
          <p:nvPr/>
        </p:nvSpPr>
        <p:spPr>
          <a:xfrm>
            <a:off x="6085489" y="1765739"/>
            <a:ext cx="8397766" cy="491884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3 Ingress Kubernetes Manifests creates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3 Ingress Resources</a:t>
            </a:r>
            <a:r>
              <a:rPr lang="en-US" sz="5000" dirty="0"/>
              <a:t> and merge to create a </a:t>
            </a:r>
            <a:r>
              <a:rPr lang="en-US" sz="5000" dirty="0">
                <a:solidFill>
                  <a:srgbClr val="FFFF00"/>
                </a:solidFill>
              </a:rPr>
              <a:t>Single AWS ALB</a:t>
            </a:r>
            <a:r>
              <a:rPr lang="en-US" sz="5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CC702-92A1-23A9-66C8-66E584E7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6" y="315310"/>
            <a:ext cx="5127930" cy="73031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A4FDA4-3F71-97A3-0AD5-F3C752A12750}"/>
              </a:ext>
            </a:extLst>
          </p:cNvPr>
          <p:cNvSpPr/>
          <p:nvPr/>
        </p:nvSpPr>
        <p:spPr>
          <a:xfrm>
            <a:off x="3005959" y="644668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53D0D4-3A03-E1BB-8C46-A5203F48E99C}"/>
              </a:ext>
            </a:extLst>
          </p:cNvPr>
          <p:cNvSpPr/>
          <p:nvPr/>
        </p:nvSpPr>
        <p:spPr>
          <a:xfrm>
            <a:off x="2131649" y="3561288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32FA23-74E2-BB46-A770-67E593D389D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314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- Target Type IP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9FA7EDD1-AD9A-2446-B626-9D25F2A814F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6026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C041195-B748-4F4C-8F76-9556D6675DB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DCA66C-77A5-A148-BDE0-40CDCA5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3481"/>
            <a:ext cx="12618720" cy="1188851"/>
          </a:xfrm>
        </p:spPr>
        <p:txBody>
          <a:bodyPr/>
          <a:lstStyle/>
          <a:p>
            <a:r>
              <a:rPr lang="en-US" dirty="0"/>
              <a:t>AWS ALB Ingress Target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59893" y="3657600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58205" y="5702600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867209" y="5702600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36881" y="4572000"/>
            <a:ext cx="4451314" cy="113060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488195" y="4572000"/>
            <a:ext cx="3757690" cy="1130600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95B913-2AB4-E64E-9AFB-A072C3297DEE}"/>
              </a:ext>
            </a:extLst>
          </p:cNvPr>
          <p:cNvSpPr/>
          <p:nvPr/>
        </p:nvSpPr>
        <p:spPr>
          <a:xfrm>
            <a:off x="191530" y="1251363"/>
            <a:ext cx="6536725" cy="15075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What is </a:t>
            </a:r>
            <a:r>
              <a:rPr lang="en-IN" sz="3000" dirty="0" err="1">
                <a:solidFill>
                  <a:srgbClr val="FFFF00"/>
                </a:solidFill>
              </a:rPr>
              <a:t>alb.ingress.kubernetes.io</a:t>
            </a:r>
            <a:r>
              <a:rPr lang="en-IN" sz="3000" dirty="0">
                <a:solidFill>
                  <a:srgbClr val="FFFF00"/>
                </a:solidFill>
              </a:rPr>
              <a:t>/target-type </a:t>
            </a:r>
            <a:r>
              <a:rPr lang="en-IN" sz="3000" dirty="0"/>
              <a:t>Annotation ?</a:t>
            </a:r>
            <a:endParaRPr lang="en-US" sz="3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60DB08-6A27-8649-A7E5-D8C40362B4DA}"/>
              </a:ext>
            </a:extLst>
          </p:cNvPr>
          <p:cNvSpPr/>
          <p:nvPr/>
        </p:nvSpPr>
        <p:spPr>
          <a:xfrm>
            <a:off x="7708557" y="1225248"/>
            <a:ext cx="6536725" cy="15075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target-type</a:t>
            </a:r>
            <a:r>
              <a:rPr lang="en-US" sz="3000" dirty="0"/>
              <a:t> specifies how to route traffic to pods.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0DA4AC-985F-6945-8B99-116BFE6D0DF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078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 animBg="1"/>
      <p:bldP spid="3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401" y="829503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Ingress Target Types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3" y="45564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74168" y="7276017"/>
            <a:ext cx="9216977" cy="462883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Reference: </a:t>
            </a:r>
            <a:r>
              <a:rPr lang="en-US" sz="1800" dirty="0">
                <a:solidFill>
                  <a:schemeClr val="tx1"/>
                </a:solidFill>
              </a:rPr>
              <a:t>https://</a:t>
            </a:r>
            <a:r>
              <a:rPr lang="en-US" sz="1800" dirty="0" err="1">
                <a:solidFill>
                  <a:schemeClr val="tx1"/>
                </a:solidFill>
              </a:rPr>
              <a:t>kubernetes-sigs.github.io</a:t>
            </a:r>
            <a:r>
              <a:rPr lang="en-US" sz="1800" dirty="0">
                <a:solidFill>
                  <a:schemeClr val="tx1"/>
                </a:solidFill>
              </a:rPr>
              <a:t>/</a:t>
            </a:r>
            <a:r>
              <a:rPr lang="en-US" sz="1800" dirty="0" err="1">
                <a:solidFill>
                  <a:schemeClr val="tx1"/>
                </a:solidFill>
              </a:rPr>
              <a:t>aws</a:t>
            </a:r>
            <a:r>
              <a:rPr lang="en-US" sz="1800" dirty="0">
                <a:solidFill>
                  <a:schemeClr val="tx1"/>
                </a:solidFill>
              </a:rPr>
              <a:t>-load-balancer-controller/v2.4/how-it-works/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804633" y="3345973"/>
            <a:ext cx="3505135" cy="84850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A &amp; B uses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Target Type: Instance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721505" y="6650969"/>
            <a:ext cx="3588263" cy="84850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 Uses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Target Type: IP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8B5987-313E-445F-AC26-6B6E70666F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818179" y="3770224"/>
            <a:ext cx="1986454" cy="129114"/>
          </a:xfrm>
          <a:prstGeom prst="straightConnector1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E4FD4-4C3B-0897-3DB9-6FF552B48B4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261131" y="3770224"/>
            <a:ext cx="2543502" cy="344576"/>
          </a:xfrm>
          <a:prstGeom prst="straightConnector1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A2C1F94-7D23-FA28-08BC-CD46D905090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7504387" y="6001408"/>
            <a:ext cx="3217119" cy="1073813"/>
          </a:xfrm>
          <a:prstGeom prst="bentConnector3">
            <a:avLst>
              <a:gd name="adj1" fmla="val 99985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4016AAA8-6E17-DF4E-9DB7-A94C64D8D01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9721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96965" y="145607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95277" y="1528138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904281" y="1528138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73953" y="1060007"/>
            <a:ext cx="4451314" cy="46813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525267" y="1060007"/>
            <a:ext cx="3757690" cy="468131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F8980-EC2F-9B44-AF05-77D4412A9153}"/>
              </a:ext>
            </a:extLst>
          </p:cNvPr>
          <p:cNvSpPr/>
          <p:nvPr/>
        </p:nvSpPr>
        <p:spPr>
          <a:xfrm>
            <a:off x="333632" y="2908364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instance mode </a:t>
            </a:r>
            <a:r>
              <a:rPr lang="en-US" dirty="0"/>
              <a:t>will route traffic to all ec2 instances within cluster on </a:t>
            </a:r>
            <a:r>
              <a:rPr lang="en-US" dirty="0" err="1">
                <a:solidFill>
                  <a:srgbClr val="FFFF00"/>
                </a:solidFill>
              </a:rPr>
              <a:t>NodePort</a:t>
            </a:r>
            <a:r>
              <a:rPr lang="en-US" dirty="0"/>
              <a:t> opened for your service.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72B514-A151-ED49-AF45-2A486CD98C6F}"/>
              </a:ext>
            </a:extLst>
          </p:cNvPr>
          <p:cNvSpPr/>
          <p:nvPr/>
        </p:nvSpPr>
        <p:spPr>
          <a:xfrm>
            <a:off x="7574694" y="2908364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00"/>
                </a:solidFill>
              </a:rPr>
              <a:t>ip</a:t>
            </a:r>
            <a:r>
              <a:rPr lang="en-IN" dirty="0">
                <a:solidFill>
                  <a:srgbClr val="FFFF00"/>
                </a:solidFill>
              </a:rPr>
              <a:t> mode </a:t>
            </a:r>
            <a:r>
              <a:rPr lang="en-IN" dirty="0"/>
              <a:t>will route traffic </a:t>
            </a:r>
            <a:r>
              <a:rPr lang="en-IN" dirty="0">
                <a:solidFill>
                  <a:srgbClr val="FFFF00"/>
                </a:solidFill>
              </a:rPr>
              <a:t>directly</a:t>
            </a:r>
            <a:r>
              <a:rPr lang="en-IN" dirty="0"/>
              <a:t> to the </a:t>
            </a:r>
            <a:r>
              <a:rPr lang="en-IN" dirty="0">
                <a:solidFill>
                  <a:srgbClr val="FFFF00"/>
                </a:solidFill>
              </a:rPr>
              <a:t>pod IP.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6F84AF3-68F5-324E-9DA5-627074020A25}"/>
              </a:ext>
            </a:extLst>
          </p:cNvPr>
          <p:cNvSpPr/>
          <p:nvPr/>
        </p:nvSpPr>
        <p:spPr>
          <a:xfrm>
            <a:off x="333632" y="4097215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service must be of type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NodePort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or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LoadBalancer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to use instance mode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A99417-E2BA-6848-8AC0-87A869F8E681}"/>
              </a:ext>
            </a:extLst>
          </p:cNvPr>
          <p:cNvSpPr/>
          <p:nvPr/>
        </p:nvSpPr>
        <p:spPr>
          <a:xfrm>
            <a:off x="7574694" y="4115652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ip</a:t>
            </a:r>
            <a:r>
              <a:rPr lang="en-IN" dirty="0"/>
              <a:t> mode is required for </a:t>
            </a:r>
            <a:r>
              <a:rPr lang="en-IN" dirty="0">
                <a:solidFill>
                  <a:srgbClr val="FFFF00"/>
                </a:solidFill>
              </a:rPr>
              <a:t>sticky sessions</a:t>
            </a:r>
            <a:r>
              <a:rPr lang="en-IN" dirty="0"/>
              <a:t> to work with Application Load Balancers.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D60197-AD0B-3E41-B50F-921562B676B1}"/>
              </a:ext>
            </a:extLst>
          </p:cNvPr>
          <p:cNvSpPr/>
          <p:nvPr/>
        </p:nvSpPr>
        <p:spPr>
          <a:xfrm>
            <a:off x="333632" y="5322941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Default Target Type is </a:t>
            </a:r>
            <a:r>
              <a:rPr lang="en-IN" dirty="0">
                <a:solidFill>
                  <a:srgbClr val="FFFF00"/>
                </a:solidFill>
              </a:rPr>
              <a:t>Instance Mode </a:t>
            </a:r>
            <a:r>
              <a:rPr lang="en-IN" dirty="0">
                <a:solidFill>
                  <a:schemeClr val="bg1"/>
                </a:solidFill>
              </a:rPr>
              <a:t>which means </a:t>
            </a:r>
            <a:r>
              <a:rPr lang="en-IN" dirty="0">
                <a:solidFill>
                  <a:srgbClr val="FFFF00"/>
                </a:solidFill>
              </a:rPr>
              <a:t>no need </a:t>
            </a:r>
            <a:r>
              <a:rPr lang="en-IN" dirty="0">
                <a:solidFill>
                  <a:schemeClr val="bg1"/>
                </a:solidFill>
              </a:rPr>
              <a:t>to define this annotation in Ingress, by default it takes </a:t>
            </a:r>
            <a:r>
              <a:rPr lang="en-IN" dirty="0">
                <a:solidFill>
                  <a:srgbClr val="FFFF00"/>
                </a:solidFill>
              </a:rPr>
              <a:t>Instance Mode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D24BFF-1207-B245-AFD1-599BE97A4343}"/>
              </a:ext>
            </a:extLst>
          </p:cNvPr>
          <p:cNvSpPr/>
          <p:nvPr/>
        </p:nvSpPr>
        <p:spPr>
          <a:xfrm>
            <a:off x="7574694" y="5322940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Need to define the annotation </a:t>
            </a:r>
            <a:r>
              <a:rPr lang="en-IN" dirty="0">
                <a:solidFill>
                  <a:srgbClr val="FFFF00"/>
                </a:solidFill>
              </a:rPr>
              <a:t>explicitly</a:t>
            </a:r>
            <a:r>
              <a:rPr lang="en-IN" dirty="0"/>
              <a:t> as </a:t>
            </a:r>
            <a:r>
              <a:rPr lang="en-IN" dirty="0">
                <a:solidFill>
                  <a:srgbClr val="FFFF00"/>
                </a:solidFill>
              </a:rPr>
              <a:t>target-type: </a:t>
            </a:r>
            <a:r>
              <a:rPr lang="en-IN" dirty="0" err="1">
                <a:solidFill>
                  <a:srgbClr val="FFFF00"/>
                </a:solidFill>
              </a:rPr>
              <a:t>ip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91A46-FE6D-5244-88B7-789B6360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94" y="6609901"/>
            <a:ext cx="6820930" cy="898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BFE2F-057E-DF41-872F-34CA8964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6644118"/>
            <a:ext cx="6945869" cy="7263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8FBF81B-95AC-814D-AE20-76E228D55EC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006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D863-4F3D-A17D-1A0E-A5799757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" y="6045099"/>
            <a:ext cx="13624560" cy="1462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6A26A-C52D-49DD-43F3-B4BD53D5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96" y="1349713"/>
            <a:ext cx="13635732" cy="13156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18892E-D88D-9A88-7AAE-D5E7A9E55052}"/>
              </a:ext>
            </a:extLst>
          </p:cNvPr>
          <p:cNvSpPr/>
          <p:nvPr/>
        </p:nvSpPr>
        <p:spPr>
          <a:xfrm>
            <a:off x="4757838" y="3727267"/>
            <a:ext cx="4382813" cy="552213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Format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5C3012-2E80-3341-B2B5-F2B74A18EF58}"/>
              </a:ext>
            </a:extLst>
          </p:cNvPr>
          <p:cNvSpPr/>
          <p:nvPr/>
        </p:nvSpPr>
        <p:spPr>
          <a:xfrm>
            <a:off x="4757839" y="4430962"/>
            <a:ext cx="4382813" cy="55221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Terraform Format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C0387BC-1840-60F1-4CD7-1C376A5624EE}"/>
              </a:ext>
            </a:extLst>
          </p:cNvPr>
          <p:cNvSpPr/>
          <p:nvPr/>
        </p:nvSpPr>
        <p:spPr>
          <a:xfrm rot="5400000">
            <a:off x="6342804" y="5162291"/>
            <a:ext cx="1061925" cy="703695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40FC444-35E7-0A41-73BE-DB356D375A79}"/>
              </a:ext>
            </a:extLst>
          </p:cNvPr>
          <p:cNvSpPr/>
          <p:nvPr/>
        </p:nvSpPr>
        <p:spPr>
          <a:xfrm rot="16200000">
            <a:off x="6342806" y="2844457"/>
            <a:ext cx="1061924" cy="703695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96200AB-1316-7F4D-AB7C-982492F1C04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1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212" y="-59429"/>
            <a:ext cx="8116126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A4715-A6F9-A1E3-3530-BD5F69D3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6" y="105103"/>
            <a:ext cx="5921428" cy="752181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5C6AA18-E8BD-FBCA-1C82-6DBEAB24FA25}"/>
              </a:ext>
            </a:extLst>
          </p:cNvPr>
          <p:cNvSpPr/>
          <p:nvPr/>
        </p:nvSpPr>
        <p:spPr>
          <a:xfrm>
            <a:off x="3460998" y="2071748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9EE7F9-A56F-94F7-BAD5-E26CCE762180}"/>
              </a:ext>
            </a:extLst>
          </p:cNvPr>
          <p:cNvSpPr/>
          <p:nvPr/>
        </p:nvSpPr>
        <p:spPr>
          <a:xfrm>
            <a:off x="2247262" y="4588828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6E08DFE-C1AE-6C40-87FB-6BF0A567F62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4944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- Internal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50DE5A21-D449-C34F-96B9-91808D605F4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3463931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895F-EDAB-EA47-8EEA-EC6AE698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747292"/>
            <a:ext cx="8887785" cy="50225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Internal Load Balancer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9E08DB7-7BF6-D049-9CAE-0A5AF1329895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586151" y="3986732"/>
            <a:ext cx="4263484" cy="1524381"/>
          </a:xfrm>
          <a:prstGeom prst="bentConnector3">
            <a:avLst>
              <a:gd name="adj1" fmla="val 32031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8E972A-4D83-6270-5B45-15E3D7222B0D}"/>
              </a:ext>
            </a:extLst>
          </p:cNvPr>
          <p:cNvSpPr/>
          <p:nvPr/>
        </p:nvSpPr>
        <p:spPr>
          <a:xfrm>
            <a:off x="11623878" y="6387448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3DB7149-2171-F34D-AE2C-7144C9D0C3F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5836476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</a:t>
            </a:r>
            <a:r>
              <a:rPr lang="en-US" sz="3000" dirty="0">
                <a:solidFill>
                  <a:srgbClr val="FF0000"/>
                </a:solidFill>
              </a:rPr>
              <a:t>Internal</a:t>
            </a:r>
            <a:r>
              <a:rPr lang="en-US" sz="3000" dirty="0"/>
              <a:t> Load Balancer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8E972A-4D83-6270-5B45-15E3D7222B0D}"/>
              </a:ext>
            </a:extLst>
          </p:cNvPr>
          <p:cNvSpPr/>
          <p:nvPr/>
        </p:nvSpPr>
        <p:spPr>
          <a:xfrm>
            <a:off x="11673277" y="654510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2F1AC-57BF-C9E8-DBE8-74318558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5" y="1664484"/>
            <a:ext cx="10619225" cy="5860924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C7BACC2-795D-A687-F8E6-243670DDD0E9}"/>
              </a:ext>
            </a:extLst>
          </p:cNvPr>
          <p:cNvCxnSpPr>
            <a:stCxn id="8" idx="4"/>
          </p:cNvCxnSpPr>
          <p:nvPr/>
        </p:nvCxnSpPr>
        <p:spPr>
          <a:xfrm rot="5400000">
            <a:off x="10033733" y="3564994"/>
            <a:ext cx="1178818" cy="3925236"/>
          </a:xfrm>
          <a:prstGeom prst="bentConnector2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AFA96C5-1037-844D-A2BA-1CCFB6207CE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1385732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734AA98-1634-7F4A-BE9A-3A086C75B32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1B909-677B-D845-AE35-941242F3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1904-40EB-5530-1DA2-FAE8A412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8" y="1317079"/>
            <a:ext cx="8554447" cy="6157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E23C26-67E1-2BEE-414D-6C81B0C111C6}"/>
              </a:ext>
            </a:extLst>
          </p:cNvPr>
          <p:cNvSpPr/>
          <p:nvPr/>
        </p:nvSpPr>
        <p:spPr>
          <a:xfrm>
            <a:off x="10706326" y="346557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E1B318-09F8-4D4B-A5A5-F535F144B89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80617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EC7425D-73E1-4E4D-93AC-19B6FB3635E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212" y="-59429"/>
            <a:ext cx="8116126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04, 05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F685C-9FD1-ADB0-3FE1-762EF745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6" y="165163"/>
            <a:ext cx="5575817" cy="746175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74EDF78-0FAC-EE6F-A491-9E16DD133451}"/>
              </a:ext>
            </a:extLst>
          </p:cNvPr>
          <p:cNvSpPr/>
          <p:nvPr/>
        </p:nvSpPr>
        <p:spPr>
          <a:xfrm>
            <a:off x="3035329" y="3052987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010675-2991-B655-0D7E-F8DB7F78D921}"/>
              </a:ext>
            </a:extLst>
          </p:cNvPr>
          <p:cNvSpPr/>
          <p:nvPr/>
        </p:nvSpPr>
        <p:spPr>
          <a:xfrm>
            <a:off x="2466045" y="4697399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925B0C9-7326-7346-AB57-9F99C6659B8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777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Cross Namespaces with Ingress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8126795C-CD1B-A340-A65A-E7F5465525C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3607340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618" y="-18467"/>
            <a:ext cx="9119992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36 Demo -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86647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615350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614168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61035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75024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75024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702099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38671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86647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615350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614168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61035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75024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75024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702099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86647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615350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61416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610352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75024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75024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702099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40355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35018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56440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53209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53209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81496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alb.ingress.kubernetes.io</a:t>
            </a:r>
            <a:r>
              <a:rPr lang="en-IN" dirty="0"/>
              <a:t>/</a:t>
            </a:r>
            <a:r>
              <a:rPr lang="en-IN" dirty="0" err="1"/>
              <a:t>group.name</a:t>
            </a:r>
            <a:r>
              <a:rPr lang="en-US" dirty="0"/>
              <a:t>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43329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46561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7058" y="1288691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38671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45686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388927"/>
            <a:ext cx="914400" cy="9144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84BFBEE-DF26-08C9-EAE6-BE20290211D4}"/>
              </a:ext>
            </a:extLst>
          </p:cNvPr>
          <p:cNvSpPr/>
          <p:nvPr/>
        </p:nvSpPr>
        <p:spPr>
          <a:xfrm>
            <a:off x="82120" y="777716"/>
            <a:ext cx="14443177" cy="6863432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7" name="Google Shape;354;p25">
            <a:extLst>
              <a:ext uri="{FF2B5EF4-FFF2-40B4-BE49-F238E27FC236}">
                <a16:creationId xmlns:a16="http://schemas.microsoft.com/office/drawing/2014/main" id="{63AF4026-5FA6-943A-B6BF-3C5A0408B48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3449" y="225401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C0A9AF-4D2D-0932-4152-BFB555DE1AD0}"/>
              </a:ext>
            </a:extLst>
          </p:cNvPr>
          <p:cNvSpPr txBox="1"/>
          <p:nvPr/>
        </p:nvSpPr>
        <p:spPr>
          <a:xfrm>
            <a:off x="1114014" y="777715"/>
            <a:ext cx="244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default Namespace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72C2D2F8-0E18-5247-BB1B-44EE831CB2F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5728449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762" y="-58675"/>
            <a:ext cx="9119992" cy="532012"/>
          </a:xfrm>
        </p:spPr>
        <p:txBody>
          <a:bodyPr>
            <a:noAutofit/>
          </a:bodyPr>
          <a:lstStyle/>
          <a:p>
            <a:r>
              <a:rPr lang="en-US" sz="4000" dirty="0"/>
              <a:t>Ingress Service - Cross Namespaces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556764" y="4983619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622" y="52706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102" y="52588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035" y="5220668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645687" y="5867390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910787" y="5867390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951102" y="6138144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80735" y="3124663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067" y="32896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723380" y="4353148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4983619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2706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2588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220668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5867390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5867390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138144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4983618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27064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2588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22066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5867389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586738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138143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0713" y="3099164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758" y="328097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3358" y="4327649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1342" y="3099164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1911" y="3227614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3987" y="4327649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Ingress Service: app3-ingress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580735" y="2582581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0713" y="2524768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49729" y="2524768"/>
            <a:ext cx="3707027" cy="4879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357352" y="7218716"/>
            <a:ext cx="13839268" cy="3582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alb.ingress.kubernetes.io</a:t>
            </a:r>
            <a:r>
              <a:rPr lang="en-IN" dirty="0"/>
              <a:t>/</a:t>
            </a:r>
            <a:r>
              <a:rPr lang="en-IN" dirty="0" err="1"/>
              <a:t>group.name</a:t>
            </a:r>
            <a:r>
              <a:rPr lang="en-US" dirty="0"/>
              <a:t>: </a:t>
            </a:r>
            <a:r>
              <a:rPr lang="en-US" dirty="0" err="1">
                <a:solidFill>
                  <a:srgbClr val="FFFF00"/>
                </a:solidFill>
              </a:rPr>
              <a:t>myapps.web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357352" y="6817923"/>
            <a:ext cx="13839268" cy="3582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</a:t>
            </a:r>
            <a:r>
              <a:rPr lang="en-IN" dirty="0">
                <a:solidFill>
                  <a:srgbClr val="FFFF00"/>
                </a:solidFill>
              </a:rPr>
              <a:t>ingress-</a:t>
            </a:r>
            <a:r>
              <a:rPr lang="en-IN" dirty="0" err="1">
                <a:solidFill>
                  <a:srgbClr val="FFFF00"/>
                </a:solidFill>
              </a:rPr>
              <a:t>crossns</a:t>
            </a:r>
            <a:r>
              <a:rPr lang="en-IN" dirty="0">
                <a:solidFill>
                  <a:srgbClr val="FFFF00"/>
                </a:solidFill>
              </a:rPr>
              <a:t>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8449" y="3289637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5279" y="3334289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3753" y="3266354"/>
            <a:ext cx="914400" cy="9144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84BFBEE-DF26-08C9-EAE6-BE20290211D4}"/>
              </a:ext>
            </a:extLst>
          </p:cNvPr>
          <p:cNvSpPr/>
          <p:nvPr/>
        </p:nvSpPr>
        <p:spPr>
          <a:xfrm>
            <a:off x="82120" y="565181"/>
            <a:ext cx="14443177" cy="7116069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D34396F-CCE4-9459-2311-6AC2F497CB1B}"/>
              </a:ext>
            </a:extLst>
          </p:cNvPr>
          <p:cNvSpPr/>
          <p:nvPr/>
        </p:nvSpPr>
        <p:spPr>
          <a:xfrm>
            <a:off x="357352" y="2084523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3" name="Google Shape;354;p25">
            <a:extLst>
              <a:ext uri="{FF2B5EF4-FFF2-40B4-BE49-F238E27FC236}">
                <a16:creationId xmlns:a16="http://schemas.microsoft.com/office/drawing/2014/main" id="{A95A6777-F267-BD73-5F1D-9368ECF7955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352" y="1644952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38DC767-A826-36EE-A909-1D9788A3DF6B}"/>
              </a:ext>
            </a:extLst>
          </p:cNvPr>
          <p:cNvSpPr txBox="1"/>
          <p:nvPr/>
        </p:nvSpPr>
        <p:spPr>
          <a:xfrm>
            <a:off x="1351265" y="2063283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ns-app1 Namespace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31F361-B846-4B5B-2140-04B927C1657C}"/>
              </a:ext>
            </a:extLst>
          </p:cNvPr>
          <p:cNvSpPr/>
          <p:nvPr/>
        </p:nvSpPr>
        <p:spPr>
          <a:xfrm>
            <a:off x="5038091" y="2058188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6" name="Google Shape;354;p25">
            <a:extLst>
              <a:ext uri="{FF2B5EF4-FFF2-40B4-BE49-F238E27FC236}">
                <a16:creationId xmlns:a16="http://schemas.microsoft.com/office/drawing/2014/main" id="{8A079F93-11E3-94F6-5E33-3ED8E218A16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38091" y="1618617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2288A8-4501-FE77-7F74-273421A5E123}"/>
              </a:ext>
            </a:extLst>
          </p:cNvPr>
          <p:cNvSpPr txBox="1"/>
          <p:nvPr/>
        </p:nvSpPr>
        <p:spPr>
          <a:xfrm>
            <a:off x="6032004" y="2036948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ns-app2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5472ACA-BCEA-3021-A167-2AB2F9AE03E5}"/>
              </a:ext>
            </a:extLst>
          </p:cNvPr>
          <p:cNvSpPr/>
          <p:nvPr/>
        </p:nvSpPr>
        <p:spPr>
          <a:xfrm>
            <a:off x="9902805" y="2049530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9" name="Google Shape;354;p25">
            <a:extLst>
              <a:ext uri="{FF2B5EF4-FFF2-40B4-BE49-F238E27FC236}">
                <a16:creationId xmlns:a16="http://schemas.microsoft.com/office/drawing/2014/main" id="{ECCB9D4C-F911-1259-DB63-9001FD0DC13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02805" y="1609959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6F48540-A5A8-BAE7-C272-84E5DE3708D7}"/>
              </a:ext>
            </a:extLst>
          </p:cNvPr>
          <p:cNvSpPr txBox="1"/>
          <p:nvPr/>
        </p:nvSpPr>
        <p:spPr>
          <a:xfrm>
            <a:off x="10896718" y="2028290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ns-app3 Namespace</a:t>
            </a:r>
          </a:p>
        </p:txBody>
      </p:sp>
      <p:pic>
        <p:nvPicPr>
          <p:cNvPr id="61" name="Graphic 8">
            <a:extLst>
              <a:ext uri="{FF2B5EF4-FFF2-40B4-BE49-F238E27FC236}">
                <a16:creationId xmlns:a16="http://schemas.microsoft.com/office/drawing/2014/main" id="{71DE93F4-B940-8AC2-039E-B7A76906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97" y="693768"/>
            <a:ext cx="1065140" cy="106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5D724A-72B7-6805-E5E5-17F3506C535E}"/>
              </a:ext>
            </a:extLst>
          </p:cNvPr>
          <p:cNvSpPr txBox="1"/>
          <p:nvPr/>
        </p:nvSpPr>
        <p:spPr>
          <a:xfrm>
            <a:off x="5970184" y="524490"/>
            <a:ext cx="2864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AWS Application Load Balancer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A4523161-B6F3-3EE0-C30D-78009AF412F9}"/>
              </a:ext>
            </a:extLst>
          </p:cNvPr>
          <p:cNvCxnSpPr>
            <a:endCxn id="61" idx="1"/>
          </p:cNvCxnSpPr>
          <p:nvPr/>
        </p:nvCxnSpPr>
        <p:spPr>
          <a:xfrm flipV="1">
            <a:off x="2343998" y="1226338"/>
            <a:ext cx="4317899" cy="823192"/>
          </a:xfrm>
          <a:prstGeom prst="bentConnector3">
            <a:avLst>
              <a:gd name="adj1" fmla="val 587"/>
            </a:avLst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627552A-29B7-960B-BDB7-47E0AE54E899}"/>
              </a:ext>
            </a:extLst>
          </p:cNvPr>
          <p:cNvCxnSpPr>
            <a:stCxn id="58" idx="0"/>
            <a:endCxn id="61" idx="3"/>
          </p:cNvCxnSpPr>
          <p:nvPr/>
        </p:nvCxnSpPr>
        <p:spPr>
          <a:xfrm rot="16200000" flipV="1">
            <a:off x="9462031" y="-508656"/>
            <a:ext cx="823192" cy="4293179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1A4E3BB-7167-19EA-1F41-0AB4C318D57E}"/>
              </a:ext>
            </a:extLst>
          </p:cNvPr>
          <p:cNvCxnSpPr>
            <a:stCxn id="61" idx="2"/>
          </p:cNvCxnSpPr>
          <p:nvPr/>
        </p:nvCxnSpPr>
        <p:spPr>
          <a:xfrm flipH="1">
            <a:off x="7176146" y="1758908"/>
            <a:ext cx="18321" cy="325615"/>
          </a:xfrm>
          <a:prstGeom prst="straightConnector1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D71225D-A500-4BF0-CD56-7C7AA53548BA}"/>
              </a:ext>
            </a:extLst>
          </p:cNvPr>
          <p:cNvSpPr txBox="1"/>
          <p:nvPr/>
        </p:nvSpPr>
        <p:spPr>
          <a:xfrm>
            <a:off x="7606333" y="829533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Single ALB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6CAE7E6A-8202-1747-9AFE-F07B1B95193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478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8" grpId="0" animBg="1"/>
      <p:bldP spid="39" grpId="0" animBg="1"/>
      <p:bldP spid="40" grpId="0" animBg="1"/>
      <p:bldP spid="41" grpId="0" animBg="1"/>
      <p:bldP spid="45" grpId="0" animBg="1"/>
      <p:bldP spid="52" grpId="0" animBg="1"/>
      <p:bldP spid="54" grpId="0"/>
      <p:bldP spid="55" grpId="0" animBg="1"/>
      <p:bldP spid="57" grpId="0"/>
      <p:bldP spid="58" grpId="0" animBg="1"/>
      <p:bldP spid="60" grpId="0"/>
      <p:bldP spid="48" grpId="0"/>
      <p:bldP spid="71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720E4-6088-BA4D-83C7-1AF4FC3D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43" y="-124726"/>
            <a:ext cx="12618720" cy="1188851"/>
          </a:xfrm>
        </p:spPr>
        <p:txBody>
          <a:bodyPr/>
          <a:lstStyle/>
          <a:p>
            <a:r>
              <a:rPr lang="en-US" dirty="0"/>
              <a:t>Ingress Service - Cross Namespaces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64BA64-2010-A0F6-1EB1-AE8CF6BD4574}"/>
              </a:ext>
            </a:extLst>
          </p:cNvPr>
          <p:cNvSpPr/>
          <p:nvPr/>
        </p:nvSpPr>
        <p:spPr>
          <a:xfrm>
            <a:off x="3079531" y="912105"/>
            <a:ext cx="8681545" cy="18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Usecase: </a:t>
            </a:r>
            <a:r>
              <a:rPr lang="en-US" sz="2600" dirty="0"/>
              <a:t>Single AWS Application Load Balancer for Multiple Ingress Services across Multiple Kubernetes Namespaces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6B4ABE-B5A3-86F1-A831-8D02E972227F}"/>
              </a:ext>
            </a:extLst>
          </p:cNvPr>
          <p:cNvSpPr/>
          <p:nvPr/>
        </p:nvSpPr>
        <p:spPr>
          <a:xfrm>
            <a:off x="273268" y="3071580"/>
            <a:ext cx="6390289" cy="6989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ALB Ingress Controller (Legacy)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66A2A8-FE43-AE74-2802-701B52294C28}"/>
              </a:ext>
            </a:extLst>
          </p:cNvPr>
          <p:cNvSpPr/>
          <p:nvPr/>
        </p:nvSpPr>
        <p:spPr>
          <a:xfrm>
            <a:off x="7951076" y="3071580"/>
            <a:ext cx="6390289" cy="69893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Load Balancer Controller (Latest &amp; Greatest)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725953-7BFD-EED2-BB40-12D3654595E4}"/>
              </a:ext>
            </a:extLst>
          </p:cNvPr>
          <p:cNvSpPr/>
          <p:nvPr/>
        </p:nvSpPr>
        <p:spPr>
          <a:xfrm>
            <a:off x="273270" y="4128408"/>
            <a:ext cx="6390289" cy="69893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limitation of the ALB ingress controller is that it does not support cross-namespaces.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9F657B-8BB3-617D-12BB-4B4ED1EFA5A8}"/>
              </a:ext>
            </a:extLst>
          </p:cNvPr>
          <p:cNvSpPr/>
          <p:nvPr/>
        </p:nvSpPr>
        <p:spPr>
          <a:xfrm>
            <a:off x="283779" y="4973253"/>
            <a:ext cx="6390289" cy="101543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 work with multi-namespaces we must deploy ingress in each namespace and it will create another load balancer.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E9EF2C-0125-BE1C-4E49-7F3DE6410920}"/>
              </a:ext>
            </a:extLst>
          </p:cNvPr>
          <p:cNvSpPr/>
          <p:nvPr/>
        </p:nvSpPr>
        <p:spPr>
          <a:xfrm>
            <a:off x="283779" y="6123665"/>
            <a:ext cx="6390289" cy="69893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It is really very expensive if we have many namespaces.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4C0422-5CDC-725F-DB4F-9DDAA0C0A84C}"/>
              </a:ext>
            </a:extLst>
          </p:cNvPr>
          <p:cNvSpPr/>
          <p:nvPr/>
        </p:nvSpPr>
        <p:spPr>
          <a:xfrm>
            <a:off x="7951077" y="4114800"/>
            <a:ext cx="6390289" cy="69893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Ingress with Cross Namespaces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564EC7-6D0A-1B61-24DE-44C939CE1D44}"/>
              </a:ext>
            </a:extLst>
          </p:cNvPr>
          <p:cNvSpPr/>
          <p:nvPr/>
        </p:nvSpPr>
        <p:spPr>
          <a:xfrm>
            <a:off x="7951077" y="4973253"/>
            <a:ext cx="6390289" cy="69893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Ingress Groups </a:t>
            </a:r>
            <a:r>
              <a:rPr lang="en-US" dirty="0"/>
              <a:t>concept helps us to achieve it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051818-E475-F496-B553-FE74BA18E2F0}"/>
              </a:ext>
            </a:extLst>
          </p:cNvPr>
          <p:cNvSpPr/>
          <p:nvPr/>
        </p:nvSpPr>
        <p:spPr>
          <a:xfrm>
            <a:off x="7951076" y="5839622"/>
            <a:ext cx="6390289" cy="1737955"/>
          </a:xfrm>
          <a:prstGeom prst="roundRect">
            <a:avLst>
              <a:gd name="adj" fmla="val 1122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</a:t>
            </a:r>
            <a:r>
              <a:rPr lang="en-US" dirty="0">
                <a:solidFill>
                  <a:srgbClr val="FFFF00"/>
                </a:solidFill>
              </a:rPr>
              <a:t>VERY VERY CRITICAL REQUIREMENT </a:t>
            </a:r>
            <a:r>
              <a:rPr lang="en-US" dirty="0"/>
              <a:t>FROM LAST 4 YEARS FOR MANY KUBERNETES TEAMS AND IT IS </a:t>
            </a:r>
            <a:r>
              <a:rPr lang="en-US" b="1" dirty="0">
                <a:solidFill>
                  <a:srgbClr val="FFFF00"/>
                </a:solidFill>
              </a:rPr>
              <a:t>LIVE</a:t>
            </a:r>
            <a:r>
              <a:rPr lang="en-US" dirty="0"/>
              <a:t> NOW WITH AWS LOAD BALANCER CONTROLLER</a:t>
            </a:r>
          </a:p>
        </p:txBody>
      </p:sp>
      <p:pic>
        <p:nvPicPr>
          <p:cNvPr id="17" name="Google Shape;662;p35">
            <a:extLst>
              <a:ext uri="{FF2B5EF4-FFF2-40B4-BE49-F238E27FC236}">
                <a16:creationId xmlns:a16="http://schemas.microsoft.com/office/drawing/2014/main" id="{FDA0D17E-9A29-4D71-F448-501B7872EC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59343" y="912105"/>
            <a:ext cx="1340639" cy="1188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B6AB635-1668-FF49-BA83-BA188D52CB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0173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820" y="35040"/>
            <a:ext cx="5750600" cy="1188851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NS, Deployment, Node Port Service &amp;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598AE-E4F2-3F9E-BB8F-3F9F4146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" y="109870"/>
            <a:ext cx="4269815" cy="7583113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2902B41-00F2-77A2-F179-90D21DB48CB5}"/>
              </a:ext>
            </a:extLst>
          </p:cNvPr>
          <p:cNvSpPr/>
          <p:nvPr/>
        </p:nvSpPr>
        <p:spPr>
          <a:xfrm>
            <a:off x="2218906" y="1776924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87D0EF8-FE8C-141D-5883-CC69B2474E97}"/>
              </a:ext>
            </a:extLst>
          </p:cNvPr>
          <p:cNvSpPr/>
          <p:nvPr/>
        </p:nvSpPr>
        <p:spPr>
          <a:xfrm>
            <a:off x="2114909" y="3874623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88BFB-749C-3984-413F-BE699F9D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20" y="109870"/>
            <a:ext cx="3492078" cy="261277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859E601-F29B-3095-FA22-EA5684BE5945}"/>
              </a:ext>
            </a:extLst>
          </p:cNvPr>
          <p:cNvSpPr/>
          <p:nvPr/>
        </p:nvSpPr>
        <p:spPr>
          <a:xfrm>
            <a:off x="1576553" y="2133604"/>
            <a:ext cx="3132082" cy="3188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E2FF600-6807-944C-86A8-0BC75B8E7EE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8710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8" grpId="0" animBg="1"/>
      <p:bldP spid="29" grpId="0" animBg="1"/>
      <p:bldP spid="7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 to Create AWS Network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7C5DD4D7-274E-924E-AEA1-6CFACD0C8F4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327657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3E3425-6CD6-3442-8B81-02287951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1837"/>
            <a:ext cx="12618720" cy="1188851"/>
          </a:xfrm>
        </p:spPr>
        <p:txBody>
          <a:bodyPr/>
          <a:lstStyle/>
          <a:p>
            <a:r>
              <a:rPr lang="en-US" dirty="0"/>
              <a:t>Network Load Balancer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35A7FC-00A9-EF48-8E5E-8E65E1C051D5}"/>
              </a:ext>
            </a:extLst>
          </p:cNvPr>
          <p:cNvSpPr/>
          <p:nvPr/>
        </p:nvSpPr>
        <p:spPr>
          <a:xfrm>
            <a:off x="411982" y="1147014"/>
            <a:ext cx="13886822" cy="8742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What is Network Load Balancer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747FC3-5B9E-3B49-928D-67368109D7AC}"/>
              </a:ext>
            </a:extLst>
          </p:cNvPr>
          <p:cNvSpPr/>
          <p:nvPr/>
        </p:nvSpPr>
        <p:spPr>
          <a:xfrm>
            <a:off x="1005840" y="2532186"/>
            <a:ext cx="12751358" cy="33561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Network traffic is load balanced at </a:t>
            </a:r>
            <a:r>
              <a:rPr lang="en-US" sz="4000" dirty="0">
                <a:solidFill>
                  <a:srgbClr val="FFFF00"/>
                </a:solidFill>
              </a:rPr>
              <a:t>L4 of the OSI model</a:t>
            </a:r>
            <a:r>
              <a:rPr lang="en-US" sz="4000" dirty="0"/>
              <a:t>.</a:t>
            </a:r>
          </a:p>
          <a:p>
            <a:pPr algn="ctr"/>
            <a:r>
              <a:rPr lang="en-US" sz="4000" dirty="0"/>
              <a:t>Supports </a:t>
            </a:r>
            <a:r>
              <a:rPr lang="en-US" sz="4000" dirty="0">
                <a:solidFill>
                  <a:srgbClr val="FFFF00"/>
                </a:solidFill>
              </a:rPr>
              <a:t>TCP, UDP and TLS </a:t>
            </a:r>
            <a:r>
              <a:rPr lang="en-US" sz="4000" dirty="0"/>
              <a:t>Protocols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C6B01F-C744-0549-A668-A0B172B3EBFE}"/>
              </a:ext>
            </a:extLst>
          </p:cNvPr>
          <p:cNvSpPr/>
          <p:nvPr/>
        </p:nvSpPr>
        <p:spPr>
          <a:xfrm>
            <a:off x="411982" y="6471138"/>
            <a:ext cx="13886821" cy="11153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ELB Features Comparison for Additional Understanding: </a:t>
            </a:r>
            <a:r>
              <a:rPr lang="en-US" sz="3000" dirty="0"/>
              <a:t>https://</a:t>
            </a:r>
            <a:r>
              <a:rPr lang="en-US" sz="3000" dirty="0" err="1"/>
              <a:t>aws.amazon.com</a:t>
            </a:r>
            <a:r>
              <a:rPr lang="en-US" sz="3000" dirty="0"/>
              <a:t>/</a:t>
            </a:r>
            <a:r>
              <a:rPr lang="en-US" sz="3000" dirty="0" err="1"/>
              <a:t>elasticloadbalancing</a:t>
            </a:r>
            <a:r>
              <a:rPr lang="en-US" sz="3000" dirty="0"/>
              <a:t>/features/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4632F83-DBFB-2C47-A82C-182F04F6669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058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D041B-06FC-B443-9848-7B9671FB804C}"/>
              </a:ext>
            </a:extLst>
          </p:cNvPr>
          <p:cNvSpPr/>
          <p:nvPr/>
        </p:nvSpPr>
        <p:spPr>
          <a:xfrm>
            <a:off x="152400" y="597878"/>
            <a:ext cx="14290431" cy="867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Options for creating Network Load Balancer using Kubernetes on EKS Cluster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F6E7D7-EDFD-6540-883A-EDE0598E923A}"/>
              </a:ext>
            </a:extLst>
          </p:cNvPr>
          <p:cNvSpPr/>
          <p:nvPr/>
        </p:nvSpPr>
        <p:spPr>
          <a:xfrm>
            <a:off x="152400" y="1610458"/>
            <a:ext cx="6787661" cy="112541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cloud provider load balancer controller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207A1-B999-5B46-9CEF-6499503E7ACF}"/>
              </a:ext>
            </a:extLst>
          </p:cNvPr>
          <p:cNvSpPr/>
          <p:nvPr/>
        </p:nvSpPr>
        <p:spPr>
          <a:xfrm>
            <a:off x="7549661" y="1610458"/>
            <a:ext cx="6893170" cy="112541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52FFC-C8CC-2047-9F5E-838DE4420592}"/>
              </a:ext>
            </a:extLst>
          </p:cNvPr>
          <p:cNvSpPr/>
          <p:nvPr/>
        </p:nvSpPr>
        <p:spPr>
          <a:xfrm>
            <a:off x="152400" y="2813541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Legacy</a:t>
            </a:r>
            <a:r>
              <a:rPr lang="en-US" dirty="0"/>
              <a:t> Controller which can create AWS Classic LB and Network LB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74145-60F3-D941-B800-CE771617B301}"/>
              </a:ext>
            </a:extLst>
          </p:cNvPr>
          <p:cNvSpPr/>
          <p:nvPr/>
        </p:nvSpPr>
        <p:spPr>
          <a:xfrm>
            <a:off x="7690341" y="2813541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Latest</a:t>
            </a:r>
            <a:r>
              <a:rPr lang="en-US" dirty="0"/>
              <a:t> and greatest which can create AWS ALB and NLB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888E04-33BF-6740-B95B-81B675527A5E}"/>
              </a:ext>
            </a:extLst>
          </p:cNvPr>
          <p:cNvSpPr/>
          <p:nvPr/>
        </p:nvSpPr>
        <p:spPr>
          <a:xfrm>
            <a:off x="152398" y="3581403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very </a:t>
            </a:r>
            <a:r>
              <a:rPr lang="en-US" dirty="0">
                <a:solidFill>
                  <a:srgbClr val="FFFF00"/>
                </a:solidFill>
              </a:rPr>
              <a:t>basic</a:t>
            </a:r>
            <a:r>
              <a:rPr lang="en-US" dirty="0"/>
              <a:t> Network Load Balancer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A35BFA-6A4B-1E46-A3AF-09497E69B461}"/>
              </a:ext>
            </a:extLst>
          </p:cNvPr>
          <p:cNvSpPr/>
          <p:nvPr/>
        </p:nvSpPr>
        <p:spPr>
          <a:xfrm>
            <a:off x="7690341" y="3568212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Protocols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TCP, UDP &amp; TLS (SSL) </a:t>
            </a:r>
            <a:r>
              <a:rPr lang="en-US" dirty="0"/>
              <a:t>and for </a:t>
            </a:r>
            <a:r>
              <a:rPr lang="en-US" dirty="0">
                <a:solidFill>
                  <a:srgbClr val="FFFF00"/>
                </a:solidFill>
              </a:rPr>
              <a:t>Health Check</a:t>
            </a:r>
            <a:r>
              <a:rPr lang="en-US" dirty="0"/>
              <a:t> it supports TCP, HTTP &amp; 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9686F5-48B9-8447-BAA6-23988E16A365}"/>
              </a:ext>
            </a:extLst>
          </p:cNvPr>
          <p:cNvSpPr/>
          <p:nvPr/>
        </p:nvSpPr>
        <p:spPr>
          <a:xfrm>
            <a:off x="7690341" y="4322883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Instance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IP Mode</a:t>
            </a:r>
            <a:r>
              <a:rPr lang="en-US" dirty="0"/>
              <a:t>(For Fargate)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839D86-17C3-974B-9B12-59F5F4100D1E}"/>
              </a:ext>
            </a:extLst>
          </p:cNvPr>
          <p:cNvSpPr/>
          <p:nvPr/>
        </p:nvSpPr>
        <p:spPr>
          <a:xfrm>
            <a:off x="7690341" y="5077554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Internal, External NLB </a:t>
            </a:r>
            <a:r>
              <a:rPr lang="en-US" dirty="0"/>
              <a:t>and Custom </a:t>
            </a:r>
            <a:r>
              <a:rPr lang="en-US" dirty="0">
                <a:solidFill>
                  <a:srgbClr val="FFFF00"/>
                </a:solidFill>
              </a:rPr>
              <a:t>Subnet Discovery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E5EFD5-3BA6-4E43-989C-AB33CFA6E5A0}"/>
              </a:ext>
            </a:extLst>
          </p:cNvPr>
          <p:cNvSpPr/>
          <p:nvPr/>
        </p:nvSpPr>
        <p:spPr>
          <a:xfrm>
            <a:off x="7690341" y="5832225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Static Elastic IP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Access Control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1ED8F2-A03D-A745-A4CD-5CF43909DCBB}"/>
              </a:ext>
            </a:extLst>
          </p:cNvPr>
          <p:cNvSpPr/>
          <p:nvPr/>
        </p:nvSpPr>
        <p:spPr>
          <a:xfrm>
            <a:off x="7690341" y="6586896"/>
            <a:ext cx="6787661" cy="104482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25+ new </a:t>
            </a:r>
            <a:r>
              <a:rPr lang="en-US" dirty="0"/>
              <a:t>Annotations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kubernetes-sigs.github.io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-load-balancer-controller/v2.4/guide/service/annotations/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9B1DFC-FFF3-8043-8F8D-1C2A794CF874}"/>
              </a:ext>
            </a:extLst>
          </p:cNvPr>
          <p:cNvSpPr/>
          <p:nvPr/>
        </p:nvSpPr>
        <p:spPr>
          <a:xfrm>
            <a:off x="152398" y="4349265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receive </a:t>
            </a:r>
            <a:r>
              <a:rPr lang="en-US" dirty="0">
                <a:solidFill>
                  <a:srgbClr val="FFFF00"/>
                </a:solidFill>
              </a:rPr>
              <a:t>only critical bug fixes </a:t>
            </a:r>
            <a:r>
              <a:rPr lang="en-US" dirty="0"/>
              <a:t>and in long run it will be deprecated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835939-3874-7640-B8BD-7AA34F5940A6}"/>
              </a:ext>
            </a:extLst>
          </p:cNvPr>
          <p:cNvSpPr/>
          <p:nvPr/>
        </p:nvSpPr>
        <p:spPr>
          <a:xfrm>
            <a:off x="152398" y="5124977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</a:t>
            </a:r>
            <a:r>
              <a:rPr lang="en-US" dirty="0">
                <a:solidFill>
                  <a:srgbClr val="FFFF00"/>
                </a:solidFill>
              </a:rPr>
              <a:t>not have any new features </a:t>
            </a:r>
            <a:r>
              <a:rPr lang="en-US" dirty="0"/>
              <a:t>added to 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0B0A33-68DB-0A49-B12C-FBFF3187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8" y="5940725"/>
            <a:ext cx="5473700" cy="1638300"/>
          </a:xfrm>
          <a:prstGeom prst="rect">
            <a:avLst/>
          </a:prstGeom>
          <a:ln>
            <a:noFill/>
          </a:ln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95B2F46-7FE2-7F49-9D5B-8FC69556397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621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8DF9B-B8D5-D842-A62B-28D036769BE7}"/>
              </a:ext>
            </a:extLst>
          </p:cNvPr>
          <p:cNvSpPr/>
          <p:nvPr/>
        </p:nvSpPr>
        <p:spPr>
          <a:xfrm>
            <a:off x="152400" y="597877"/>
            <a:ext cx="14290431" cy="10667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How to ensure our Network LB created using Kubernetes Service will be associated with only latest AWS Load Balancer Controller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043C9-CBDD-7F48-84F0-F4D120A52154}"/>
              </a:ext>
            </a:extLst>
          </p:cNvPr>
          <p:cNvSpPr txBox="1"/>
          <p:nvPr/>
        </p:nvSpPr>
        <p:spPr>
          <a:xfrm>
            <a:off x="281717" y="4823410"/>
            <a:ext cx="19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Kubernetes Service</a:t>
            </a:r>
          </a:p>
        </p:txBody>
      </p:sp>
      <p:pic>
        <p:nvPicPr>
          <p:cNvPr id="9" name="Google Shape;660;p35">
            <a:extLst>
              <a:ext uri="{FF2B5EF4-FFF2-40B4-BE49-F238E27FC236}">
                <a16:creationId xmlns:a16="http://schemas.microsoft.com/office/drawing/2014/main" id="{977DE831-961C-2F49-B7FE-D3EA42B648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717" y="3878819"/>
            <a:ext cx="1107468" cy="94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41C08A-D236-9A4B-AFA8-C2295873A0CD}"/>
              </a:ext>
            </a:extLst>
          </p:cNvPr>
          <p:cNvSpPr/>
          <p:nvPr/>
        </p:nvSpPr>
        <p:spPr>
          <a:xfrm>
            <a:off x="152400" y="3609193"/>
            <a:ext cx="2156447" cy="1721407"/>
          </a:xfrm>
          <a:prstGeom prst="roundRect">
            <a:avLst>
              <a:gd name="adj" fmla="val 11205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CDCD3-E85D-8A40-AB2D-1B13CB10B0E1}"/>
              </a:ext>
            </a:extLst>
          </p:cNvPr>
          <p:cNvSpPr/>
          <p:nvPr/>
        </p:nvSpPr>
        <p:spPr>
          <a:xfrm>
            <a:off x="10468707" y="2092280"/>
            <a:ext cx="4056185" cy="10785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 Provider Load Balancer Controller </a:t>
            </a:r>
            <a:r>
              <a:rPr lang="en-US" dirty="0">
                <a:solidFill>
                  <a:srgbClr val="FFFF00"/>
                </a:solidFill>
              </a:rPr>
              <a:t>(Legacy)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203F7-89B0-3247-AA47-7B30B19EA6F1}"/>
              </a:ext>
            </a:extLst>
          </p:cNvPr>
          <p:cNvSpPr/>
          <p:nvPr/>
        </p:nvSpPr>
        <p:spPr>
          <a:xfrm>
            <a:off x="10468708" y="6412523"/>
            <a:ext cx="4056185" cy="1078523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  <a:r>
              <a:rPr lang="en-US" dirty="0">
                <a:solidFill>
                  <a:srgbClr val="FFFF00"/>
                </a:solidFill>
              </a:rPr>
              <a:t>(Latest)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005BAE-549A-9147-A78D-A4E6D891AC21}"/>
              </a:ext>
            </a:extLst>
          </p:cNvPr>
          <p:cNvSpPr/>
          <p:nvPr/>
        </p:nvSpPr>
        <p:spPr>
          <a:xfrm>
            <a:off x="3108958" y="2329201"/>
            <a:ext cx="7160455" cy="61546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D6BD1CF7-E161-F941-B92A-D2479B244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4447" y="3908131"/>
            <a:ext cx="914400" cy="9144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638156-D007-3049-8A85-4B78987B2B0E}"/>
              </a:ext>
            </a:extLst>
          </p:cNvPr>
          <p:cNvSpPr/>
          <p:nvPr/>
        </p:nvSpPr>
        <p:spPr>
          <a:xfrm>
            <a:off x="3108957" y="3767550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nlb-ip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IN" dirty="0">
                <a:solidFill>
                  <a:srgbClr val="FFC000"/>
                </a:solidFill>
              </a:rPr>
              <a:t>(Deprecated -  Used just for backward </a:t>
            </a:r>
            <a:r>
              <a:rPr lang="en-IN" dirty="0" err="1">
                <a:solidFill>
                  <a:srgbClr val="FFC000"/>
                </a:solidFill>
              </a:rPr>
              <a:t>compatability</a:t>
            </a:r>
            <a:r>
              <a:rPr lang="en-IN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AD7966-B540-4948-80B3-402D4CC299E9}"/>
              </a:ext>
            </a:extLst>
          </p:cNvPr>
          <p:cNvSpPr/>
          <p:nvPr/>
        </p:nvSpPr>
        <p:spPr>
          <a:xfrm>
            <a:off x="3108957" y="4584186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>
                <a:solidFill>
                  <a:srgbClr val="FFFF00"/>
                </a:solidFill>
              </a:rPr>
              <a:t>external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545D908-4D8E-444B-9F91-81E4BDF68EF4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1683662" y="2183897"/>
            <a:ext cx="972259" cy="1878334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3F5DC-D934-9F4A-8732-6A93D93E1B77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>
          <a:xfrm flipV="1">
            <a:off x="10269413" y="2631542"/>
            <a:ext cx="199294" cy="539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234E58-DFAC-1448-BD7B-F670DA0D838F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308847" y="4075283"/>
            <a:ext cx="800110" cy="39461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CC76B-9ED9-3E43-9AC3-46EC468863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08847" y="4505635"/>
            <a:ext cx="800110" cy="38628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AE55E60-6C3A-BB48-9EBD-32F5CDCBEDBF}"/>
              </a:ext>
            </a:extLst>
          </p:cNvPr>
          <p:cNvCxnSpPr>
            <a:cxnSpLocks/>
            <a:stCxn id="15" idx="3"/>
            <a:endCxn id="12" idx="0"/>
          </p:cNvCxnSpPr>
          <p:nvPr/>
        </p:nvCxnSpPr>
        <p:spPr>
          <a:xfrm>
            <a:off x="10269412" y="4075283"/>
            <a:ext cx="2227389" cy="23372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ED0C53A-A9B6-9547-8C19-6ED4455B6A57}"/>
              </a:ext>
            </a:extLst>
          </p:cNvPr>
          <p:cNvCxnSpPr>
            <a:cxnSpLocks/>
            <a:stCxn id="16" idx="3"/>
            <a:endCxn id="12" idx="0"/>
          </p:cNvCxnSpPr>
          <p:nvPr/>
        </p:nvCxnSpPr>
        <p:spPr>
          <a:xfrm>
            <a:off x="10269412" y="4891919"/>
            <a:ext cx="2227389" cy="1520604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A66050-7F7B-BE46-B7A3-35F06DC7F8CD}"/>
              </a:ext>
            </a:extLst>
          </p:cNvPr>
          <p:cNvSpPr/>
          <p:nvPr/>
        </p:nvSpPr>
        <p:spPr>
          <a:xfrm>
            <a:off x="152400" y="5548176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Note-1: </a:t>
            </a:r>
            <a:r>
              <a:rPr lang="en-US" dirty="0"/>
              <a:t>If the values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-load-balancer-type</a:t>
            </a:r>
            <a:r>
              <a:rPr lang="en-US" dirty="0"/>
              <a:t> annotation is </a:t>
            </a:r>
            <a:r>
              <a:rPr lang="en-US" dirty="0" err="1">
                <a:solidFill>
                  <a:srgbClr val="FFFF00"/>
                </a:solidFill>
              </a:rPr>
              <a:t>nlb-ip</a:t>
            </a:r>
            <a:r>
              <a:rPr lang="en-US" dirty="0">
                <a:solidFill>
                  <a:srgbClr val="FFFF00"/>
                </a:solidFill>
              </a:rPr>
              <a:t> or external </a:t>
            </a:r>
            <a:r>
              <a:rPr lang="en-US" dirty="0"/>
              <a:t>legacy controller </a:t>
            </a:r>
            <a:r>
              <a:rPr lang="en-US" dirty="0">
                <a:solidFill>
                  <a:srgbClr val="FFFF00"/>
                </a:solidFill>
              </a:rPr>
              <a:t>ignores</a:t>
            </a:r>
            <a:r>
              <a:rPr lang="en-US" dirty="0"/>
              <a:t> that k8s service so that AWS Load Balancer Controller can take over.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90BB4-877B-ED4B-B409-9CFDBE57C352}"/>
              </a:ext>
            </a:extLst>
          </p:cNvPr>
          <p:cNvSpPr/>
          <p:nvPr/>
        </p:nvSpPr>
        <p:spPr>
          <a:xfrm>
            <a:off x="152399" y="6664469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Note-2: </a:t>
            </a:r>
            <a:r>
              <a:rPr lang="en-US" dirty="0"/>
              <a:t>EKS Cluster Versions </a:t>
            </a:r>
            <a:r>
              <a:rPr lang="en-US" dirty="0">
                <a:solidFill>
                  <a:srgbClr val="FFFF00"/>
                </a:solidFill>
              </a:rPr>
              <a:t>v1.18.18+, v1.19.10+ and v1.20 and higher</a:t>
            </a:r>
            <a:r>
              <a:rPr lang="en-US" dirty="0"/>
              <a:t> are supported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C0E3507-9693-3042-89F6-E392EDEB7CB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6137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3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AAF2788-2A34-694D-A985-DDCBB12ECAB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0BA3D-B401-114E-896B-DFC2B60C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9" y="281354"/>
            <a:ext cx="9379102" cy="7350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BB13A-B083-D845-A11F-A42291FCBA3D}"/>
              </a:ext>
            </a:extLst>
          </p:cNvPr>
          <p:cNvSpPr/>
          <p:nvPr/>
        </p:nvSpPr>
        <p:spPr>
          <a:xfrm>
            <a:off x="9765323" y="2203938"/>
            <a:ext cx="4712678" cy="40561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This Kubernetes Service creates </a:t>
            </a:r>
            <a:r>
              <a:rPr lang="en-US" sz="3000" dirty="0">
                <a:solidFill>
                  <a:srgbClr val="FFFF00"/>
                </a:solidFill>
              </a:rPr>
              <a:t>Network Load Balancer </a:t>
            </a:r>
            <a:r>
              <a:rPr lang="en-US" sz="3000" dirty="0"/>
              <a:t>which will be associated to latest </a:t>
            </a:r>
            <a:r>
              <a:rPr lang="en-US" sz="3000" dirty="0">
                <a:solidFill>
                  <a:srgbClr val="FFFF00"/>
                </a:solidFill>
              </a:rPr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2A520D-F607-3942-B31A-349889AD5666}"/>
              </a:ext>
            </a:extLst>
          </p:cNvPr>
          <p:cNvSpPr/>
          <p:nvPr/>
        </p:nvSpPr>
        <p:spPr>
          <a:xfrm>
            <a:off x="341994" y="562708"/>
            <a:ext cx="1627483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E9B8B4-4035-3C4A-9BBB-F324E62AB84F}"/>
              </a:ext>
            </a:extLst>
          </p:cNvPr>
          <p:cNvSpPr/>
          <p:nvPr/>
        </p:nvSpPr>
        <p:spPr>
          <a:xfrm>
            <a:off x="506118" y="6260123"/>
            <a:ext cx="1791605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F59A9D-E613-A547-85C4-A81BFB519D13}"/>
              </a:ext>
            </a:extLst>
          </p:cNvPr>
          <p:cNvSpPr/>
          <p:nvPr/>
        </p:nvSpPr>
        <p:spPr>
          <a:xfrm>
            <a:off x="653829" y="1928446"/>
            <a:ext cx="5629740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75CF9B-26B5-5144-A481-B078418699C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361352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4454781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1647483"/>
            <a:ext cx="6752314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stCxn id="67" idx="3"/>
            <a:endCxn id="23" idx="1"/>
          </p:cNvCxnSpPr>
          <p:nvPr/>
        </p:nvCxnSpPr>
        <p:spPr>
          <a:xfrm flipV="1">
            <a:off x="8710738" y="3420337"/>
            <a:ext cx="3049300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0B3983-67BA-9D4E-81D9-6A319E776C10}"/>
              </a:ext>
            </a:extLst>
          </p:cNvPr>
          <p:cNvSpPr txBox="1"/>
          <p:nvPr/>
        </p:nvSpPr>
        <p:spPr>
          <a:xfrm>
            <a:off x="1360410" y="2779700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A1E6B-4A9E-8B4D-9799-11C24DA8843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70A7C00C-0D0F-FC43-894E-A9839F43E9D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746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82" grpId="0"/>
      <p:bldP spid="85" grpId="0"/>
      <p:bldP spid="96" grpId="0" animBg="1"/>
      <p:bldP spid="83" grpId="0" animBg="1"/>
      <p:bldP spid="84" grpId="0" animBg="1"/>
      <p:bldP spid="87" grpId="0" animBg="1"/>
      <p:bldP spid="88" grpId="0" animBg="1"/>
      <p:bldP spid="89" grpId="0" animBg="1"/>
      <p:bldP spid="32" grpId="0"/>
      <p:bldP spid="34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67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71FE5563-F6F8-AF41-AE2A-ECCBD832788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918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7" grpId="0"/>
      <p:bldP spid="188" grpId="0" animBg="1"/>
      <p:bldP spid="199" grpId="0"/>
      <p:bldP spid="11" grpId="0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556C0-24F1-8B41-B3D7-4D19E5EE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32" y="320309"/>
            <a:ext cx="12077292" cy="7088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DB8D5A-0CDE-6C43-A330-60192648FD53}"/>
              </a:ext>
            </a:extLst>
          </p:cNvPr>
          <p:cNvSpPr/>
          <p:nvPr/>
        </p:nvSpPr>
        <p:spPr>
          <a:xfrm>
            <a:off x="12310284" y="2746986"/>
            <a:ext cx="2227384" cy="10902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2BB6A8-8198-D34E-B6A5-AC2E2FCCCAEC}"/>
              </a:ext>
            </a:extLst>
          </p:cNvPr>
          <p:cNvSpPr/>
          <p:nvPr/>
        </p:nvSpPr>
        <p:spPr>
          <a:xfrm>
            <a:off x="12310284" y="1500553"/>
            <a:ext cx="2227384" cy="109024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 of Type NLB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1F3C29-379C-A348-B3A5-51211D53D74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7125648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E409C-DA3E-1D77-9383-A4240B88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2051269"/>
            <a:ext cx="5689600" cy="52832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B8F381-D505-31F1-77DE-4DCB54E017CE}"/>
              </a:ext>
            </a:extLst>
          </p:cNvPr>
          <p:cNvSpPr/>
          <p:nvPr/>
        </p:nvSpPr>
        <p:spPr>
          <a:xfrm>
            <a:off x="3308808" y="3974679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DD2C64-53F0-AF63-EE6F-D7357145A92C}"/>
              </a:ext>
            </a:extLst>
          </p:cNvPr>
          <p:cNvSpPr/>
          <p:nvPr/>
        </p:nvSpPr>
        <p:spPr>
          <a:xfrm>
            <a:off x="2662260" y="6178331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03603F2-8ADB-9C41-B111-1E06510FF16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379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Service: Network Load Balancer TLS + External DNS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02D92DD7-851C-134F-9205-6030325F621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3475702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- </a:t>
            </a:r>
            <a:r>
              <a:rPr lang="en-US" sz="4200" dirty="0">
                <a:solidFill>
                  <a:srgbClr val="0070C0"/>
                </a:solidFill>
              </a:rPr>
              <a:t>TLS +</a:t>
            </a:r>
            <a:r>
              <a:rPr lang="en-US" sz="4200" dirty="0"/>
              <a:t>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383" y="4732860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7771" y="5678579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34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nlbextdns.nholuongut.com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-2181" y="4195862"/>
            <a:ext cx="343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nlbextdns.nholuongut.com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58783" y="5190060"/>
            <a:ext cx="2877520" cy="77633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0DDAD69-8D5C-58B5-AF21-118C161237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48513" y="4840940"/>
            <a:ext cx="2569252" cy="868829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56D4EAC3-F7F6-DE45-912F-4825B1B44CD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914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2" grpId="0" animBg="1"/>
      <p:bldP spid="53" grpId="0" animBg="1"/>
      <p:bldP spid="54" grpId="0" animBg="1"/>
      <p:bldP spid="56" grpId="0" animBg="1"/>
      <p:bldP spid="57" grpId="0" animBg="1"/>
      <p:bldP spid="60" grpId="0"/>
      <p:bldP spid="71" grpId="0"/>
      <p:bldP spid="73" grpId="0" animBg="1"/>
      <p:bldP spid="106" grpId="0"/>
      <p:bldP spid="109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75901" y="6282350"/>
            <a:ext cx="4027423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TLS + External 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221808" y="2539437"/>
            <a:ext cx="271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nlbextdns.nholuongut.com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nlbextdns.nholuongut.com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2150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nlbextdns.nholuongut.com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4A0E2F2-A2F8-314F-B4EA-3EB0D55D38B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6595BD-E8A9-2D4E-AC79-A1EA2833AC33}"/>
              </a:ext>
            </a:extLst>
          </p:cNvPr>
          <p:cNvSpPr/>
          <p:nvPr/>
        </p:nvSpPr>
        <p:spPr>
          <a:xfrm>
            <a:off x="9989516" y="1861972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799568" y="181550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FD63B6C-CA96-7FD1-4569-1B9C08371C8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34657" y="6631328"/>
            <a:ext cx="1293336" cy="437360"/>
          </a:xfrm>
          <a:prstGeom prst="rect">
            <a:avLst/>
          </a:prstGeom>
        </p:spPr>
      </p:pic>
      <p:sp>
        <p:nvSpPr>
          <p:cNvPr id="85" name="Subtitle 2">
            <a:extLst>
              <a:ext uri="{FF2B5EF4-FFF2-40B4-BE49-F238E27FC236}">
                <a16:creationId xmlns:a16="http://schemas.microsoft.com/office/drawing/2014/main" id="{4FDAB3F6-F298-A441-9F0F-28DF898F6F7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4784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5" grpId="0"/>
      <p:bldP spid="167" grpId="0"/>
      <p:bldP spid="123" grpId="0"/>
      <p:bldP spid="11" grpId="0"/>
      <p:bldP spid="106" grpId="0"/>
      <p:bldP spid="12" grpId="0" animBg="1"/>
      <p:bldP spid="107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00D637-7EF5-7742-BF26-0B7039C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4C57C4-DF9F-3E5B-FEF4-ECFBD73E58FD}"/>
              </a:ext>
            </a:extLst>
          </p:cNvPr>
          <p:cNvSpPr/>
          <p:nvPr/>
        </p:nvSpPr>
        <p:spPr>
          <a:xfrm>
            <a:off x="406188" y="5024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6A7FB3-0C1B-274B-A8DA-2860FDB4D23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7C944-71B8-3246-A320-8B5FEBE75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465756"/>
            <a:ext cx="119380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30784-0137-5143-8AED-EBD9DF61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10" y="3159835"/>
            <a:ext cx="3695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89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BC2779-328E-C149-AD4B-9C65C280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0778B-295C-E841-AD3D-5ACC7F41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80" y="1387189"/>
            <a:ext cx="8593223" cy="61551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7201382-8189-8B09-B74D-904FD627A696}"/>
              </a:ext>
            </a:extLst>
          </p:cNvPr>
          <p:cNvSpPr/>
          <p:nvPr/>
        </p:nvSpPr>
        <p:spPr>
          <a:xfrm>
            <a:off x="11767871" y="643871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FCB0DA-F03B-4B4E-A35D-152FCCEBEDE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4815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B604048-645F-4C4D-B29F-FA747031C7F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101EF-A1AF-91E2-251F-B7506085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TLS + External DNS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FB7A-AFA7-284A-12E0-1937E1C9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50" y="3482570"/>
            <a:ext cx="13516303" cy="27115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9A2AE2-07E7-6975-52D5-49F27330E016}"/>
              </a:ext>
            </a:extLst>
          </p:cNvPr>
          <p:cNvSpPr/>
          <p:nvPr/>
        </p:nvSpPr>
        <p:spPr>
          <a:xfrm>
            <a:off x="11780146" y="6735170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787D79-DDF3-0836-488B-16036170F947}"/>
              </a:ext>
            </a:extLst>
          </p:cNvPr>
          <p:cNvSpPr/>
          <p:nvPr/>
        </p:nvSpPr>
        <p:spPr>
          <a:xfrm>
            <a:off x="8487104" y="1119264"/>
            <a:ext cx="4330262" cy="72521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ARN is dynamic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7AA6758-602F-CC41-AD34-894844C8AF0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2F92-8BE4-0F48-BB09-D7C470675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604" y="6694153"/>
            <a:ext cx="5143500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33D465-5741-5444-8A7F-ECA83E7C0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99" y="6229804"/>
            <a:ext cx="6273800" cy="4191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F9F9DF6-12F7-0D4B-A97E-4291A6F80FEE}"/>
              </a:ext>
            </a:extLst>
          </p:cNvPr>
          <p:cNvSpPr/>
          <p:nvPr/>
        </p:nvSpPr>
        <p:spPr>
          <a:xfrm rot="5400000">
            <a:off x="9680028" y="2564437"/>
            <a:ext cx="1944414" cy="504496"/>
          </a:xfrm>
          <a:prstGeom prst="rightArrow">
            <a:avLst>
              <a:gd name="adj1" fmla="val 45833"/>
              <a:gd name="adj2" fmla="val 45833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8C6DC6-BC67-D340-A9D4-EA8BFFBB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24917"/>
            <a:ext cx="12618720" cy="1188851"/>
          </a:xfrm>
        </p:spPr>
        <p:txBody>
          <a:bodyPr/>
          <a:lstStyle/>
          <a:p>
            <a:r>
              <a:rPr lang="en-US" dirty="0"/>
              <a:t>AWS EKS NLB  -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5A4C-BECB-854D-9A09-505F75FF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4" y="2607372"/>
            <a:ext cx="14021451" cy="19363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24C8D4-27F9-7240-9C1F-E138F2E53B05}"/>
              </a:ext>
            </a:extLst>
          </p:cNvPr>
          <p:cNvSpPr/>
          <p:nvPr/>
        </p:nvSpPr>
        <p:spPr>
          <a:xfrm>
            <a:off x="738554" y="3182050"/>
            <a:ext cx="1910861" cy="1180389"/>
          </a:xfrm>
          <a:prstGeom prst="roundRect">
            <a:avLst/>
          </a:prstGeom>
          <a:noFill/>
          <a:ln w="635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97A85-78F5-734C-81F1-3D9FE50CA455}"/>
              </a:ext>
            </a:extLst>
          </p:cNvPr>
          <p:cNvSpPr/>
          <p:nvPr/>
        </p:nvSpPr>
        <p:spPr>
          <a:xfrm>
            <a:off x="386862" y="1375308"/>
            <a:ext cx="2987368" cy="118403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and Non-TLS two listeners created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5156F6-7AE8-754C-A78C-722F2C44194C}"/>
              </a:ext>
            </a:extLst>
          </p:cNvPr>
          <p:cNvSpPr/>
          <p:nvPr/>
        </p:nvSpPr>
        <p:spPr>
          <a:xfrm>
            <a:off x="2606040" y="4659151"/>
            <a:ext cx="2987368" cy="118403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</a:t>
            </a:r>
            <a:r>
              <a:rPr lang="en-IN" dirty="0"/>
              <a:t>SSL Negotiation Policy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CE0412-88C8-9744-8687-9E3854131A2F}"/>
              </a:ext>
            </a:extLst>
          </p:cNvPr>
          <p:cNvSpPr/>
          <p:nvPr/>
        </p:nvSpPr>
        <p:spPr>
          <a:xfrm>
            <a:off x="2743200" y="3804080"/>
            <a:ext cx="2713048" cy="558359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E5915C-3B18-584F-989E-CCD946663E5B}"/>
              </a:ext>
            </a:extLst>
          </p:cNvPr>
          <p:cNvSpPr/>
          <p:nvPr/>
        </p:nvSpPr>
        <p:spPr>
          <a:xfrm>
            <a:off x="5638800" y="3772244"/>
            <a:ext cx="3962400" cy="558359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C16CE-3AD8-154B-A376-BD908C0BB072}"/>
              </a:ext>
            </a:extLst>
          </p:cNvPr>
          <p:cNvSpPr/>
          <p:nvPr/>
        </p:nvSpPr>
        <p:spPr>
          <a:xfrm>
            <a:off x="10597661" y="3296363"/>
            <a:ext cx="3598985" cy="1034240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C463A-C1E7-2A41-AE9A-5AA5968D283C}"/>
              </a:ext>
            </a:extLst>
          </p:cNvPr>
          <p:cNvSpPr/>
          <p:nvPr/>
        </p:nvSpPr>
        <p:spPr>
          <a:xfrm>
            <a:off x="6302162" y="4659151"/>
            <a:ext cx="2987368" cy="11840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SSL Certificate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7DF74-1F58-584D-9D0F-987403584B76}"/>
              </a:ext>
            </a:extLst>
          </p:cNvPr>
          <p:cNvSpPr/>
          <p:nvPr/>
        </p:nvSpPr>
        <p:spPr>
          <a:xfrm>
            <a:off x="10534517" y="1202071"/>
            <a:ext cx="3826577" cy="13572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created two Target Groups one for 80 and for 443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3051DA-8BDC-714C-8B14-B986A694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219" y="4499744"/>
            <a:ext cx="2413488" cy="30644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FC5D3A-3B1C-EB45-AFAD-F7A42EF5DBB1}"/>
              </a:ext>
            </a:extLst>
          </p:cNvPr>
          <p:cNvCxnSpPr>
            <a:stCxn id="7" idx="4"/>
          </p:cNvCxnSpPr>
          <p:nvPr/>
        </p:nvCxnSpPr>
        <p:spPr>
          <a:xfrm flipH="1">
            <a:off x="1693984" y="2559338"/>
            <a:ext cx="186562" cy="622712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33DCC-D6D4-8D46-A10A-5A39ADFFF9C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4099724" y="4362439"/>
            <a:ext cx="0" cy="2967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0E716-F9F5-5642-A17D-F124ABDB7186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7620000" y="4330603"/>
            <a:ext cx="175846" cy="32854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39148D-DC21-E94D-BD8C-783FFE750E93}"/>
              </a:ext>
            </a:extLst>
          </p:cNvPr>
          <p:cNvCxnSpPr>
            <a:stCxn id="13" idx="4"/>
            <a:endCxn id="11" idx="0"/>
          </p:cNvCxnSpPr>
          <p:nvPr/>
        </p:nvCxnSpPr>
        <p:spPr>
          <a:xfrm flipH="1">
            <a:off x="12397154" y="2559338"/>
            <a:ext cx="50652" cy="7370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39573B53-AD5D-C34F-8486-59FD27E0489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537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1A7089-3A53-5247-A2A8-09409986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9B44A-F7B9-E142-B4A0-B7C92851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259704"/>
            <a:ext cx="14184923" cy="371019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D96748F-1EEE-CE41-8D47-C6899D7DB1E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3178485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E78603-5FE7-C748-9D55-E7D2A350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-210047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BF6B7-F578-A043-87E0-3AF5AF55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898024"/>
            <a:ext cx="11535508" cy="643355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F55B8B5-B732-F247-B046-76609C559C6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2820766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21E33-19ED-2E4E-8F3B-F2B1939D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D5CF-07F1-AD47-80CD-D4AE897F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14" y="906910"/>
            <a:ext cx="11905177" cy="64157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D331EB2-D67E-954D-A315-A700DD9175F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9907371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Service, ACM Cert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7A5A-958B-6638-A7BB-3A7A1329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3" y="1917045"/>
            <a:ext cx="5854700" cy="57531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13D15F3-CE9C-ED9B-7D6B-2B1DBF88E886}"/>
              </a:ext>
            </a:extLst>
          </p:cNvPr>
          <p:cNvSpPr/>
          <p:nvPr/>
        </p:nvSpPr>
        <p:spPr>
          <a:xfrm>
            <a:off x="3505984" y="4046067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F7436EF-53C9-23E5-DFC1-95212F38D482}"/>
              </a:ext>
            </a:extLst>
          </p:cNvPr>
          <p:cNvSpPr/>
          <p:nvPr/>
        </p:nvSpPr>
        <p:spPr>
          <a:xfrm>
            <a:off x="2600144" y="6081515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77CEA5F-0A48-8245-ADC7-ACDA22A1DC7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577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Service: Internal Network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CF0A9667-4F98-964D-A4E8-54CAC8531C1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7119535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Internal LB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96739" y="5895251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7078" y="625832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558" y="624651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491" y="620834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24789" y="3779102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437" y="393820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370" y="390003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02143" y="6855069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67243" y="6855069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34924" y="4573600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4916177" y="3537462"/>
            <a:ext cx="2299196" cy="2416382"/>
          </a:xfrm>
          <a:prstGeom prst="bentConnector3">
            <a:avLst>
              <a:gd name="adj1" fmla="val 132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91660" y="5905497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107716" y="4592739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57094" y="490017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7064" y="6085391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198" y="5654376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63044" y="6600095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36303" y="5869650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212790" y="6565642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internal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329598" y="6111576"/>
            <a:ext cx="2837466" cy="45406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3AAADCDC-CF89-8A42-919C-91D0E7645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578" y="181949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3CA358B-BA58-F047-9C97-3CEF5414CA61}"/>
              </a:ext>
            </a:extLst>
          </p:cNvPr>
          <p:cNvCxnSpPr>
            <a:stCxn id="96" idx="3"/>
            <a:endCxn id="23" idx="0"/>
          </p:cNvCxnSpPr>
          <p:nvPr/>
        </p:nvCxnSpPr>
        <p:spPr>
          <a:xfrm>
            <a:off x="11395578" y="3402341"/>
            <a:ext cx="1475844" cy="376761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1238C9-A345-7947-982A-7A857185D252}"/>
              </a:ext>
            </a:extLst>
          </p:cNvPr>
          <p:cNvSpPr txBox="1"/>
          <p:nvPr/>
        </p:nvSpPr>
        <p:spPr>
          <a:xfrm>
            <a:off x="12326119" y="274436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pic>
        <p:nvPicPr>
          <p:cNvPr id="91" name="Graphic 90" descr="Programmer male with solid fill">
            <a:extLst>
              <a:ext uri="{FF2B5EF4-FFF2-40B4-BE49-F238E27FC236}">
                <a16:creationId xmlns:a16="http://schemas.microsoft.com/office/drawing/2014/main" id="{EBB1808E-CCE4-CA4C-A7A8-57103EC096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21618" y="-44214"/>
            <a:ext cx="797703" cy="79770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37DE00B-2A14-4848-84E3-436DFAF702BD}"/>
              </a:ext>
            </a:extLst>
          </p:cNvPr>
          <p:cNvSpPr txBox="1"/>
          <p:nvPr/>
        </p:nvSpPr>
        <p:spPr>
          <a:xfrm>
            <a:off x="10530980" y="94743"/>
            <a:ext cx="196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D528E2-72CF-A840-A12C-6DC0BEA505CD}"/>
              </a:ext>
            </a:extLst>
          </p:cNvPr>
          <p:cNvCxnSpPr>
            <a:cxnSpLocks/>
            <a:stCxn id="86" idx="0"/>
            <a:endCxn id="65" idx="0"/>
          </p:cNvCxnSpPr>
          <p:nvPr/>
        </p:nvCxnSpPr>
        <p:spPr>
          <a:xfrm rot="16200000" flipH="1" flipV="1">
            <a:off x="8454481" y="-1777406"/>
            <a:ext cx="820043" cy="8013837"/>
          </a:xfrm>
          <a:prstGeom prst="bentConnector3">
            <a:avLst>
              <a:gd name="adj1" fmla="val -55039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3092F98-683F-4441-BA6F-8E23911062C9}"/>
              </a:ext>
            </a:extLst>
          </p:cNvPr>
          <p:cNvCxnSpPr>
            <a:stCxn id="91" idx="3"/>
            <a:endCxn id="86" idx="3"/>
          </p:cNvCxnSpPr>
          <p:nvPr/>
        </p:nvCxnSpPr>
        <p:spPr>
          <a:xfrm>
            <a:off x="13219321" y="354638"/>
            <a:ext cx="131942" cy="1944694"/>
          </a:xfrm>
          <a:prstGeom prst="bentConnector3">
            <a:avLst>
              <a:gd name="adj1" fmla="val 27325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89944" y="6346019"/>
            <a:ext cx="2569252" cy="868829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D6811D3D-9816-A545-84CE-4EA0CAABBD5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17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7" grpId="0"/>
      <p:bldP spid="92" grpId="0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68371" y="3849306"/>
            <a:ext cx="5874426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Network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8073" y="584952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Network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Internal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4921" y="4579771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4579771"/>
            <a:ext cx="3536317" cy="222011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9379" y="4579425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4579425"/>
            <a:ext cx="3536317" cy="222046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4455904"/>
            <a:ext cx="9464544" cy="2476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40669" y="6548653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5456027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5566294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64101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623339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5737357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6055865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711020" y="3290304"/>
            <a:ext cx="6470555" cy="9661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659233" y="3286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A829410-223C-124A-8C16-A10FB3EDDB9B}"/>
              </a:ext>
            </a:extLst>
          </p:cNvPr>
          <p:cNvCxnSpPr>
            <a:stCxn id="230" idx="1"/>
            <a:endCxn id="121" idx="1"/>
          </p:cNvCxnSpPr>
          <p:nvPr/>
        </p:nvCxnSpPr>
        <p:spPr>
          <a:xfrm rot="10800000" flipV="1">
            <a:off x="4385058" y="2124592"/>
            <a:ext cx="184812" cy="3565236"/>
          </a:xfrm>
          <a:prstGeom prst="bentConnector3">
            <a:avLst>
              <a:gd name="adj1" fmla="val 401304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D108264-C415-5B4F-BC9A-6662866F358A}"/>
              </a:ext>
            </a:extLst>
          </p:cNvPr>
          <p:cNvCxnSpPr>
            <a:stCxn id="232" idx="3"/>
            <a:endCxn id="125" idx="3"/>
          </p:cNvCxnSpPr>
          <p:nvPr/>
        </p:nvCxnSpPr>
        <p:spPr>
          <a:xfrm>
            <a:off x="13115539" y="2117233"/>
            <a:ext cx="410294" cy="3572422"/>
          </a:xfrm>
          <a:prstGeom prst="bentConnector3">
            <a:avLst>
              <a:gd name="adj1" fmla="val 184288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>
            <a:extLst>
              <a:ext uri="{FF2B5EF4-FFF2-40B4-BE49-F238E27FC236}">
                <a16:creationId xmlns:a16="http://schemas.microsoft.com/office/drawing/2014/main" id="{C43E06CD-93B6-104C-9F56-068DE66EA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4212" y="3330490"/>
            <a:ext cx="540818" cy="540818"/>
          </a:xfrm>
          <a:prstGeom prst="rect">
            <a:avLst/>
          </a:prstGeom>
        </p:spPr>
      </p:pic>
      <p:pic>
        <p:nvPicPr>
          <p:cNvPr id="128" name="Google Shape;637;p35">
            <a:extLst>
              <a:ext uri="{FF2B5EF4-FFF2-40B4-BE49-F238E27FC236}">
                <a16:creationId xmlns:a16="http://schemas.microsoft.com/office/drawing/2014/main" id="{4EE48826-3A1B-AC40-9638-9DAA78E9B19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06712" y="574212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raphic 128" descr="Programmer male with solid fill">
            <a:extLst>
              <a:ext uri="{FF2B5EF4-FFF2-40B4-BE49-F238E27FC236}">
                <a16:creationId xmlns:a16="http://schemas.microsoft.com/office/drawing/2014/main" id="{A083C994-E569-FC44-B0BC-33847BF710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369" y="6039759"/>
            <a:ext cx="914400" cy="9144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4BF66036-D73E-8742-BFD6-7BA9CA73572A}"/>
              </a:ext>
            </a:extLst>
          </p:cNvPr>
          <p:cNvSpPr txBox="1"/>
          <p:nvPr/>
        </p:nvSpPr>
        <p:spPr>
          <a:xfrm>
            <a:off x="22781" y="6951676"/>
            <a:ext cx="20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9DB4CB4-B107-4D46-8CBF-01071C59EFA6}"/>
              </a:ext>
            </a:extLst>
          </p:cNvPr>
          <p:cNvCxnSpPr>
            <a:cxnSpLocks/>
            <a:stCxn id="129" idx="3"/>
            <a:endCxn id="128" idx="1"/>
          </p:cNvCxnSpPr>
          <p:nvPr/>
        </p:nvCxnSpPr>
        <p:spPr>
          <a:xfrm flipV="1">
            <a:off x="1328769" y="6221969"/>
            <a:ext cx="3577943" cy="274990"/>
          </a:xfrm>
          <a:prstGeom prst="bentConnector3">
            <a:avLst>
              <a:gd name="adj1" fmla="val 1363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78802A-2457-1E47-8C89-D5F78FBC404A}"/>
              </a:ext>
            </a:extLst>
          </p:cNvPr>
          <p:cNvSpPr txBox="1"/>
          <p:nvPr/>
        </p:nvSpPr>
        <p:spPr>
          <a:xfrm>
            <a:off x="5711020" y="6366263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1A41B70-DFE0-F549-80E6-AF32131B5E1F}"/>
              </a:ext>
            </a:extLst>
          </p:cNvPr>
          <p:cNvCxnSpPr>
            <a:endCxn id="126" idx="1"/>
          </p:cNvCxnSpPr>
          <p:nvPr/>
        </p:nvCxnSpPr>
        <p:spPr>
          <a:xfrm flipV="1">
            <a:off x="5406915" y="3600899"/>
            <a:ext cx="3287297" cy="2136458"/>
          </a:xfrm>
          <a:prstGeom prst="bentConnector3">
            <a:avLst>
              <a:gd name="adj1" fmla="val 74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46E0BF3-F518-7A44-8090-34FA81F925B4}"/>
              </a:ext>
            </a:extLst>
          </p:cNvPr>
          <p:cNvCxnSpPr>
            <a:cxnSpLocks/>
            <a:stCxn id="147" idx="2"/>
            <a:endCxn id="149" idx="0"/>
          </p:cNvCxnSpPr>
          <p:nvPr/>
        </p:nvCxnSpPr>
        <p:spPr>
          <a:xfrm rot="16200000" flipH="1">
            <a:off x="9663882" y="3306662"/>
            <a:ext cx="1291066" cy="3007663"/>
          </a:xfrm>
          <a:prstGeom prst="bentConnector3">
            <a:avLst>
              <a:gd name="adj1" fmla="val 8450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2D5ECB5F-BDD9-CF1B-CDF3-DED06DDD38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34263" y="5784609"/>
            <a:ext cx="1293336" cy="437360"/>
          </a:xfrm>
          <a:prstGeom prst="rect">
            <a:avLst/>
          </a:prstGeom>
        </p:spPr>
      </p:pic>
      <p:sp>
        <p:nvSpPr>
          <p:cNvPr id="59" name="Subtitle 2">
            <a:extLst>
              <a:ext uri="{FF2B5EF4-FFF2-40B4-BE49-F238E27FC236}">
                <a16:creationId xmlns:a16="http://schemas.microsoft.com/office/drawing/2014/main" id="{E71D6339-E5A0-EC4F-A0BD-D246A30C7E6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973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95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16" grpId="0" animBg="1"/>
      <p:bldP spid="17" grpId="0"/>
      <p:bldP spid="159" grpId="0"/>
      <p:bldP spid="24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D59F5D-5977-B64C-8DF8-D9CF4107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C0855-2527-7049-9313-9E956366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4" y="3186110"/>
            <a:ext cx="13325231" cy="116479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8238CA-D899-CC4E-90D6-73C0EFF0565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1665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491E89F-42EE-7C43-82F8-54F0C03FDA6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70C4B92-DE94-A74F-93E4-B3F4B641445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177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12900-9317-F41C-157B-FABB99A0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2" y="1363924"/>
            <a:ext cx="6236037" cy="622395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10B7F5E-BCA0-6CED-1ACC-986E378F5C5A}"/>
              </a:ext>
            </a:extLst>
          </p:cNvPr>
          <p:cNvSpPr/>
          <p:nvPr/>
        </p:nvSpPr>
        <p:spPr>
          <a:xfrm>
            <a:off x="2733630" y="4416101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FA57AD-DFC0-248F-CBCF-AA1A178B65BE}"/>
              </a:ext>
            </a:extLst>
          </p:cNvPr>
          <p:cNvSpPr/>
          <p:nvPr/>
        </p:nvSpPr>
        <p:spPr>
          <a:xfrm>
            <a:off x="2763747" y="6081515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4B5822C4-598C-C142-9792-FE203C58BB4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80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87" y="6111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774210" y="6739242"/>
            <a:ext cx="6981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rgbClr val="138CC4"/>
                </a:solidFill>
              </a:rPr>
              <a:t>What is AWS Fargate ?</a:t>
            </a:r>
            <a:endParaRPr lang="en-US" sz="4600" b="1" dirty="0">
              <a:solidFill>
                <a:srgbClr val="7030A0"/>
              </a:solidFill>
            </a:endParaRP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DE5EFA40-3C6B-0945-8E68-A58B8FDF02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1706496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0"/>
            <a:ext cx="6225277" cy="1188851"/>
          </a:xfrm>
        </p:spPr>
        <p:txBody>
          <a:bodyPr/>
          <a:lstStyle/>
          <a:p>
            <a:r>
              <a:rPr lang="en-US" dirty="0"/>
              <a:t>What is Fargate?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44B16A-8CA5-FCA4-E280-4580756440BE}"/>
              </a:ext>
            </a:extLst>
          </p:cNvPr>
          <p:cNvSpPr/>
          <p:nvPr/>
        </p:nvSpPr>
        <p:spPr>
          <a:xfrm>
            <a:off x="97747" y="49965"/>
            <a:ext cx="6779173" cy="1766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Fargate is a </a:t>
            </a:r>
            <a:r>
              <a:rPr lang="en-US" sz="2400" dirty="0">
                <a:solidFill>
                  <a:srgbClr val="FFFF00"/>
                </a:solidFill>
              </a:rPr>
              <a:t>Serverless</a:t>
            </a:r>
            <a:r>
              <a:rPr lang="en-US" sz="2400" dirty="0"/>
              <a:t> compute platform for containers on AWS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CEB19C-3592-1D71-442C-85C257316829}"/>
              </a:ext>
            </a:extLst>
          </p:cNvPr>
          <p:cNvSpPr/>
          <p:nvPr/>
        </p:nvSpPr>
        <p:spPr>
          <a:xfrm>
            <a:off x="218614" y="1873795"/>
            <a:ext cx="6779173" cy="176686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Fargate </a:t>
            </a:r>
            <a:r>
              <a:rPr lang="en-IN" sz="2400" dirty="0">
                <a:solidFill>
                  <a:schemeClr val="bg1"/>
                </a:solidFill>
              </a:rPr>
              <a:t>provides </a:t>
            </a:r>
            <a:r>
              <a:rPr lang="en-IN" sz="2400" dirty="0">
                <a:solidFill>
                  <a:srgbClr val="FFFF00"/>
                </a:solidFill>
              </a:rPr>
              <a:t>on-demand, right-sized compute capacity </a:t>
            </a:r>
            <a:r>
              <a:rPr lang="en-IN" sz="2400" dirty="0">
                <a:solidFill>
                  <a:schemeClr val="bg1"/>
                </a:solidFill>
              </a:rPr>
              <a:t>for containers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68EDB8-2D07-E2E1-A995-0D5B46FBECD2}"/>
              </a:ext>
            </a:extLst>
          </p:cNvPr>
          <p:cNvSpPr/>
          <p:nvPr/>
        </p:nvSpPr>
        <p:spPr>
          <a:xfrm>
            <a:off x="218615" y="3688973"/>
            <a:ext cx="6779173" cy="1766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</a:t>
            </a:r>
            <a:r>
              <a:rPr lang="en-US" sz="2400" dirty="0">
                <a:solidFill>
                  <a:srgbClr val="FFFF00"/>
                </a:solidFill>
              </a:rPr>
              <a:t>integrates</a:t>
            </a:r>
            <a:r>
              <a:rPr lang="en-US" sz="2400" dirty="0"/>
              <a:t> Kubernetes with Fargate by using </a:t>
            </a:r>
            <a:r>
              <a:rPr lang="en-US" sz="2400" dirty="0">
                <a:solidFill>
                  <a:srgbClr val="FFFF00"/>
                </a:solidFill>
              </a:rPr>
              <a:t>controllers</a:t>
            </a:r>
            <a:r>
              <a:rPr lang="en-US" sz="2400" dirty="0"/>
              <a:t> that are built by AWS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7D858-35C3-7F8E-5836-AE036A9478C8}"/>
              </a:ext>
            </a:extLst>
          </p:cNvPr>
          <p:cNvSpPr/>
          <p:nvPr/>
        </p:nvSpPr>
        <p:spPr>
          <a:xfrm>
            <a:off x="97747" y="5546191"/>
            <a:ext cx="6779173" cy="22347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These controllers </a:t>
            </a:r>
            <a:r>
              <a:rPr lang="en-US" sz="2400" dirty="0">
                <a:solidFill>
                  <a:srgbClr val="FFFF00"/>
                </a:solidFill>
              </a:rPr>
              <a:t>run as part </a:t>
            </a:r>
            <a:r>
              <a:rPr lang="en-US" sz="2400" dirty="0"/>
              <a:t>of the EKS managed Kubernetes control plane and are </a:t>
            </a:r>
            <a:r>
              <a:rPr lang="en-US" sz="2400" dirty="0">
                <a:solidFill>
                  <a:srgbClr val="FFFF00"/>
                </a:solidFill>
              </a:rPr>
              <a:t>responsible for scheduling native Kubernetes pods </a:t>
            </a:r>
            <a:r>
              <a:rPr lang="en-US" sz="2400" dirty="0"/>
              <a:t>onto Fargate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44363E-5B0E-9AF8-319E-44F343EB29C2}"/>
              </a:ext>
            </a:extLst>
          </p:cNvPr>
          <p:cNvSpPr/>
          <p:nvPr/>
        </p:nvSpPr>
        <p:spPr>
          <a:xfrm>
            <a:off x="7632611" y="1904797"/>
            <a:ext cx="6779173" cy="20681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dirty="0">
                <a:solidFill>
                  <a:srgbClr val="FFFF00"/>
                </a:solidFill>
              </a:rPr>
              <a:t>Fargate controllers </a:t>
            </a:r>
            <a:r>
              <a:rPr lang="en-US" sz="2400" dirty="0"/>
              <a:t>include a </a:t>
            </a:r>
            <a:r>
              <a:rPr lang="en-US" sz="2400" dirty="0">
                <a:solidFill>
                  <a:srgbClr val="FFFF00"/>
                </a:solidFill>
              </a:rPr>
              <a:t>new scheduler </a:t>
            </a:r>
            <a:r>
              <a:rPr lang="en-US" sz="2400" dirty="0"/>
              <a:t>that runs alongside the </a:t>
            </a:r>
            <a:r>
              <a:rPr lang="en-US" sz="2400" dirty="0">
                <a:solidFill>
                  <a:srgbClr val="FFFF00"/>
                </a:solidFill>
              </a:rPr>
              <a:t>default Kubernetes scheduler</a:t>
            </a:r>
            <a:endParaRPr lang="en-US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4CCE91-F23F-D4C4-50A4-69DEE6F77CD6}"/>
              </a:ext>
            </a:extLst>
          </p:cNvPr>
          <p:cNvSpPr/>
          <p:nvPr/>
        </p:nvSpPr>
        <p:spPr>
          <a:xfrm>
            <a:off x="7632611" y="4766282"/>
            <a:ext cx="6779173" cy="271764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we </a:t>
            </a:r>
            <a:r>
              <a:rPr lang="en-US" sz="2400" dirty="0">
                <a:solidFill>
                  <a:srgbClr val="FFFF00"/>
                </a:solidFill>
              </a:rPr>
              <a:t>start a pod </a:t>
            </a:r>
            <a:r>
              <a:rPr lang="en-US" sz="2400" dirty="0"/>
              <a:t>that meets the criteria for </a:t>
            </a:r>
            <a:r>
              <a:rPr lang="en-US" sz="2400" dirty="0">
                <a:solidFill>
                  <a:srgbClr val="FFFF00"/>
                </a:solidFill>
              </a:rPr>
              <a:t>running on Fargate</a:t>
            </a:r>
            <a:r>
              <a:rPr lang="en-US" sz="2400" dirty="0"/>
              <a:t>, the Fargate controllers running in the cluster </a:t>
            </a:r>
            <a:r>
              <a:rPr lang="en-US" sz="2400" dirty="0">
                <a:solidFill>
                  <a:srgbClr val="FFFF00"/>
                </a:solidFill>
              </a:rPr>
              <a:t>recognize and schedule the pod onto Fargate</a:t>
            </a:r>
            <a:r>
              <a:rPr lang="en-US" sz="2400" dirty="0"/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6CA94CB-889A-9245-9B5F-28DC5E7C10B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859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rgbClr val="0070C0"/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rgbClr val="0070C0"/>
                </a:solidFill>
              </a:rPr>
              <a:t>existing workflows and services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201686" y="4249880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rgbClr val="0070C0"/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rgbClr val="0070C0"/>
                </a:solidFill>
              </a:rPr>
              <a:t>Azs</a:t>
            </a:r>
            <a:r>
              <a:rPr lang="en-US" dirty="0">
                <a:solidFill>
                  <a:srgbClr val="0070C0"/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rgbClr val="0070C0"/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rgbClr val="0070C0"/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592097" y="3330854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5577" y="1849275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0239" y="2113937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5083" y="1829768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6966055" y="192010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A4DC64-4734-09AA-1FD1-BA915D3F0B32}"/>
              </a:ext>
            </a:extLst>
          </p:cNvPr>
          <p:cNvSpPr/>
          <p:nvPr/>
        </p:nvSpPr>
        <p:spPr>
          <a:xfrm>
            <a:off x="126124" y="1545020"/>
            <a:ext cx="4340773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8941122-21B4-5ABA-C6CC-BC62DB2562AF}"/>
              </a:ext>
            </a:extLst>
          </p:cNvPr>
          <p:cNvSpPr/>
          <p:nvPr/>
        </p:nvSpPr>
        <p:spPr>
          <a:xfrm>
            <a:off x="5082935" y="1539762"/>
            <a:ext cx="4390221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746265-570D-04FE-2783-6276035B8B2F}"/>
              </a:ext>
            </a:extLst>
          </p:cNvPr>
          <p:cNvSpPr/>
          <p:nvPr/>
        </p:nvSpPr>
        <p:spPr>
          <a:xfrm>
            <a:off x="9994623" y="1539762"/>
            <a:ext cx="4559104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CD326C1-284F-2845-BAF7-8416B8E6667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  <p:bldP spid="8" grpId="0" animBg="1"/>
      <p:bldP spid="26" grpId="0" animBg="1"/>
      <p:bldP spid="27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7345F49F-55B2-804C-91A8-A38DF75C54E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73EAF031-19FE-F543-93A6-B2C7C886FC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C07426D-1516-8546-BB17-D14AF0378AB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9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349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2E41D145-9FFC-8C4A-B971-89C0924C8CE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5" grpId="0" animBg="1"/>
      <p:bldP spid="36" grpId="0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0189E30-45E9-C348-9940-D7F716E59FB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57185A20-6B96-D74B-B833-DC6FB57A09D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0714A3-6B28-5C52-3903-2832C0314B02}"/>
              </a:ext>
            </a:extLst>
          </p:cNvPr>
          <p:cNvSpPr/>
          <p:nvPr/>
        </p:nvSpPr>
        <p:spPr>
          <a:xfrm>
            <a:off x="882869" y="1755229"/>
            <a:ext cx="12286593" cy="32056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There are many considerations we need to be aware of </a:t>
            </a:r>
            <a:r>
              <a:rPr lang="en-US" sz="4000" dirty="0">
                <a:solidFill>
                  <a:srgbClr val="FFFF00"/>
                </a:solidFill>
              </a:rPr>
              <a:t>before we decide</a:t>
            </a:r>
            <a:r>
              <a:rPr lang="en-US" sz="4000" dirty="0"/>
              <a:t> our Kubernetes workloads to </a:t>
            </a:r>
            <a:r>
              <a:rPr lang="en-US" sz="4000" dirty="0">
                <a:solidFill>
                  <a:srgbClr val="FFFF00"/>
                </a:solidFill>
              </a:rPr>
              <a:t>run on </a:t>
            </a:r>
            <a:r>
              <a:rPr lang="en-US" sz="4000" dirty="0"/>
              <a:t>Fargate.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D230B4-1D8C-35CC-0315-7937FDC224A2}"/>
              </a:ext>
            </a:extLst>
          </p:cNvPr>
          <p:cNvSpPr/>
          <p:nvPr/>
        </p:nvSpPr>
        <p:spPr>
          <a:xfrm>
            <a:off x="1079413" y="5477018"/>
            <a:ext cx="12286594" cy="88286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Reference: </a:t>
            </a:r>
            <a:r>
              <a:rPr lang="en-US" sz="3000" dirty="0"/>
              <a:t>https://</a:t>
            </a:r>
            <a:r>
              <a:rPr lang="en-US" sz="3000" dirty="0" err="1"/>
              <a:t>docs.aws.amazon.com</a:t>
            </a:r>
            <a:r>
              <a:rPr lang="en-US" sz="3000" dirty="0"/>
              <a:t>/</a:t>
            </a:r>
            <a:r>
              <a:rPr lang="en-US" sz="3000" dirty="0" err="1"/>
              <a:t>eks</a:t>
            </a:r>
            <a:r>
              <a:rPr lang="en-US" sz="3000" dirty="0"/>
              <a:t>/latest/</a:t>
            </a:r>
            <a:r>
              <a:rPr lang="en-US" sz="3000" dirty="0" err="1"/>
              <a:t>userguide</a:t>
            </a:r>
            <a:r>
              <a:rPr lang="en-US" sz="3000" dirty="0"/>
              <a:t>/</a:t>
            </a:r>
            <a:r>
              <a:rPr lang="en-US" sz="3000" dirty="0" err="1"/>
              <a:t>fargate.html</a:t>
            </a:r>
            <a:endParaRPr lang="en-US" sz="3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807690-A94A-4F45-8F16-C61B98D3EEB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18" y="7608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Create Fargate Profiles and Run AWS EKS Workloads on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AFB08C39-67F6-BC4E-A01D-B1F3973FCF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8234842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with Fargate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2BDE6DB6-574E-624A-A0D0-AAE28D07E9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with Fargate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ubtitle 2">
            <a:extLst>
              <a:ext uri="{FF2B5EF4-FFF2-40B4-BE49-F238E27FC236}">
                <a16:creationId xmlns:a16="http://schemas.microsoft.com/office/drawing/2014/main" id="{0994A8D8-D07C-E641-873C-E2B302B4708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512516"/>
            <a:ext cx="10369577" cy="687766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510817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71305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59658" y="466722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310865" y="3535716"/>
            <a:ext cx="1944159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9B072B"/>
                </a:solidFill>
              </a:rPr>
              <a:t>Run AWS EKS </a:t>
            </a:r>
          </a:p>
          <a:p>
            <a:r>
              <a:rPr lang="en-US" sz="2400" b="1" dirty="0">
                <a:solidFill>
                  <a:srgbClr val="9B072B"/>
                </a:solidFill>
              </a:rPr>
              <a:t>Workloads on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AWS Fargate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49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53528" y="3769663"/>
            <a:ext cx="1784780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10743822" y="3769317"/>
            <a:ext cx="2215433" cy="2222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441098" cy="14101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851539" y="2352183"/>
            <a:ext cx="1029050" cy="141713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235670" y="3645796"/>
            <a:ext cx="8933793" cy="2450204"/>
          </a:xfrm>
          <a:prstGeom prst="rect">
            <a:avLst/>
          </a:prstGeom>
          <a:noFill/>
          <a:ln w="508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58898"/>
            <a:ext cx="3598700" cy="82338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58898"/>
            <a:ext cx="3785378" cy="83074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89620" y="1267356"/>
            <a:ext cx="37763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http://fargate-profile-demo-501.nholuongut.com</a:t>
            </a:r>
          </a:p>
          <a:p>
            <a:endParaRPr lang="en-US" sz="16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1040334" y="5482887"/>
            <a:ext cx="1808725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app3 - </a:t>
            </a:r>
            <a:r>
              <a:rPr lang="en-US" sz="1400" dirty="0">
                <a:solidFill>
                  <a:srgbClr val="FFFF00"/>
                </a:solidFill>
              </a:rPr>
              <a:t>NodePort SVC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119" idx="0"/>
          </p:cNvCxnSpPr>
          <p:nvPr/>
        </p:nvCxnSpPr>
        <p:spPr>
          <a:xfrm>
            <a:off x="11204179" y="2831595"/>
            <a:ext cx="737892" cy="132560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7DFED1-F1BF-D22B-A216-9B20AA1DE654}"/>
              </a:ext>
            </a:extLst>
          </p:cNvPr>
          <p:cNvGrpSpPr/>
          <p:nvPr/>
        </p:nvGrpSpPr>
        <p:grpSpPr>
          <a:xfrm>
            <a:off x="4530081" y="4174711"/>
            <a:ext cx="1341393" cy="1229994"/>
            <a:chOff x="4464099" y="4671460"/>
            <a:chExt cx="1341393" cy="122999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208CF1-E912-9D41-8C67-400BD5258B89}"/>
                </a:ext>
              </a:extLst>
            </p:cNvPr>
            <p:cNvSpPr/>
            <p:nvPr/>
          </p:nvSpPr>
          <p:spPr>
            <a:xfrm>
              <a:off x="4482057" y="4671460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9070E9-4CE3-E84D-A268-D77A4C3A7E86}"/>
                </a:ext>
              </a:extLst>
            </p:cNvPr>
            <p:cNvSpPr/>
            <p:nvPr/>
          </p:nvSpPr>
          <p:spPr>
            <a:xfrm>
              <a:off x="4576158" y="4781727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CF68B2-CAAA-C946-9E94-6B53B5657BA9}"/>
                </a:ext>
              </a:extLst>
            </p:cNvPr>
            <p:cNvSpPr/>
            <p:nvPr/>
          </p:nvSpPr>
          <p:spPr>
            <a:xfrm>
              <a:off x="4710833" y="484574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12CE5C6-58E7-1746-82E7-08707E27832A}"/>
                </a:ext>
              </a:extLst>
            </p:cNvPr>
            <p:cNvSpPr txBox="1"/>
            <p:nvPr/>
          </p:nvSpPr>
          <p:spPr>
            <a:xfrm>
              <a:off x="4464099" y="5624455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A4E9FE-5CCA-574A-A3E1-4F4E492056C5}"/>
                </a:ext>
              </a:extLst>
            </p:cNvPr>
            <p:cNvSpPr txBox="1"/>
            <p:nvPr/>
          </p:nvSpPr>
          <p:spPr>
            <a:xfrm>
              <a:off x="4668376" y="544882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CA3A7E-3E04-1642-92BE-053E562E051F}"/>
                </a:ext>
              </a:extLst>
            </p:cNvPr>
            <p:cNvGrpSpPr/>
            <p:nvPr/>
          </p:nvGrpSpPr>
          <p:grpSpPr>
            <a:xfrm>
              <a:off x="4837153" y="4961516"/>
              <a:ext cx="555550" cy="352840"/>
              <a:chOff x="853440" y="4579716"/>
              <a:chExt cx="1006998" cy="8275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FA40D38-F0B5-A647-A350-11F71130867A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1282CCB-7648-7F4D-9057-91CE9D98C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B22162D-081D-BF4B-B223-F7D91E711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D0E4B10-108E-9C4F-8F0A-EEC083D2F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85DF01E-EAC4-F44B-B397-DB3671C02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0472FC0-5B24-1D4E-A267-993E738C6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8BAB51-56E2-944F-B2D2-5DBC2A954295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8FCC9C-E845-EC4D-A27B-13A34DD8B5A8}"/>
                </a:ext>
              </a:extLst>
            </p:cNvPr>
            <p:cNvSpPr txBox="1"/>
            <p:nvPr/>
          </p:nvSpPr>
          <p:spPr>
            <a:xfrm>
              <a:off x="4887656" y="527129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426862" y="555482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5196682" y="2808891"/>
            <a:ext cx="1661223" cy="136582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64930" y="1490304"/>
            <a:ext cx="5309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http://fargate-profile-demo-501.nholuongut.com/app1/</a:t>
            </a:r>
            <a:r>
              <a:rPr lang="en-US" sz="1400" dirty="0" err="1">
                <a:solidFill>
                  <a:srgbClr val="00B0F0"/>
                </a:solidFill>
              </a:rPr>
              <a:t>index.html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1141" y="1850861"/>
            <a:ext cx="5057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http://fargate-profile-demo-501.nholuongut.com/app2/</a:t>
            </a:r>
            <a:r>
              <a:rPr lang="en-US" sz="1400" dirty="0" err="1">
                <a:solidFill>
                  <a:srgbClr val="FFC000"/>
                </a:solidFill>
              </a:rPr>
              <a:t>index.html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474" y="6918067"/>
            <a:ext cx="2144149" cy="72507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03D32AB-1CE2-59AF-AEBC-2356AB6092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3800" y="3762578"/>
            <a:ext cx="330200" cy="330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9D5B4A7-44FA-FE1C-8D4B-FE0FFA823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43822" y="3783602"/>
            <a:ext cx="330200" cy="3302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943B6C9-0C4C-B027-B04D-1310DAD97AFB}"/>
              </a:ext>
            </a:extLst>
          </p:cNvPr>
          <p:cNvSpPr/>
          <p:nvPr/>
        </p:nvSpPr>
        <p:spPr>
          <a:xfrm>
            <a:off x="6208723" y="3790687"/>
            <a:ext cx="1691691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C5E364E9-DBB0-4E01-D230-788C007CB9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08995" y="3783602"/>
            <a:ext cx="330200" cy="330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7340C2-1A3B-5444-5F7D-FBB073889951}"/>
              </a:ext>
            </a:extLst>
          </p:cNvPr>
          <p:cNvGrpSpPr/>
          <p:nvPr/>
        </p:nvGrpSpPr>
        <p:grpSpPr>
          <a:xfrm>
            <a:off x="11275470" y="4157198"/>
            <a:ext cx="1341393" cy="1229994"/>
            <a:chOff x="11211768" y="4641421"/>
            <a:chExt cx="1341393" cy="122999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E3E6AFA-9B38-F242-9551-66EDA9EEDC19}"/>
                </a:ext>
              </a:extLst>
            </p:cNvPr>
            <p:cNvSpPr/>
            <p:nvPr/>
          </p:nvSpPr>
          <p:spPr>
            <a:xfrm>
              <a:off x="11229726" y="4641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38CEB74-C85D-7362-5030-8F7FB66F9A0C}"/>
                </a:ext>
              </a:extLst>
            </p:cNvPr>
            <p:cNvSpPr/>
            <p:nvPr/>
          </p:nvSpPr>
          <p:spPr>
            <a:xfrm>
              <a:off x="11334337" y="4751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4FEF5B-1B5D-3E05-7AD2-B93268C3F423}"/>
                </a:ext>
              </a:extLst>
            </p:cNvPr>
            <p:cNvSpPr/>
            <p:nvPr/>
          </p:nvSpPr>
          <p:spPr>
            <a:xfrm>
              <a:off x="11458503" y="4815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031CBA-EFEE-25F9-C315-F78841CB718D}"/>
                </a:ext>
              </a:extLst>
            </p:cNvPr>
            <p:cNvSpPr txBox="1"/>
            <p:nvPr/>
          </p:nvSpPr>
          <p:spPr>
            <a:xfrm>
              <a:off x="11211768" y="5594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A72629-F1E6-719E-413E-A06AD71AE6D2}"/>
                </a:ext>
              </a:extLst>
            </p:cNvPr>
            <p:cNvSpPr txBox="1"/>
            <p:nvPr/>
          </p:nvSpPr>
          <p:spPr>
            <a:xfrm>
              <a:off x="11416045" y="5418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9747019-D8F3-98F5-A7AB-B5685BB3EE4A}"/>
                </a:ext>
              </a:extLst>
            </p:cNvPr>
            <p:cNvGrpSpPr/>
            <p:nvPr/>
          </p:nvGrpSpPr>
          <p:grpSpPr>
            <a:xfrm>
              <a:off x="11605315" y="4922751"/>
              <a:ext cx="555550" cy="352840"/>
              <a:chOff x="853440" y="4579716"/>
              <a:chExt cx="1006998" cy="82759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54E1B41-DCE1-9794-74FF-3C7E2EAD370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29E79A-DEB4-F48E-6740-1C656063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B588577-1F19-7D32-DB04-0935609D3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A220258-57D2-DBED-A28A-CED653FBA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049C4F2-147D-2B43-2BFC-6BF5E32F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59390D9-C663-71D1-A2E6-BD0F117CC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7C708F3-A2F7-3A21-5A19-943FFE3FC593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61D8DD7-E6A3-8795-2E90-1CB27857D798}"/>
                </a:ext>
              </a:extLst>
            </p:cNvPr>
            <p:cNvSpPr txBox="1"/>
            <p:nvPr/>
          </p:nvSpPr>
          <p:spPr>
            <a:xfrm>
              <a:off x="11635325" y="5241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FBC3C5B3-1DF5-1D45-C369-9CEF8D2F317D}"/>
              </a:ext>
            </a:extLst>
          </p:cNvPr>
          <p:cNvSpPr txBox="1"/>
          <p:nvPr/>
        </p:nvSpPr>
        <p:spPr>
          <a:xfrm>
            <a:off x="8035559" y="4788762"/>
            <a:ext cx="21827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Fargate Profile: fp-app1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386E1B4-FD09-78C8-8D81-42C9B0DB4E01}"/>
              </a:ext>
            </a:extLst>
          </p:cNvPr>
          <p:cNvSpPr/>
          <p:nvPr/>
        </p:nvSpPr>
        <p:spPr>
          <a:xfrm>
            <a:off x="9837452" y="1502448"/>
            <a:ext cx="1648663" cy="31565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SSL &amp; SSL Redirect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3FE09AB-0DAE-D359-A4A3-41BA313F2B80}"/>
              </a:ext>
            </a:extLst>
          </p:cNvPr>
          <p:cNvSpPr/>
          <p:nvPr/>
        </p:nvSpPr>
        <p:spPr>
          <a:xfrm>
            <a:off x="6539117" y="1539294"/>
            <a:ext cx="1470587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External DNS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2002498-255C-5E17-DACC-B961A7E35BF3}"/>
              </a:ext>
            </a:extLst>
          </p:cNvPr>
          <p:cNvSpPr/>
          <p:nvPr/>
        </p:nvSpPr>
        <p:spPr>
          <a:xfrm>
            <a:off x="6263851" y="5554134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2EB9D41-50C2-9BDA-5BD3-DCCEFD857605}"/>
              </a:ext>
            </a:extLst>
          </p:cNvPr>
          <p:cNvCxnSpPr>
            <a:cxnSpLocks/>
            <a:stCxn id="85" idx="2"/>
            <a:endCxn id="188" idx="0"/>
          </p:cNvCxnSpPr>
          <p:nvPr/>
        </p:nvCxnSpPr>
        <p:spPr>
          <a:xfrm flipH="1">
            <a:off x="7100664" y="2819747"/>
            <a:ext cx="1759513" cy="135401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CCFE7-1E64-B58D-30E9-E4203A1F430C}"/>
              </a:ext>
            </a:extLst>
          </p:cNvPr>
          <p:cNvGrpSpPr/>
          <p:nvPr/>
        </p:nvGrpSpPr>
        <p:grpSpPr>
          <a:xfrm>
            <a:off x="6434063" y="4173765"/>
            <a:ext cx="1341393" cy="1229994"/>
            <a:chOff x="8473298" y="4466421"/>
            <a:chExt cx="1341393" cy="122999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57049E3-FCD6-8456-EDAE-30A97346FE80}"/>
                </a:ext>
              </a:extLst>
            </p:cNvPr>
            <p:cNvSpPr/>
            <p:nvPr/>
          </p:nvSpPr>
          <p:spPr>
            <a:xfrm>
              <a:off x="8491256" y="4466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B92B44-CE52-54E4-03CE-F6C4C4E7722D}"/>
                </a:ext>
              </a:extLst>
            </p:cNvPr>
            <p:cNvSpPr/>
            <p:nvPr/>
          </p:nvSpPr>
          <p:spPr>
            <a:xfrm>
              <a:off x="8595867" y="4576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C8AB45F-2945-3BB1-1D9D-7A411D15D35F}"/>
                </a:ext>
              </a:extLst>
            </p:cNvPr>
            <p:cNvSpPr/>
            <p:nvPr/>
          </p:nvSpPr>
          <p:spPr>
            <a:xfrm>
              <a:off x="8720033" y="4640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EE4A17E-FEB1-9899-67D3-53201A60E274}"/>
                </a:ext>
              </a:extLst>
            </p:cNvPr>
            <p:cNvSpPr txBox="1"/>
            <p:nvPr/>
          </p:nvSpPr>
          <p:spPr>
            <a:xfrm>
              <a:off x="8473298" y="5419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app2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A04D68D-11E9-CBF2-64AF-575F640F3DBE}"/>
                </a:ext>
              </a:extLst>
            </p:cNvPr>
            <p:cNvSpPr txBox="1"/>
            <p:nvPr/>
          </p:nvSpPr>
          <p:spPr>
            <a:xfrm>
              <a:off x="8677575" y="5243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E906CCE-6A9C-56A6-5A89-09E055DF6400}"/>
                </a:ext>
              </a:extLst>
            </p:cNvPr>
            <p:cNvGrpSpPr/>
            <p:nvPr/>
          </p:nvGrpSpPr>
          <p:grpSpPr>
            <a:xfrm>
              <a:off x="8866845" y="4747751"/>
              <a:ext cx="555550" cy="352840"/>
              <a:chOff x="853440" y="4579716"/>
              <a:chExt cx="1006998" cy="8275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5B1D5CA-35A6-21DC-A68C-E5DB8F0C9A5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2E79DFB-2B9D-E267-00DE-12EC30F06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CCD6AA8-5FEC-2E61-AC11-17CE790C9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5A5AA1C-CFBF-BE57-07CA-EB51820FB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9E6291C-F5D4-4C42-F59E-8E6AC9822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6E8295B-2ADE-A7E5-D9A5-51257845D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5B82B58-1EFA-24C7-1DC2-17518DC8577B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50D9A01-E3B4-5803-F09A-EEF743DD12DB}"/>
                </a:ext>
              </a:extLst>
            </p:cNvPr>
            <p:cNvSpPr txBox="1"/>
            <p:nvPr/>
          </p:nvSpPr>
          <p:spPr>
            <a:xfrm>
              <a:off x="8906040" y="505833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1B78682-938E-40A1-6D33-B6B180852261}"/>
              </a:ext>
            </a:extLst>
          </p:cNvPr>
          <p:cNvSpPr/>
          <p:nvPr/>
        </p:nvSpPr>
        <p:spPr>
          <a:xfrm>
            <a:off x="9826799" y="1810921"/>
            <a:ext cx="1648663" cy="21842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Target Type: IP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2AEA0B-0B51-DD3A-82C5-008E8CF777BF}"/>
              </a:ext>
            </a:extLst>
          </p:cNvPr>
          <p:cNvSpPr/>
          <p:nvPr/>
        </p:nvSpPr>
        <p:spPr>
          <a:xfrm>
            <a:off x="6802639" y="7261154"/>
            <a:ext cx="4101846" cy="4861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Check Settings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28C785-033F-AB4F-A542-CC6D7CE2977B}"/>
              </a:ext>
            </a:extLst>
          </p:cNvPr>
          <p:cNvCxnSpPr>
            <a:stCxn id="39" idx="0"/>
            <a:endCxn id="144" idx="2"/>
          </p:cNvCxnSpPr>
          <p:nvPr/>
        </p:nvCxnSpPr>
        <p:spPr>
          <a:xfrm flipH="1" flipV="1">
            <a:off x="5252671" y="5870478"/>
            <a:ext cx="3600891" cy="139067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C85746-F9BA-F80C-FFDE-364AC97D1C22}"/>
              </a:ext>
            </a:extLst>
          </p:cNvPr>
          <p:cNvCxnSpPr>
            <a:stCxn id="39" idx="0"/>
            <a:endCxn id="205" idx="2"/>
          </p:cNvCxnSpPr>
          <p:nvPr/>
        </p:nvCxnSpPr>
        <p:spPr>
          <a:xfrm flipH="1" flipV="1">
            <a:off x="7089660" y="5869789"/>
            <a:ext cx="1763902" cy="139136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37A102-B409-CF85-C75E-D70621DACB7C}"/>
              </a:ext>
            </a:extLst>
          </p:cNvPr>
          <p:cNvCxnSpPr>
            <a:stCxn id="39" idx="0"/>
            <a:endCxn id="265" idx="2"/>
          </p:cNvCxnSpPr>
          <p:nvPr/>
        </p:nvCxnSpPr>
        <p:spPr>
          <a:xfrm flipV="1">
            <a:off x="8853562" y="5798542"/>
            <a:ext cx="3091135" cy="146261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Subtitle 2">
            <a:extLst>
              <a:ext uri="{FF2B5EF4-FFF2-40B4-BE49-F238E27FC236}">
                <a16:creationId xmlns:a16="http://schemas.microsoft.com/office/drawing/2014/main" id="{18E877E8-7E55-DA42-86DC-81490C28C55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6427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229" grpId="0"/>
      <p:bldP spid="231" grpId="0"/>
      <p:bldP spid="237" grpId="0" animBg="1"/>
      <p:bldP spid="16" grpId="0" animBg="1"/>
      <p:bldP spid="17" grpId="0"/>
      <p:bldP spid="244" grpId="0"/>
      <p:bldP spid="265" grpId="0" animBg="1"/>
      <p:bldP spid="85" grpId="0" animBg="1"/>
      <p:bldP spid="87" grpId="0" animBg="1"/>
      <p:bldP spid="144" grpId="0" animBg="1"/>
      <p:bldP spid="159" grpId="0"/>
      <p:bldP spid="160" grpId="0"/>
      <p:bldP spid="116" grpId="0" animBg="1"/>
      <p:bldP spid="176" grpId="0"/>
      <p:bldP spid="177" grpId="0" animBg="1"/>
      <p:bldP spid="178" grpId="0" animBg="1"/>
      <p:bldP spid="205" grpId="0" animBg="1"/>
      <p:bldP spid="210" grpId="0" animBg="1"/>
      <p:bldP spid="39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 with namespace fp-ns-app1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E5C62-025E-00AE-2030-74C7B8C5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1556139"/>
            <a:ext cx="5854700" cy="60579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9A4A2E1-7232-AAA0-CA79-4ECA55E2AFF0}"/>
              </a:ext>
            </a:extLst>
          </p:cNvPr>
          <p:cNvSpPr/>
          <p:nvPr/>
        </p:nvSpPr>
        <p:spPr>
          <a:xfrm>
            <a:off x="2942423" y="7282382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0E1B6C2-EEDB-704A-93C5-DBAD60CBB19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346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 to c4-01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Settings, Remote State Datasource, Generic Variables, Local Values, Kubernetes Provider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Namespace: fp-ns-app1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 Outputs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Pod Execution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and IAM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E5C62-025E-00AE-2030-74C7B8C5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1556139"/>
            <a:ext cx="5854700" cy="60579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9A4A2E1-7232-AAA0-CA79-4ECA55E2AFF0}"/>
              </a:ext>
            </a:extLst>
          </p:cNvPr>
          <p:cNvSpPr/>
          <p:nvPr/>
        </p:nvSpPr>
        <p:spPr>
          <a:xfrm>
            <a:off x="2942423" y="7282382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DB77F68-B00E-F848-984D-D60E45BFB84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100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87" y="153254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Run AWS EKS Workloads on AWS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BF5FBF9C-4003-4142-AF77-58667502ACC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1004289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512516"/>
            <a:ext cx="10369577" cy="687766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510817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71305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59658" y="466722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310865" y="3535716"/>
            <a:ext cx="1944159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9B072B"/>
                </a:solidFill>
              </a:rPr>
              <a:t>Run AWS EKS </a:t>
            </a:r>
          </a:p>
          <a:p>
            <a:r>
              <a:rPr lang="en-US" sz="2400" b="1" dirty="0">
                <a:solidFill>
                  <a:srgbClr val="9B072B"/>
                </a:solidFill>
              </a:rPr>
              <a:t>Workloads on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AWS Fargate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49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53528" y="3769663"/>
            <a:ext cx="1784780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10743822" y="3769317"/>
            <a:ext cx="2215433" cy="2222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441098" cy="14101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851539" y="2352183"/>
            <a:ext cx="1029050" cy="141713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235670" y="3645796"/>
            <a:ext cx="8933793" cy="2450204"/>
          </a:xfrm>
          <a:prstGeom prst="rect">
            <a:avLst/>
          </a:prstGeom>
          <a:noFill/>
          <a:ln w="508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58898"/>
            <a:ext cx="3598700" cy="82338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58898"/>
            <a:ext cx="3785378" cy="83074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89620" y="1267356"/>
            <a:ext cx="37763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http://fargate-profile-demo-501.nhoulongut.com</a:t>
            </a:r>
          </a:p>
          <a:p>
            <a:endParaRPr lang="en-US" sz="16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1040334" y="5482887"/>
            <a:ext cx="1808725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app3 - </a:t>
            </a:r>
            <a:r>
              <a:rPr lang="en-US" sz="1400" dirty="0">
                <a:solidFill>
                  <a:srgbClr val="FFFF00"/>
                </a:solidFill>
              </a:rPr>
              <a:t>NodePort SVC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119" idx="0"/>
          </p:cNvCxnSpPr>
          <p:nvPr/>
        </p:nvCxnSpPr>
        <p:spPr>
          <a:xfrm>
            <a:off x="11204179" y="2831595"/>
            <a:ext cx="737892" cy="132560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7DFED1-F1BF-D22B-A216-9B20AA1DE654}"/>
              </a:ext>
            </a:extLst>
          </p:cNvPr>
          <p:cNvGrpSpPr/>
          <p:nvPr/>
        </p:nvGrpSpPr>
        <p:grpSpPr>
          <a:xfrm>
            <a:off x="4530081" y="4174711"/>
            <a:ext cx="1341393" cy="1229994"/>
            <a:chOff x="4464099" y="4671460"/>
            <a:chExt cx="1341393" cy="122999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208CF1-E912-9D41-8C67-400BD5258B89}"/>
                </a:ext>
              </a:extLst>
            </p:cNvPr>
            <p:cNvSpPr/>
            <p:nvPr/>
          </p:nvSpPr>
          <p:spPr>
            <a:xfrm>
              <a:off x="4482057" y="4671460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9070E9-4CE3-E84D-A268-D77A4C3A7E86}"/>
                </a:ext>
              </a:extLst>
            </p:cNvPr>
            <p:cNvSpPr/>
            <p:nvPr/>
          </p:nvSpPr>
          <p:spPr>
            <a:xfrm>
              <a:off x="4576158" y="4781727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CF68B2-CAAA-C946-9E94-6B53B5657BA9}"/>
                </a:ext>
              </a:extLst>
            </p:cNvPr>
            <p:cNvSpPr/>
            <p:nvPr/>
          </p:nvSpPr>
          <p:spPr>
            <a:xfrm>
              <a:off x="4710833" y="484574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12CE5C6-58E7-1746-82E7-08707E27832A}"/>
                </a:ext>
              </a:extLst>
            </p:cNvPr>
            <p:cNvSpPr txBox="1"/>
            <p:nvPr/>
          </p:nvSpPr>
          <p:spPr>
            <a:xfrm>
              <a:off x="4464099" y="5624455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A4E9FE-5CCA-574A-A3E1-4F4E492056C5}"/>
                </a:ext>
              </a:extLst>
            </p:cNvPr>
            <p:cNvSpPr txBox="1"/>
            <p:nvPr/>
          </p:nvSpPr>
          <p:spPr>
            <a:xfrm>
              <a:off x="4668376" y="544882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CA3A7E-3E04-1642-92BE-053E562E051F}"/>
                </a:ext>
              </a:extLst>
            </p:cNvPr>
            <p:cNvGrpSpPr/>
            <p:nvPr/>
          </p:nvGrpSpPr>
          <p:grpSpPr>
            <a:xfrm>
              <a:off x="4837153" y="4961516"/>
              <a:ext cx="555550" cy="352840"/>
              <a:chOff x="853440" y="4579716"/>
              <a:chExt cx="1006998" cy="8275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FA40D38-F0B5-A647-A350-11F71130867A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1282CCB-7648-7F4D-9057-91CE9D98C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B22162D-081D-BF4B-B223-F7D91E711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D0E4B10-108E-9C4F-8F0A-EEC083D2F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85DF01E-EAC4-F44B-B397-DB3671C02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0472FC0-5B24-1D4E-A267-993E738C6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8BAB51-56E2-944F-B2D2-5DBC2A954295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8FCC9C-E845-EC4D-A27B-13A34DD8B5A8}"/>
                </a:ext>
              </a:extLst>
            </p:cNvPr>
            <p:cNvSpPr txBox="1"/>
            <p:nvPr/>
          </p:nvSpPr>
          <p:spPr>
            <a:xfrm>
              <a:off x="4887656" y="527129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426862" y="555482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5196682" y="2808891"/>
            <a:ext cx="1661223" cy="136582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64930" y="1490304"/>
            <a:ext cx="5309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http://fargate-profile-demo-501.nholuongut.com/app1/</a:t>
            </a:r>
            <a:r>
              <a:rPr lang="en-US" sz="1400" dirty="0" err="1">
                <a:solidFill>
                  <a:srgbClr val="00B0F0"/>
                </a:solidFill>
              </a:rPr>
              <a:t>index.html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1141" y="1850861"/>
            <a:ext cx="5135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http://fargate-profile-demo-501.stacksimplify.com/app2/</a:t>
            </a:r>
            <a:r>
              <a:rPr lang="en-US" sz="1400" dirty="0" err="1">
                <a:solidFill>
                  <a:srgbClr val="FFC000"/>
                </a:solidFill>
              </a:rPr>
              <a:t>index.html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474" y="6918067"/>
            <a:ext cx="2144149" cy="72507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03D32AB-1CE2-59AF-AEBC-2356AB6092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3800" y="3762578"/>
            <a:ext cx="330200" cy="330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9D5B4A7-44FA-FE1C-8D4B-FE0FFA823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43822" y="3783602"/>
            <a:ext cx="330200" cy="3302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943B6C9-0C4C-B027-B04D-1310DAD97AFB}"/>
              </a:ext>
            </a:extLst>
          </p:cNvPr>
          <p:cNvSpPr/>
          <p:nvPr/>
        </p:nvSpPr>
        <p:spPr>
          <a:xfrm>
            <a:off x="6208723" y="3790687"/>
            <a:ext cx="1691691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C5E364E9-DBB0-4E01-D230-788C007CB9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08995" y="3783602"/>
            <a:ext cx="330200" cy="330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7340C2-1A3B-5444-5F7D-FBB073889951}"/>
              </a:ext>
            </a:extLst>
          </p:cNvPr>
          <p:cNvGrpSpPr/>
          <p:nvPr/>
        </p:nvGrpSpPr>
        <p:grpSpPr>
          <a:xfrm>
            <a:off x="11275470" y="4157198"/>
            <a:ext cx="1341393" cy="1229994"/>
            <a:chOff x="11211768" y="4641421"/>
            <a:chExt cx="1341393" cy="122999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E3E6AFA-9B38-F242-9551-66EDA9EEDC19}"/>
                </a:ext>
              </a:extLst>
            </p:cNvPr>
            <p:cNvSpPr/>
            <p:nvPr/>
          </p:nvSpPr>
          <p:spPr>
            <a:xfrm>
              <a:off x="11229726" y="4641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38CEB74-C85D-7362-5030-8F7FB66F9A0C}"/>
                </a:ext>
              </a:extLst>
            </p:cNvPr>
            <p:cNvSpPr/>
            <p:nvPr/>
          </p:nvSpPr>
          <p:spPr>
            <a:xfrm>
              <a:off x="11334337" y="4751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4FEF5B-1B5D-3E05-7AD2-B93268C3F423}"/>
                </a:ext>
              </a:extLst>
            </p:cNvPr>
            <p:cNvSpPr/>
            <p:nvPr/>
          </p:nvSpPr>
          <p:spPr>
            <a:xfrm>
              <a:off x="11458503" y="4815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031CBA-EFEE-25F9-C315-F78841CB718D}"/>
                </a:ext>
              </a:extLst>
            </p:cNvPr>
            <p:cNvSpPr txBox="1"/>
            <p:nvPr/>
          </p:nvSpPr>
          <p:spPr>
            <a:xfrm>
              <a:off x="11211768" y="5594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A72629-F1E6-719E-413E-A06AD71AE6D2}"/>
                </a:ext>
              </a:extLst>
            </p:cNvPr>
            <p:cNvSpPr txBox="1"/>
            <p:nvPr/>
          </p:nvSpPr>
          <p:spPr>
            <a:xfrm>
              <a:off x="11416045" y="5418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9747019-D8F3-98F5-A7AB-B5685BB3EE4A}"/>
                </a:ext>
              </a:extLst>
            </p:cNvPr>
            <p:cNvGrpSpPr/>
            <p:nvPr/>
          </p:nvGrpSpPr>
          <p:grpSpPr>
            <a:xfrm>
              <a:off x="11605315" y="4922751"/>
              <a:ext cx="555550" cy="352840"/>
              <a:chOff x="853440" y="4579716"/>
              <a:chExt cx="1006998" cy="82759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54E1B41-DCE1-9794-74FF-3C7E2EAD370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29E79A-DEB4-F48E-6740-1C656063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B588577-1F19-7D32-DB04-0935609D3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A220258-57D2-DBED-A28A-CED653FBA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049C4F2-147D-2B43-2BFC-6BF5E32F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59390D9-C663-71D1-A2E6-BD0F117CC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7C708F3-A2F7-3A21-5A19-943FFE3FC593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61D8DD7-E6A3-8795-2E90-1CB27857D798}"/>
                </a:ext>
              </a:extLst>
            </p:cNvPr>
            <p:cNvSpPr txBox="1"/>
            <p:nvPr/>
          </p:nvSpPr>
          <p:spPr>
            <a:xfrm>
              <a:off x="11635325" y="5241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FBC3C5B3-1DF5-1D45-C369-9CEF8D2F317D}"/>
              </a:ext>
            </a:extLst>
          </p:cNvPr>
          <p:cNvSpPr txBox="1"/>
          <p:nvPr/>
        </p:nvSpPr>
        <p:spPr>
          <a:xfrm>
            <a:off x="8035559" y="4788762"/>
            <a:ext cx="21827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Fargate Profile: fp-app1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386E1B4-FD09-78C8-8D81-42C9B0DB4E01}"/>
              </a:ext>
            </a:extLst>
          </p:cNvPr>
          <p:cNvSpPr/>
          <p:nvPr/>
        </p:nvSpPr>
        <p:spPr>
          <a:xfrm>
            <a:off x="9837452" y="1502448"/>
            <a:ext cx="1648663" cy="31565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SSL &amp; SSL Redirect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3FE09AB-0DAE-D359-A4A3-41BA313F2B80}"/>
              </a:ext>
            </a:extLst>
          </p:cNvPr>
          <p:cNvSpPr/>
          <p:nvPr/>
        </p:nvSpPr>
        <p:spPr>
          <a:xfrm>
            <a:off x="6539117" y="1539294"/>
            <a:ext cx="1470587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External DNS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2002498-255C-5E17-DACC-B961A7E35BF3}"/>
              </a:ext>
            </a:extLst>
          </p:cNvPr>
          <p:cNvSpPr/>
          <p:nvPr/>
        </p:nvSpPr>
        <p:spPr>
          <a:xfrm>
            <a:off x="6263851" y="5554134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2EB9D41-50C2-9BDA-5BD3-DCCEFD857605}"/>
              </a:ext>
            </a:extLst>
          </p:cNvPr>
          <p:cNvCxnSpPr>
            <a:cxnSpLocks/>
            <a:stCxn id="85" idx="2"/>
            <a:endCxn id="188" idx="0"/>
          </p:cNvCxnSpPr>
          <p:nvPr/>
        </p:nvCxnSpPr>
        <p:spPr>
          <a:xfrm flipH="1">
            <a:off x="7100664" y="2819747"/>
            <a:ext cx="1759513" cy="135401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CCFE7-1E64-B58D-30E9-E4203A1F430C}"/>
              </a:ext>
            </a:extLst>
          </p:cNvPr>
          <p:cNvGrpSpPr/>
          <p:nvPr/>
        </p:nvGrpSpPr>
        <p:grpSpPr>
          <a:xfrm>
            <a:off x="6434063" y="4173765"/>
            <a:ext cx="1341393" cy="1229994"/>
            <a:chOff x="8473298" y="4466421"/>
            <a:chExt cx="1341393" cy="122999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57049E3-FCD6-8456-EDAE-30A97346FE80}"/>
                </a:ext>
              </a:extLst>
            </p:cNvPr>
            <p:cNvSpPr/>
            <p:nvPr/>
          </p:nvSpPr>
          <p:spPr>
            <a:xfrm>
              <a:off x="8491256" y="4466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B92B44-CE52-54E4-03CE-F6C4C4E7722D}"/>
                </a:ext>
              </a:extLst>
            </p:cNvPr>
            <p:cNvSpPr/>
            <p:nvPr/>
          </p:nvSpPr>
          <p:spPr>
            <a:xfrm>
              <a:off x="8595867" y="4576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C8AB45F-2945-3BB1-1D9D-7A411D15D35F}"/>
                </a:ext>
              </a:extLst>
            </p:cNvPr>
            <p:cNvSpPr/>
            <p:nvPr/>
          </p:nvSpPr>
          <p:spPr>
            <a:xfrm>
              <a:off x="8720033" y="4640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EE4A17E-FEB1-9899-67D3-53201A60E274}"/>
                </a:ext>
              </a:extLst>
            </p:cNvPr>
            <p:cNvSpPr txBox="1"/>
            <p:nvPr/>
          </p:nvSpPr>
          <p:spPr>
            <a:xfrm>
              <a:off x="8473298" y="5419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app2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A04D68D-11E9-CBF2-64AF-575F640F3DBE}"/>
                </a:ext>
              </a:extLst>
            </p:cNvPr>
            <p:cNvSpPr txBox="1"/>
            <p:nvPr/>
          </p:nvSpPr>
          <p:spPr>
            <a:xfrm>
              <a:off x="8677575" y="5243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E906CCE-6A9C-56A6-5A89-09E055DF6400}"/>
                </a:ext>
              </a:extLst>
            </p:cNvPr>
            <p:cNvGrpSpPr/>
            <p:nvPr/>
          </p:nvGrpSpPr>
          <p:grpSpPr>
            <a:xfrm>
              <a:off x="8866845" y="4747751"/>
              <a:ext cx="555550" cy="352840"/>
              <a:chOff x="853440" y="4579716"/>
              <a:chExt cx="1006998" cy="8275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5B1D5CA-35A6-21DC-A68C-E5DB8F0C9A5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2E79DFB-2B9D-E267-00DE-12EC30F06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CCD6AA8-5FEC-2E61-AC11-17CE790C9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5A5AA1C-CFBF-BE57-07CA-EB51820FB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9E6291C-F5D4-4C42-F59E-8E6AC9822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6E8295B-2ADE-A7E5-D9A5-51257845D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5B82B58-1EFA-24C7-1DC2-17518DC8577B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50D9A01-E3B4-5803-F09A-EEF743DD12DB}"/>
                </a:ext>
              </a:extLst>
            </p:cNvPr>
            <p:cNvSpPr txBox="1"/>
            <p:nvPr/>
          </p:nvSpPr>
          <p:spPr>
            <a:xfrm>
              <a:off x="8906040" y="505833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1B78682-938E-40A1-6D33-B6B180852261}"/>
              </a:ext>
            </a:extLst>
          </p:cNvPr>
          <p:cNvSpPr/>
          <p:nvPr/>
        </p:nvSpPr>
        <p:spPr>
          <a:xfrm>
            <a:off x="9826799" y="1810921"/>
            <a:ext cx="1648663" cy="218424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Target Type: IP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2AEA0B-0B51-DD3A-82C5-008E8CF777BF}"/>
              </a:ext>
            </a:extLst>
          </p:cNvPr>
          <p:cNvSpPr/>
          <p:nvPr/>
        </p:nvSpPr>
        <p:spPr>
          <a:xfrm>
            <a:off x="6802639" y="7261154"/>
            <a:ext cx="4101846" cy="4861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Check Settings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28C785-033F-AB4F-A542-CC6D7CE2977B}"/>
              </a:ext>
            </a:extLst>
          </p:cNvPr>
          <p:cNvCxnSpPr>
            <a:stCxn id="39" idx="0"/>
            <a:endCxn id="144" idx="2"/>
          </p:cNvCxnSpPr>
          <p:nvPr/>
        </p:nvCxnSpPr>
        <p:spPr>
          <a:xfrm flipH="1" flipV="1">
            <a:off x="5252671" y="5870478"/>
            <a:ext cx="3600891" cy="139067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C85746-F9BA-F80C-FFDE-364AC97D1C22}"/>
              </a:ext>
            </a:extLst>
          </p:cNvPr>
          <p:cNvCxnSpPr>
            <a:stCxn id="39" idx="0"/>
            <a:endCxn id="205" idx="2"/>
          </p:cNvCxnSpPr>
          <p:nvPr/>
        </p:nvCxnSpPr>
        <p:spPr>
          <a:xfrm flipH="1" flipV="1">
            <a:off x="7089660" y="5869789"/>
            <a:ext cx="1763902" cy="139136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37A102-B409-CF85-C75E-D70621DACB7C}"/>
              </a:ext>
            </a:extLst>
          </p:cNvPr>
          <p:cNvCxnSpPr>
            <a:stCxn id="39" idx="0"/>
            <a:endCxn id="265" idx="2"/>
          </p:cNvCxnSpPr>
          <p:nvPr/>
        </p:nvCxnSpPr>
        <p:spPr>
          <a:xfrm flipV="1">
            <a:off x="8853562" y="5798542"/>
            <a:ext cx="3091135" cy="146261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Subtitle 2">
            <a:extLst>
              <a:ext uri="{FF2B5EF4-FFF2-40B4-BE49-F238E27FC236}">
                <a16:creationId xmlns:a16="http://schemas.microsoft.com/office/drawing/2014/main" id="{439792DF-B0BC-0A40-B833-7C5E22C3198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2866141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97B16-1D52-9C75-7678-E10C8C4D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47" y="-210031"/>
            <a:ext cx="12618720" cy="1188851"/>
          </a:xfrm>
        </p:spPr>
        <p:txBody>
          <a:bodyPr/>
          <a:lstStyle/>
          <a:p>
            <a:r>
              <a:rPr lang="en-US" dirty="0"/>
              <a:t>Fargate Profile Namespace - fp-ns-app1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0573E-978C-4184-73A5-1CA5AEDA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768613"/>
            <a:ext cx="6474171" cy="17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E27FC-BF1D-6654-3AE0-F05C2895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0" y="2563426"/>
            <a:ext cx="6474171" cy="1754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7D07B-B0D5-F797-8E1E-520394070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8" y="4359287"/>
            <a:ext cx="6474171" cy="177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CB22A-D81A-35FB-DE07-56692642D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34" y="768612"/>
            <a:ext cx="7688424" cy="174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94E6E-272A-7D57-E0DA-E5AAD9D4C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834" y="2571831"/>
            <a:ext cx="7649725" cy="174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134C89-D62F-57F2-5327-3F9A13E4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834" y="4375050"/>
            <a:ext cx="7688424" cy="1745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1C4E61-50AE-5C15-2EC1-642A77B28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368" y="6178011"/>
            <a:ext cx="5625881" cy="15684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08DAB44-E916-48EF-6830-6CC2DA22590E}"/>
              </a:ext>
            </a:extLst>
          </p:cNvPr>
          <p:cNvSpPr/>
          <p:nvPr/>
        </p:nvSpPr>
        <p:spPr>
          <a:xfrm>
            <a:off x="194661" y="6255813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k8s  Deployments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81899E-4F77-8229-2281-DC7AB6CD8560}"/>
              </a:ext>
            </a:extLst>
          </p:cNvPr>
          <p:cNvSpPr/>
          <p:nvPr/>
        </p:nvSpPr>
        <p:spPr>
          <a:xfrm>
            <a:off x="11004256" y="6137686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k8s  NodePort Svc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BCBA43-B152-5DB0-92DC-BB515FC84662}"/>
              </a:ext>
            </a:extLst>
          </p:cNvPr>
          <p:cNvSpPr/>
          <p:nvPr/>
        </p:nvSpPr>
        <p:spPr>
          <a:xfrm>
            <a:off x="213138" y="7012913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Ingress Service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96E3A3-91FD-4EC1-4FCD-36BD01F200E4}"/>
              </a:ext>
            </a:extLst>
          </p:cNvPr>
          <p:cNvSpPr/>
          <p:nvPr/>
        </p:nvSpPr>
        <p:spPr>
          <a:xfrm>
            <a:off x="9635477" y="6894786"/>
            <a:ext cx="4960546" cy="85169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created in </a:t>
            </a:r>
          </a:p>
          <a:p>
            <a:pPr algn="ctr"/>
            <a:r>
              <a:rPr lang="en-US" dirty="0"/>
              <a:t>Namespace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49A3E1F-DEC7-D04A-A449-B24C37155D6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141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02C8760-7633-D74A-A0A6-9CC3607D522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C45888-FAB3-8842-EEE3-9C28CEA5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Ingress Service - </a:t>
            </a:r>
            <a:r>
              <a:rPr lang="en-US" sz="4200" dirty="0">
                <a:solidFill>
                  <a:srgbClr val="0070C0"/>
                </a:solidFill>
              </a:rPr>
              <a:t>Annotation for Fargate Workloads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53D53-42DE-882F-FEAA-A43EB635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3" y="4404015"/>
            <a:ext cx="13858768" cy="13620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7D87A1-A5E9-7403-4A8C-FDA784F780BE}"/>
              </a:ext>
            </a:extLst>
          </p:cNvPr>
          <p:cNvSpPr/>
          <p:nvPr/>
        </p:nvSpPr>
        <p:spPr>
          <a:xfrm>
            <a:off x="1918138" y="1770892"/>
            <a:ext cx="10205545" cy="1960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Ingress Service </a:t>
            </a:r>
            <a:r>
              <a:rPr lang="en-US" sz="3500" b="1" dirty="0">
                <a:solidFill>
                  <a:srgbClr val="FFFF00"/>
                </a:solidFill>
              </a:rPr>
              <a:t>Important  Annotation </a:t>
            </a:r>
            <a:r>
              <a:rPr lang="en-US" sz="3500" b="1" dirty="0"/>
              <a:t>for Fargate Workloads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3BB6FC6-46AE-894B-8971-2FC8CCA5BBB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690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055" y="-1441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73229" y="18176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88493" y="18444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73229" y="269003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88493" y="269003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428649" y="536468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143913" y="5199522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and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161016" y="73146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428649" y="65991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160086" y="6385127"/>
            <a:ext cx="6356733" cy="136791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Service,  Ingress Service and ACM Certificate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73229" y="3519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88493" y="3519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444823" y="4377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60087" y="4377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3124A-2AEF-3C18-B884-136D4956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4" y="175161"/>
            <a:ext cx="5428110" cy="7414738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4AF5E6-1403-FAD3-D257-58ECAA8135BC}"/>
              </a:ext>
            </a:extLst>
          </p:cNvPr>
          <p:cNvSpPr/>
          <p:nvPr/>
        </p:nvSpPr>
        <p:spPr>
          <a:xfrm>
            <a:off x="3183439" y="2083872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5B1A41C-0E96-44D9-5FD5-EC8BAE925B70}"/>
              </a:ext>
            </a:extLst>
          </p:cNvPr>
          <p:cNvSpPr/>
          <p:nvPr/>
        </p:nvSpPr>
        <p:spPr>
          <a:xfrm>
            <a:off x="2477295" y="4556643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5EAAE8AD-947B-2547-B31E-B889808353F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472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  <p:bldP spid="2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243" y="16409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Create FARGATE ONLY EKS Cluster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7B8699B8-32B0-6B49-BB26-EB6FD9D234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9851626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2C4D18-0973-88DF-6517-31FBF4D4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69"/>
            <a:ext cx="12618720" cy="1188851"/>
          </a:xfrm>
        </p:spPr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CoreDNS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C6E0-4B42-FC12-722B-C4E3A123AA51}"/>
              </a:ext>
            </a:extLst>
          </p:cNvPr>
          <p:cNvSpPr/>
          <p:nvPr/>
        </p:nvSpPr>
        <p:spPr>
          <a:xfrm>
            <a:off x="5559483" y="2153018"/>
            <a:ext cx="3511434" cy="2555617"/>
          </a:xfrm>
          <a:prstGeom prst="rect">
            <a:avLst/>
          </a:prstGeom>
          <a:solidFill>
            <a:schemeClr val="bg2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oogle Shape;660;p35">
            <a:extLst>
              <a:ext uri="{FF2B5EF4-FFF2-40B4-BE49-F238E27FC236}">
                <a16:creationId xmlns:a16="http://schemas.microsoft.com/office/drawing/2014/main" id="{06420B26-1EC6-2977-46D6-A5D9C38023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4539" y="31154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38;p35">
            <a:extLst>
              <a:ext uri="{FF2B5EF4-FFF2-40B4-BE49-F238E27FC236}">
                <a16:creationId xmlns:a16="http://schemas.microsoft.com/office/drawing/2014/main" id="{77E586F7-EE09-D3D9-19A3-4B398A2CF7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929" y="3063745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FAA0F0-6D23-E1DC-C52F-707B2488DD56}"/>
              </a:ext>
            </a:extLst>
          </p:cNvPr>
          <p:cNvSpPr txBox="1"/>
          <p:nvPr/>
        </p:nvSpPr>
        <p:spPr>
          <a:xfrm>
            <a:off x="6052804" y="2211674"/>
            <a:ext cx="27415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 Deployment</a:t>
            </a:r>
          </a:p>
        </p:txBody>
      </p:sp>
      <p:pic>
        <p:nvPicPr>
          <p:cNvPr id="19" name="Google Shape;637;p35">
            <a:extLst>
              <a:ext uri="{FF2B5EF4-FFF2-40B4-BE49-F238E27FC236}">
                <a16:creationId xmlns:a16="http://schemas.microsoft.com/office/drawing/2014/main" id="{5AC3A510-8A52-59F5-EF4E-FBB274A193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866" y="25839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37;p35">
            <a:extLst>
              <a:ext uri="{FF2B5EF4-FFF2-40B4-BE49-F238E27FC236}">
                <a16:creationId xmlns:a16="http://schemas.microsoft.com/office/drawing/2014/main" id="{5D0D7109-7A19-B2C4-29FD-B33B99D203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866" y="364761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1F22735-F267-4687-6B19-75B3BB344D18}"/>
              </a:ext>
            </a:extLst>
          </p:cNvPr>
          <p:cNvSpPr/>
          <p:nvPr/>
        </p:nvSpPr>
        <p:spPr>
          <a:xfrm>
            <a:off x="203001" y="890326"/>
            <a:ext cx="5157275" cy="13213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CoreDNS</a:t>
            </a:r>
            <a:r>
              <a:rPr lang="en-US" dirty="0"/>
              <a:t> is a </a:t>
            </a:r>
            <a:r>
              <a:rPr lang="en-US" dirty="0">
                <a:solidFill>
                  <a:srgbClr val="FFFF00"/>
                </a:solidFill>
              </a:rPr>
              <a:t>DNS server </a:t>
            </a:r>
            <a:r>
              <a:rPr lang="en-US" dirty="0"/>
              <a:t>that can serve as the Kubernetes cluster DNS.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0A1551-1D14-0DBE-77CF-0C82EF3C3A27}"/>
              </a:ext>
            </a:extLst>
          </p:cNvPr>
          <p:cNvSpPr/>
          <p:nvPr/>
        </p:nvSpPr>
        <p:spPr>
          <a:xfrm>
            <a:off x="9362766" y="890326"/>
            <a:ext cx="5157275" cy="1321348"/>
          </a:xfrm>
          <a:prstGeom prst="ellipse">
            <a:avLst/>
          </a:prstGeom>
          <a:solidFill>
            <a:srgbClr val="389954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CoreDNS</a:t>
            </a:r>
            <a:r>
              <a:rPr lang="en-IN" dirty="0"/>
              <a:t> pods provide </a:t>
            </a:r>
            <a:r>
              <a:rPr lang="en-IN" dirty="0">
                <a:solidFill>
                  <a:srgbClr val="FFFF00"/>
                </a:solidFill>
              </a:rPr>
              <a:t>name resolution</a:t>
            </a:r>
            <a:r>
              <a:rPr lang="en-IN" dirty="0"/>
              <a:t> for all pods in the cluster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CC9AF0-DB3F-71D4-980E-2C3DACBC2AC8}"/>
              </a:ext>
            </a:extLst>
          </p:cNvPr>
          <p:cNvSpPr/>
          <p:nvPr/>
        </p:nvSpPr>
        <p:spPr>
          <a:xfrm>
            <a:off x="76411" y="4657963"/>
            <a:ext cx="6561060" cy="308281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When we create an Amazon EKS cluster with at least </a:t>
            </a:r>
            <a:r>
              <a:rPr lang="en-IN" dirty="0">
                <a:solidFill>
                  <a:srgbClr val="FFFF00"/>
                </a:solidFill>
              </a:rPr>
              <a:t>one worker node</a:t>
            </a:r>
            <a:r>
              <a:rPr lang="en-IN" dirty="0"/>
              <a:t>, </a:t>
            </a:r>
            <a:r>
              <a:rPr lang="en-IN" dirty="0">
                <a:solidFill>
                  <a:srgbClr val="FFFF00"/>
                </a:solidFill>
              </a:rPr>
              <a:t>two replicas </a:t>
            </a:r>
            <a:r>
              <a:rPr lang="en-IN" dirty="0"/>
              <a:t>of the </a:t>
            </a:r>
            <a:r>
              <a:rPr lang="en-IN" dirty="0" err="1"/>
              <a:t>CoreDNS</a:t>
            </a:r>
            <a:r>
              <a:rPr lang="en-IN" dirty="0"/>
              <a:t> image are deployed by default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D960D-230E-1EEC-FBD1-04C51FEA171B}"/>
              </a:ext>
            </a:extLst>
          </p:cNvPr>
          <p:cNvSpPr/>
          <p:nvPr/>
        </p:nvSpPr>
        <p:spPr>
          <a:xfrm>
            <a:off x="7992930" y="4607291"/>
            <a:ext cx="6561060" cy="30828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</a:t>
            </a:r>
            <a:r>
              <a:rPr lang="en-IN" dirty="0" err="1"/>
              <a:t>CoreDNS</a:t>
            </a:r>
            <a:r>
              <a:rPr lang="en-IN" dirty="0"/>
              <a:t> pods can be deployed to </a:t>
            </a:r>
            <a:r>
              <a:rPr lang="en-IN" dirty="0">
                <a:solidFill>
                  <a:srgbClr val="FFFF00"/>
                </a:solidFill>
              </a:rPr>
              <a:t>Fargate nodes</a:t>
            </a:r>
            <a:r>
              <a:rPr lang="en-IN" dirty="0"/>
              <a:t> if your cluster includes an </a:t>
            </a:r>
            <a:r>
              <a:rPr lang="en-IN" dirty="0">
                <a:solidFill>
                  <a:srgbClr val="FFFF00"/>
                </a:solidFill>
              </a:rPr>
              <a:t>AWS Fargate profile </a:t>
            </a:r>
            <a:r>
              <a:rPr lang="en-IN" dirty="0"/>
              <a:t>with a </a:t>
            </a:r>
            <a:r>
              <a:rPr lang="en-IN" dirty="0">
                <a:solidFill>
                  <a:srgbClr val="FFFF00"/>
                </a:solidFill>
              </a:rPr>
              <a:t>namespace </a:t>
            </a:r>
            <a:r>
              <a:rPr lang="en-IN" dirty="0"/>
              <a:t>that matches the </a:t>
            </a:r>
            <a:r>
              <a:rPr lang="en-IN" dirty="0">
                <a:solidFill>
                  <a:srgbClr val="FFFF00"/>
                </a:solidFill>
              </a:rPr>
              <a:t>namespace </a:t>
            </a:r>
            <a:r>
              <a:rPr lang="en-IN" dirty="0"/>
              <a:t>for the </a:t>
            </a:r>
            <a:r>
              <a:rPr lang="en-IN" dirty="0" err="1"/>
              <a:t>CoreDNS</a:t>
            </a:r>
            <a:r>
              <a:rPr lang="en-IN" dirty="0"/>
              <a:t> deployment. In AWS EKS it is </a:t>
            </a:r>
            <a:r>
              <a:rPr lang="en-IN" dirty="0" err="1">
                <a:solidFill>
                  <a:srgbClr val="FFFF00"/>
                </a:solidFill>
              </a:rPr>
              <a:t>kube</a:t>
            </a:r>
            <a:r>
              <a:rPr lang="en-IN" dirty="0">
                <a:solidFill>
                  <a:srgbClr val="FFFF00"/>
                </a:solidFill>
              </a:rPr>
              <a:t>-system namespace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F2BA0361-3902-1F43-86AA-FD0C4597E44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07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0850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Fargate Only EKS Cluster</a:t>
            </a:r>
            <a:endParaRPr lang="en-US" sz="42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52249" y="567559"/>
            <a:ext cx="14128076" cy="698894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84462" y="534413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693683" y="880345"/>
            <a:ext cx="13586051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252026" y="846110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1050864" y="5153860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203" y="59968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493" y="593204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1069830" y="5138062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382" y="913491"/>
            <a:ext cx="516915" cy="51691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866" y="596256"/>
            <a:ext cx="299595" cy="2995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4419" y="942801"/>
            <a:ext cx="3866950" cy="1307664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5E009E-E098-C037-8FE0-F2CD6AEBAB64}"/>
              </a:ext>
            </a:extLst>
          </p:cNvPr>
          <p:cNvSpPr/>
          <p:nvPr/>
        </p:nvSpPr>
        <p:spPr>
          <a:xfrm>
            <a:off x="918036" y="2681274"/>
            <a:ext cx="3910385" cy="4620635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2" name="Google Shape;354;p25">
            <a:extLst>
              <a:ext uri="{FF2B5EF4-FFF2-40B4-BE49-F238E27FC236}">
                <a16:creationId xmlns:a16="http://schemas.microsoft.com/office/drawing/2014/main" id="{2A12CBDE-875B-0405-6EA2-70386A8B49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5852" y="2178765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ADD26C-0D91-436A-9C63-362E7A75F865}"/>
              </a:ext>
            </a:extLst>
          </p:cNvPr>
          <p:cNvSpPr txBox="1"/>
          <p:nvPr/>
        </p:nvSpPr>
        <p:spPr>
          <a:xfrm>
            <a:off x="1987581" y="2702764"/>
            <a:ext cx="255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70C0"/>
                </a:solidFill>
              </a:rPr>
              <a:t>kube</a:t>
            </a:r>
            <a:r>
              <a:rPr lang="en-US" sz="1800" b="1" dirty="0">
                <a:solidFill>
                  <a:srgbClr val="0070C0"/>
                </a:solidFill>
              </a:rPr>
              <a:t>-system Namespace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290B47-B2B1-EF11-AE87-B2A82E314F2E}"/>
              </a:ext>
            </a:extLst>
          </p:cNvPr>
          <p:cNvSpPr/>
          <p:nvPr/>
        </p:nvSpPr>
        <p:spPr>
          <a:xfrm>
            <a:off x="1065920" y="3176699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Google Shape;660;p35">
            <a:extLst>
              <a:ext uri="{FF2B5EF4-FFF2-40B4-BE49-F238E27FC236}">
                <a16:creationId xmlns:a16="http://schemas.microsoft.com/office/drawing/2014/main" id="{22D74C5D-89AC-0074-995B-7634462BD7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4377" y="384361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38;p35">
            <a:extLst>
              <a:ext uri="{FF2B5EF4-FFF2-40B4-BE49-F238E27FC236}">
                <a16:creationId xmlns:a16="http://schemas.microsoft.com/office/drawing/2014/main" id="{6D08547D-2234-68A4-F703-3C4DF99A2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877" y="386006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8C0CBA3-2A88-5A28-DEED-C9DAB2D214BE}"/>
              </a:ext>
            </a:extLst>
          </p:cNvPr>
          <p:cNvSpPr txBox="1"/>
          <p:nvPr/>
        </p:nvSpPr>
        <p:spPr>
          <a:xfrm>
            <a:off x="2235310" y="3135285"/>
            <a:ext cx="1269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EA2DD-6D24-C7BD-5355-8250C752DC36}"/>
              </a:ext>
            </a:extLst>
          </p:cNvPr>
          <p:cNvGrpSpPr/>
          <p:nvPr/>
        </p:nvGrpSpPr>
        <p:grpSpPr>
          <a:xfrm>
            <a:off x="2131282" y="3487728"/>
            <a:ext cx="1393616" cy="1367904"/>
            <a:chOff x="1524300" y="2153062"/>
            <a:chExt cx="1393616" cy="1367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20E8-213A-AC05-2D31-1E1B2A460CCF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D93AECF-0BAB-DFB2-2613-0659509E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94" name="Google Shape;637;p35">
              <a:extLst>
                <a:ext uri="{FF2B5EF4-FFF2-40B4-BE49-F238E27FC236}">
                  <a16:creationId xmlns:a16="http://schemas.microsoft.com/office/drawing/2014/main" id="{76219373-0855-D240-D854-D553CEC3D4C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7B3B7D-D418-DBC4-948B-1B3BD3D5327E}"/>
              </a:ext>
            </a:extLst>
          </p:cNvPr>
          <p:cNvGrpSpPr/>
          <p:nvPr/>
        </p:nvGrpSpPr>
        <p:grpSpPr>
          <a:xfrm>
            <a:off x="2137412" y="5556393"/>
            <a:ext cx="1393616" cy="1367904"/>
            <a:chOff x="1524300" y="2153062"/>
            <a:chExt cx="1393616" cy="136790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4CA49-369D-B965-F955-8808D2B09AE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E4D930A-949B-9F75-A61B-B6667E0E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02" name="Google Shape;637;p35">
              <a:extLst>
                <a:ext uri="{FF2B5EF4-FFF2-40B4-BE49-F238E27FC236}">
                  <a16:creationId xmlns:a16="http://schemas.microsoft.com/office/drawing/2014/main" id="{D4BB43B7-FA7C-AE33-9877-708F81A7726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AB1A24-DAD9-9353-AD6C-A818DEAD7093}"/>
              </a:ext>
            </a:extLst>
          </p:cNvPr>
          <p:cNvSpPr/>
          <p:nvPr/>
        </p:nvSpPr>
        <p:spPr>
          <a:xfrm>
            <a:off x="5599694" y="512655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Google Shape;660;p35">
            <a:extLst>
              <a:ext uri="{FF2B5EF4-FFF2-40B4-BE49-F238E27FC236}">
                <a16:creationId xmlns:a16="http://schemas.microsoft.com/office/drawing/2014/main" id="{ACEFE36C-BA95-6D2A-1971-E468CA41A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0033" y="5969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38;p35">
            <a:extLst>
              <a:ext uri="{FF2B5EF4-FFF2-40B4-BE49-F238E27FC236}">
                <a16:creationId xmlns:a16="http://schemas.microsoft.com/office/drawing/2014/main" id="{B097300F-8F84-A2AD-54A9-B75CFD7F1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323" y="590473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51B655A-899B-1957-7F28-C052D5D6B2BC}"/>
              </a:ext>
            </a:extLst>
          </p:cNvPr>
          <p:cNvSpPr txBox="1"/>
          <p:nvPr/>
        </p:nvSpPr>
        <p:spPr>
          <a:xfrm>
            <a:off x="6479362" y="5089462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4DC2A2E-5B8E-7E3C-327C-5A159C3916D5}"/>
              </a:ext>
            </a:extLst>
          </p:cNvPr>
          <p:cNvSpPr/>
          <p:nvPr/>
        </p:nvSpPr>
        <p:spPr>
          <a:xfrm>
            <a:off x="5466866" y="4666591"/>
            <a:ext cx="3910385" cy="260800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8" name="Google Shape;354;p25">
            <a:extLst>
              <a:ext uri="{FF2B5EF4-FFF2-40B4-BE49-F238E27FC236}">
                <a16:creationId xmlns:a16="http://schemas.microsoft.com/office/drawing/2014/main" id="{0BA265A0-C080-6E6D-94E3-E83BC240BA6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6866" y="4107575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91851223-9CDA-C703-DDBF-F59B729C9DE1}"/>
              </a:ext>
            </a:extLst>
          </p:cNvPr>
          <p:cNvSpPr txBox="1"/>
          <p:nvPr/>
        </p:nvSpPr>
        <p:spPr>
          <a:xfrm>
            <a:off x="6366986" y="4682867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default Namespace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388198-2803-7D3E-06F6-CAB813E0220F}"/>
              </a:ext>
            </a:extLst>
          </p:cNvPr>
          <p:cNvGrpSpPr/>
          <p:nvPr/>
        </p:nvGrpSpPr>
        <p:grpSpPr>
          <a:xfrm>
            <a:off x="6686242" y="5529084"/>
            <a:ext cx="1393616" cy="1367904"/>
            <a:chOff x="1524300" y="2153062"/>
            <a:chExt cx="1393616" cy="136790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77A670-C48D-A4CF-3751-C0C61EED657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0E3C0500-4B3C-B1AB-76A4-5ABA19C62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21" name="Google Shape;637;p35">
              <a:extLst>
                <a:ext uri="{FF2B5EF4-FFF2-40B4-BE49-F238E27FC236}">
                  <a16:creationId xmlns:a16="http://schemas.microsoft.com/office/drawing/2014/main" id="{314DDBDD-3926-D3F6-8608-DF36F50FBF3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A137F8-F8E8-39D2-47AE-0D33650E0077}"/>
              </a:ext>
            </a:extLst>
          </p:cNvPr>
          <p:cNvSpPr/>
          <p:nvPr/>
        </p:nvSpPr>
        <p:spPr>
          <a:xfrm>
            <a:off x="10216758" y="539848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Google Shape;660;p35">
            <a:extLst>
              <a:ext uri="{FF2B5EF4-FFF2-40B4-BE49-F238E27FC236}">
                <a16:creationId xmlns:a16="http://schemas.microsoft.com/office/drawing/2014/main" id="{D51BEFD0-632B-67F6-AE6C-ADE77A2F4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97" y="624145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38;p35">
            <a:extLst>
              <a:ext uri="{FF2B5EF4-FFF2-40B4-BE49-F238E27FC236}">
                <a16:creationId xmlns:a16="http://schemas.microsoft.com/office/drawing/2014/main" id="{927406FC-E78A-C56F-6F87-E030634ECA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387" y="61766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F2C42C3-9C8F-D1E9-E5B1-43E9E30C7D57}"/>
              </a:ext>
            </a:extLst>
          </p:cNvPr>
          <p:cNvSpPr txBox="1"/>
          <p:nvPr/>
        </p:nvSpPr>
        <p:spPr>
          <a:xfrm>
            <a:off x="11597433" y="5391432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8423084F-F7BE-5FE6-7F62-0091579E96E8}"/>
              </a:ext>
            </a:extLst>
          </p:cNvPr>
          <p:cNvSpPr/>
          <p:nvPr/>
        </p:nvSpPr>
        <p:spPr>
          <a:xfrm>
            <a:off x="10019227" y="1030014"/>
            <a:ext cx="3910385" cy="626607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7" name="Google Shape;354;p25">
            <a:extLst>
              <a:ext uri="{FF2B5EF4-FFF2-40B4-BE49-F238E27FC236}">
                <a16:creationId xmlns:a16="http://schemas.microsoft.com/office/drawing/2014/main" id="{1259FA59-F06B-DA09-8EB9-5A2565AA173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19227" y="491370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D6D1457-6846-EA62-60AC-781933269A2B}"/>
              </a:ext>
            </a:extLst>
          </p:cNvPr>
          <p:cNvSpPr txBox="1"/>
          <p:nvPr/>
        </p:nvSpPr>
        <p:spPr>
          <a:xfrm>
            <a:off x="10989025" y="102720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E4933C-D8C2-5498-614D-E19F304EE88C}"/>
              </a:ext>
            </a:extLst>
          </p:cNvPr>
          <p:cNvSpPr/>
          <p:nvPr/>
        </p:nvSpPr>
        <p:spPr>
          <a:xfrm>
            <a:off x="10175750" y="3569115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Google Shape;660;p35">
            <a:extLst>
              <a:ext uri="{FF2B5EF4-FFF2-40B4-BE49-F238E27FC236}">
                <a16:creationId xmlns:a16="http://schemas.microsoft.com/office/drawing/2014/main" id="{1EB857BC-4048-100C-6BFE-D07FCF0C20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207" y="423603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38;p35">
            <a:extLst>
              <a:ext uri="{FF2B5EF4-FFF2-40B4-BE49-F238E27FC236}">
                <a16:creationId xmlns:a16="http://schemas.microsoft.com/office/drawing/2014/main" id="{94261887-D351-624A-083D-E427D74E48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707" y="425247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C71C315-7C37-3E24-9BF6-E2981B41AD1F}"/>
              </a:ext>
            </a:extLst>
          </p:cNvPr>
          <p:cNvSpPr txBox="1"/>
          <p:nvPr/>
        </p:nvSpPr>
        <p:spPr>
          <a:xfrm>
            <a:off x="11572993" y="352749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06DEA00-7062-66D6-7B29-67CE2E6343CF}"/>
              </a:ext>
            </a:extLst>
          </p:cNvPr>
          <p:cNvGrpSpPr/>
          <p:nvPr/>
        </p:nvGrpSpPr>
        <p:grpSpPr>
          <a:xfrm>
            <a:off x="11241112" y="3880144"/>
            <a:ext cx="1393616" cy="1367904"/>
            <a:chOff x="1524300" y="2153062"/>
            <a:chExt cx="1393616" cy="1367904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9B66029-3A63-7248-574A-08B850860CE2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6195EB0-4D0E-0BA6-74DE-C043F79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36" name="Google Shape;637;p35">
              <a:extLst>
                <a:ext uri="{FF2B5EF4-FFF2-40B4-BE49-F238E27FC236}">
                  <a16:creationId xmlns:a16="http://schemas.microsoft.com/office/drawing/2014/main" id="{38E32471-94DB-3317-9D6E-CD35D78C56F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1ABE09-8A60-229E-A8FB-12A6FAAA0F3C}"/>
              </a:ext>
            </a:extLst>
          </p:cNvPr>
          <p:cNvGrpSpPr/>
          <p:nvPr/>
        </p:nvGrpSpPr>
        <p:grpSpPr>
          <a:xfrm>
            <a:off x="11303306" y="5801014"/>
            <a:ext cx="1393616" cy="1367904"/>
            <a:chOff x="1524300" y="2153062"/>
            <a:chExt cx="1393616" cy="13679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7F98C8-F333-F3D9-C25F-00E68A7782B4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7CA468BC-81D8-7B41-29BB-B2F9790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0" name="Google Shape;637;p35">
              <a:extLst>
                <a:ext uri="{FF2B5EF4-FFF2-40B4-BE49-F238E27FC236}">
                  <a16:creationId xmlns:a16="http://schemas.microsoft.com/office/drawing/2014/main" id="{98B73412-329B-C8FE-B205-A5FA2315CC9C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B8007F-A216-8030-BCB7-FAD96D0FF4B4}"/>
              </a:ext>
            </a:extLst>
          </p:cNvPr>
          <p:cNvSpPr/>
          <p:nvPr/>
        </p:nvSpPr>
        <p:spPr>
          <a:xfrm>
            <a:off x="10168311" y="1765534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2" name="Google Shape;660;p35">
            <a:extLst>
              <a:ext uri="{FF2B5EF4-FFF2-40B4-BE49-F238E27FC236}">
                <a16:creationId xmlns:a16="http://schemas.microsoft.com/office/drawing/2014/main" id="{3512026C-DFA8-9D91-2C49-CFA975E50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6768" y="243245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638;p35">
            <a:extLst>
              <a:ext uri="{FF2B5EF4-FFF2-40B4-BE49-F238E27FC236}">
                <a16:creationId xmlns:a16="http://schemas.microsoft.com/office/drawing/2014/main" id="{DB578F41-55D4-3273-CEAA-4CE20C0B59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68" y="244889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B1DF810A-44FC-6D70-D4EF-7B2205BF8DA5}"/>
              </a:ext>
            </a:extLst>
          </p:cNvPr>
          <p:cNvSpPr txBox="1"/>
          <p:nvPr/>
        </p:nvSpPr>
        <p:spPr>
          <a:xfrm>
            <a:off x="11545022" y="169337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6FDC31-E034-AFF7-5AB4-5BA0CABF1ADE}"/>
              </a:ext>
            </a:extLst>
          </p:cNvPr>
          <p:cNvGrpSpPr/>
          <p:nvPr/>
        </p:nvGrpSpPr>
        <p:grpSpPr>
          <a:xfrm>
            <a:off x="11233673" y="2076563"/>
            <a:ext cx="1393616" cy="1367904"/>
            <a:chOff x="1524300" y="2153062"/>
            <a:chExt cx="1393616" cy="13679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99FEFFF-A662-BFBC-58FC-96F28CF46167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3603101B-3D19-4993-6ED7-3BF81857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8" name="Google Shape;637;p35">
              <a:extLst>
                <a:ext uri="{FF2B5EF4-FFF2-40B4-BE49-F238E27FC236}">
                  <a16:creationId xmlns:a16="http://schemas.microsoft.com/office/drawing/2014/main" id="{3523D004-8B39-E12E-EBDA-1B9DE3BCDB9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Subtitle 2">
            <a:extLst>
              <a:ext uri="{FF2B5EF4-FFF2-40B4-BE49-F238E27FC236}">
                <a16:creationId xmlns:a16="http://schemas.microsoft.com/office/drawing/2014/main" id="{83615503-A648-244C-95EA-B2D2CE7ED8B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558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6" grpId="0" animBg="1"/>
      <p:bldP spid="78" grpId="0"/>
      <p:bldP spid="51" grpId="0" animBg="1"/>
      <p:bldP spid="53" grpId="0"/>
      <p:bldP spid="68" grpId="0" animBg="1"/>
      <p:bldP spid="77" grpId="0"/>
      <p:bldP spid="103" grpId="0" animBg="1"/>
      <p:bldP spid="106" grpId="0"/>
      <p:bldP spid="107" grpId="0" animBg="1"/>
      <p:bldP spid="109" grpId="0"/>
      <p:bldP spid="122" grpId="0" animBg="1"/>
      <p:bldP spid="125" grpId="0"/>
      <p:bldP spid="126" grpId="0" animBg="1"/>
      <p:bldP spid="128" grpId="0"/>
      <p:bldP spid="129" grpId="0" animBg="1"/>
      <p:bldP spid="132" grpId="0"/>
      <p:bldP spid="141" grpId="0" animBg="1"/>
      <p:bldP spid="144" grpId="0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52249" y="84083"/>
            <a:ext cx="14128076" cy="760948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55671" y="3787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693683" y="294290"/>
            <a:ext cx="13586051" cy="726519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244276" y="25267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1187497" y="5153860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7836" y="59968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26" y="593204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1206463" y="5138062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632" y="320054"/>
            <a:ext cx="516915" cy="51691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075" y="99719"/>
            <a:ext cx="299595" cy="2995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8583" y="301168"/>
            <a:ext cx="3866950" cy="1307664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5E009E-E098-C037-8FE0-F2CD6AEBAB64}"/>
              </a:ext>
            </a:extLst>
          </p:cNvPr>
          <p:cNvSpPr/>
          <p:nvPr/>
        </p:nvSpPr>
        <p:spPr>
          <a:xfrm>
            <a:off x="1054669" y="2681274"/>
            <a:ext cx="3910385" cy="4620635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2" name="Google Shape;354;p25">
            <a:extLst>
              <a:ext uri="{FF2B5EF4-FFF2-40B4-BE49-F238E27FC236}">
                <a16:creationId xmlns:a16="http://schemas.microsoft.com/office/drawing/2014/main" id="{2A12CBDE-875B-0405-6EA2-70386A8B49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7212" y="2357511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ADD26C-0D91-436A-9C63-362E7A75F865}"/>
              </a:ext>
            </a:extLst>
          </p:cNvPr>
          <p:cNvSpPr txBox="1"/>
          <p:nvPr/>
        </p:nvSpPr>
        <p:spPr>
          <a:xfrm>
            <a:off x="2124214" y="2702764"/>
            <a:ext cx="255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70C0"/>
                </a:solidFill>
              </a:rPr>
              <a:t>kube</a:t>
            </a:r>
            <a:r>
              <a:rPr lang="en-US" sz="1800" b="1" dirty="0">
                <a:solidFill>
                  <a:srgbClr val="0070C0"/>
                </a:solidFill>
              </a:rPr>
              <a:t>-system Namespace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290B47-B2B1-EF11-AE87-B2A82E314F2E}"/>
              </a:ext>
            </a:extLst>
          </p:cNvPr>
          <p:cNvSpPr/>
          <p:nvPr/>
        </p:nvSpPr>
        <p:spPr>
          <a:xfrm>
            <a:off x="1202553" y="3176699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Google Shape;660;p35">
            <a:extLst>
              <a:ext uri="{FF2B5EF4-FFF2-40B4-BE49-F238E27FC236}">
                <a16:creationId xmlns:a16="http://schemas.microsoft.com/office/drawing/2014/main" id="{22D74C5D-89AC-0074-995B-7634462BD7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1010" y="384361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38;p35">
            <a:extLst>
              <a:ext uri="{FF2B5EF4-FFF2-40B4-BE49-F238E27FC236}">
                <a16:creationId xmlns:a16="http://schemas.microsoft.com/office/drawing/2014/main" id="{6D08547D-2234-68A4-F703-3C4DF99A2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510" y="386006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8C0CBA3-2A88-5A28-DEED-C9DAB2D214BE}"/>
              </a:ext>
            </a:extLst>
          </p:cNvPr>
          <p:cNvSpPr txBox="1"/>
          <p:nvPr/>
        </p:nvSpPr>
        <p:spPr>
          <a:xfrm>
            <a:off x="2371943" y="3135285"/>
            <a:ext cx="1269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EA2DD-6D24-C7BD-5355-8250C752DC36}"/>
              </a:ext>
            </a:extLst>
          </p:cNvPr>
          <p:cNvGrpSpPr/>
          <p:nvPr/>
        </p:nvGrpSpPr>
        <p:grpSpPr>
          <a:xfrm>
            <a:off x="2267915" y="3487728"/>
            <a:ext cx="1393616" cy="1367904"/>
            <a:chOff x="1524300" y="2153062"/>
            <a:chExt cx="1393616" cy="1367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20E8-213A-AC05-2D31-1E1B2A460CCF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D93AECF-0BAB-DFB2-2613-0659509E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94" name="Google Shape;637;p35">
              <a:extLst>
                <a:ext uri="{FF2B5EF4-FFF2-40B4-BE49-F238E27FC236}">
                  <a16:creationId xmlns:a16="http://schemas.microsoft.com/office/drawing/2014/main" id="{76219373-0855-D240-D854-D553CEC3D4C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7B3B7D-D418-DBC4-948B-1B3BD3D5327E}"/>
              </a:ext>
            </a:extLst>
          </p:cNvPr>
          <p:cNvGrpSpPr/>
          <p:nvPr/>
        </p:nvGrpSpPr>
        <p:grpSpPr>
          <a:xfrm>
            <a:off x="2274045" y="5556393"/>
            <a:ext cx="1393616" cy="1367904"/>
            <a:chOff x="1524300" y="2153062"/>
            <a:chExt cx="1393616" cy="136790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4CA49-369D-B965-F955-8808D2B09AE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E4D930A-949B-9F75-A61B-B6667E0E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02" name="Google Shape;637;p35">
              <a:extLst>
                <a:ext uri="{FF2B5EF4-FFF2-40B4-BE49-F238E27FC236}">
                  <a16:creationId xmlns:a16="http://schemas.microsoft.com/office/drawing/2014/main" id="{D4BB43B7-FA7C-AE33-9877-708F81A7726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AB1A24-DAD9-9353-AD6C-A818DEAD7093}"/>
              </a:ext>
            </a:extLst>
          </p:cNvPr>
          <p:cNvSpPr/>
          <p:nvPr/>
        </p:nvSpPr>
        <p:spPr>
          <a:xfrm>
            <a:off x="5599694" y="512655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Google Shape;660;p35">
            <a:extLst>
              <a:ext uri="{FF2B5EF4-FFF2-40B4-BE49-F238E27FC236}">
                <a16:creationId xmlns:a16="http://schemas.microsoft.com/office/drawing/2014/main" id="{ACEFE36C-BA95-6D2A-1971-E468CA41A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0033" y="5969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38;p35">
            <a:extLst>
              <a:ext uri="{FF2B5EF4-FFF2-40B4-BE49-F238E27FC236}">
                <a16:creationId xmlns:a16="http://schemas.microsoft.com/office/drawing/2014/main" id="{B097300F-8F84-A2AD-54A9-B75CFD7F1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323" y="590473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51B655A-899B-1957-7F28-C052D5D6B2BC}"/>
              </a:ext>
            </a:extLst>
          </p:cNvPr>
          <p:cNvSpPr txBox="1"/>
          <p:nvPr/>
        </p:nvSpPr>
        <p:spPr>
          <a:xfrm>
            <a:off x="6479362" y="5089462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4DC2A2E-5B8E-7E3C-327C-5A159C3916D5}"/>
              </a:ext>
            </a:extLst>
          </p:cNvPr>
          <p:cNvSpPr/>
          <p:nvPr/>
        </p:nvSpPr>
        <p:spPr>
          <a:xfrm>
            <a:off x="5466866" y="4666591"/>
            <a:ext cx="3910385" cy="260800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8" name="Google Shape;354;p25">
            <a:extLst>
              <a:ext uri="{FF2B5EF4-FFF2-40B4-BE49-F238E27FC236}">
                <a16:creationId xmlns:a16="http://schemas.microsoft.com/office/drawing/2014/main" id="{0BA265A0-C080-6E6D-94E3-E83BC240BA6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8226" y="4286321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91851223-9CDA-C703-DDBF-F59B729C9DE1}"/>
              </a:ext>
            </a:extLst>
          </p:cNvPr>
          <p:cNvSpPr txBox="1"/>
          <p:nvPr/>
        </p:nvSpPr>
        <p:spPr>
          <a:xfrm>
            <a:off x="6366986" y="4682867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default Namespace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388198-2803-7D3E-06F6-CAB813E0220F}"/>
              </a:ext>
            </a:extLst>
          </p:cNvPr>
          <p:cNvGrpSpPr/>
          <p:nvPr/>
        </p:nvGrpSpPr>
        <p:grpSpPr>
          <a:xfrm>
            <a:off x="6686242" y="5529084"/>
            <a:ext cx="1393616" cy="1367904"/>
            <a:chOff x="1524300" y="2153062"/>
            <a:chExt cx="1393616" cy="136790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77A670-C48D-A4CF-3751-C0C61EED657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0E3C0500-4B3C-B1AB-76A4-5ABA19C62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21" name="Google Shape;637;p35">
              <a:extLst>
                <a:ext uri="{FF2B5EF4-FFF2-40B4-BE49-F238E27FC236}">
                  <a16:creationId xmlns:a16="http://schemas.microsoft.com/office/drawing/2014/main" id="{314DDBDD-3926-D3F6-8608-DF36F50FBF3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A137F8-F8E8-39D2-47AE-0D33650E0077}"/>
              </a:ext>
            </a:extLst>
          </p:cNvPr>
          <p:cNvSpPr/>
          <p:nvPr/>
        </p:nvSpPr>
        <p:spPr>
          <a:xfrm>
            <a:off x="10216758" y="539848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Google Shape;660;p35">
            <a:extLst>
              <a:ext uri="{FF2B5EF4-FFF2-40B4-BE49-F238E27FC236}">
                <a16:creationId xmlns:a16="http://schemas.microsoft.com/office/drawing/2014/main" id="{D51BEFD0-632B-67F6-AE6C-ADE77A2F4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97" y="624145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38;p35">
            <a:extLst>
              <a:ext uri="{FF2B5EF4-FFF2-40B4-BE49-F238E27FC236}">
                <a16:creationId xmlns:a16="http://schemas.microsoft.com/office/drawing/2014/main" id="{927406FC-E78A-C56F-6F87-E030634ECA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387" y="61766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F2C42C3-9C8F-D1E9-E5B1-43E9E30C7D57}"/>
              </a:ext>
            </a:extLst>
          </p:cNvPr>
          <p:cNvSpPr txBox="1"/>
          <p:nvPr/>
        </p:nvSpPr>
        <p:spPr>
          <a:xfrm>
            <a:off x="11597433" y="5391432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8423084F-F7BE-5FE6-7F62-0091579E96E8}"/>
              </a:ext>
            </a:extLst>
          </p:cNvPr>
          <p:cNvSpPr/>
          <p:nvPr/>
        </p:nvSpPr>
        <p:spPr>
          <a:xfrm>
            <a:off x="10019227" y="1030014"/>
            <a:ext cx="3910385" cy="626607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7" name="Google Shape;354;p25">
            <a:extLst>
              <a:ext uri="{FF2B5EF4-FFF2-40B4-BE49-F238E27FC236}">
                <a16:creationId xmlns:a16="http://schemas.microsoft.com/office/drawing/2014/main" id="{1259FA59-F06B-DA09-8EB9-5A2565AA173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0587" y="670116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D6D1457-6846-EA62-60AC-781933269A2B}"/>
              </a:ext>
            </a:extLst>
          </p:cNvPr>
          <p:cNvSpPr txBox="1"/>
          <p:nvPr/>
        </p:nvSpPr>
        <p:spPr>
          <a:xfrm>
            <a:off x="10989025" y="102720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E4933C-D8C2-5498-614D-E19F304EE88C}"/>
              </a:ext>
            </a:extLst>
          </p:cNvPr>
          <p:cNvSpPr/>
          <p:nvPr/>
        </p:nvSpPr>
        <p:spPr>
          <a:xfrm>
            <a:off x="10175750" y="3569115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Google Shape;660;p35">
            <a:extLst>
              <a:ext uri="{FF2B5EF4-FFF2-40B4-BE49-F238E27FC236}">
                <a16:creationId xmlns:a16="http://schemas.microsoft.com/office/drawing/2014/main" id="{1EB857BC-4048-100C-6BFE-D07FCF0C20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207" y="423603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38;p35">
            <a:extLst>
              <a:ext uri="{FF2B5EF4-FFF2-40B4-BE49-F238E27FC236}">
                <a16:creationId xmlns:a16="http://schemas.microsoft.com/office/drawing/2014/main" id="{94261887-D351-624A-083D-E427D74E48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707" y="425247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C71C315-7C37-3E24-9BF6-E2981B41AD1F}"/>
              </a:ext>
            </a:extLst>
          </p:cNvPr>
          <p:cNvSpPr txBox="1"/>
          <p:nvPr/>
        </p:nvSpPr>
        <p:spPr>
          <a:xfrm>
            <a:off x="11572993" y="352749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06DEA00-7062-66D6-7B29-67CE2E6343CF}"/>
              </a:ext>
            </a:extLst>
          </p:cNvPr>
          <p:cNvGrpSpPr/>
          <p:nvPr/>
        </p:nvGrpSpPr>
        <p:grpSpPr>
          <a:xfrm>
            <a:off x="11241112" y="3880144"/>
            <a:ext cx="1393616" cy="1367904"/>
            <a:chOff x="1524300" y="2153062"/>
            <a:chExt cx="1393616" cy="1367904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9B66029-3A63-7248-574A-08B850860CE2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6195EB0-4D0E-0BA6-74DE-C043F79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36" name="Google Shape;637;p35">
              <a:extLst>
                <a:ext uri="{FF2B5EF4-FFF2-40B4-BE49-F238E27FC236}">
                  <a16:creationId xmlns:a16="http://schemas.microsoft.com/office/drawing/2014/main" id="{38E32471-94DB-3317-9D6E-CD35D78C56F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1ABE09-8A60-229E-A8FB-12A6FAAA0F3C}"/>
              </a:ext>
            </a:extLst>
          </p:cNvPr>
          <p:cNvGrpSpPr/>
          <p:nvPr/>
        </p:nvGrpSpPr>
        <p:grpSpPr>
          <a:xfrm>
            <a:off x="11303306" y="5801014"/>
            <a:ext cx="1393616" cy="1367904"/>
            <a:chOff x="1524300" y="2153062"/>
            <a:chExt cx="1393616" cy="13679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7F98C8-F333-F3D9-C25F-00E68A7782B4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7CA468BC-81D8-7B41-29BB-B2F9790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0" name="Google Shape;637;p35">
              <a:extLst>
                <a:ext uri="{FF2B5EF4-FFF2-40B4-BE49-F238E27FC236}">
                  <a16:creationId xmlns:a16="http://schemas.microsoft.com/office/drawing/2014/main" id="{98B73412-329B-C8FE-B205-A5FA2315CC9C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B8007F-A216-8030-BCB7-FAD96D0FF4B4}"/>
              </a:ext>
            </a:extLst>
          </p:cNvPr>
          <p:cNvSpPr/>
          <p:nvPr/>
        </p:nvSpPr>
        <p:spPr>
          <a:xfrm>
            <a:off x="10168311" y="1765534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2" name="Google Shape;660;p35">
            <a:extLst>
              <a:ext uri="{FF2B5EF4-FFF2-40B4-BE49-F238E27FC236}">
                <a16:creationId xmlns:a16="http://schemas.microsoft.com/office/drawing/2014/main" id="{3512026C-DFA8-9D91-2C49-CFA975E50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6768" y="243245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638;p35">
            <a:extLst>
              <a:ext uri="{FF2B5EF4-FFF2-40B4-BE49-F238E27FC236}">
                <a16:creationId xmlns:a16="http://schemas.microsoft.com/office/drawing/2014/main" id="{DB578F41-55D4-3273-CEAA-4CE20C0B59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68" y="244889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B1DF810A-44FC-6D70-D4EF-7B2205BF8DA5}"/>
              </a:ext>
            </a:extLst>
          </p:cNvPr>
          <p:cNvSpPr txBox="1"/>
          <p:nvPr/>
        </p:nvSpPr>
        <p:spPr>
          <a:xfrm>
            <a:off x="11545022" y="169337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6FDC31-E034-AFF7-5AB4-5BA0CABF1ADE}"/>
              </a:ext>
            </a:extLst>
          </p:cNvPr>
          <p:cNvGrpSpPr/>
          <p:nvPr/>
        </p:nvGrpSpPr>
        <p:grpSpPr>
          <a:xfrm>
            <a:off x="11233673" y="2076563"/>
            <a:ext cx="1393616" cy="1367904"/>
            <a:chOff x="1524300" y="2153062"/>
            <a:chExt cx="1393616" cy="13679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99FEFFF-A662-BFBC-58FC-96F28CF46167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3603101B-3D19-4993-6ED7-3BF81857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8" name="Google Shape;637;p35">
              <a:extLst>
                <a:ext uri="{FF2B5EF4-FFF2-40B4-BE49-F238E27FC236}">
                  <a16:creationId xmlns:a16="http://schemas.microsoft.com/office/drawing/2014/main" id="{3523D004-8B39-E12E-EBDA-1B9DE3BCDB9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805C3E5-EC3B-83E2-1A4F-3BBBE2B2E3FC}"/>
              </a:ext>
            </a:extLst>
          </p:cNvPr>
          <p:cNvSpPr/>
          <p:nvPr/>
        </p:nvSpPr>
        <p:spPr>
          <a:xfrm>
            <a:off x="900197" y="1912882"/>
            <a:ext cx="4270195" cy="5538951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B4797-B96C-5F92-3DF7-60F7C4A6ACF9}"/>
              </a:ext>
            </a:extLst>
          </p:cNvPr>
          <p:cNvSpPr txBox="1"/>
          <p:nvPr/>
        </p:nvSpPr>
        <p:spPr>
          <a:xfrm>
            <a:off x="1337476" y="1901333"/>
            <a:ext cx="34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</a:t>
            </a:r>
            <a:r>
              <a:rPr lang="en-US" sz="2000" b="1" dirty="0" err="1">
                <a:solidFill>
                  <a:srgbClr val="9B072B"/>
                </a:solidFill>
              </a:rPr>
              <a:t>fp</a:t>
            </a:r>
            <a:r>
              <a:rPr lang="en-US" sz="2000" b="1" dirty="0">
                <a:solidFill>
                  <a:srgbClr val="9B072B"/>
                </a:solidFill>
              </a:rPr>
              <a:t>-</a:t>
            </a:r>
            <a:r>
              <a:rPr lang="en-US" sz="2000" b="1" dirty="0" err="1">
                <a:solidFill>
                  <a:srgbClr val="9B072B"/>
                </a:solidFill>
              </a:rPr>
              <a:t>kube</a:t>
            </a:r>
            <a:r>
              <a:rPr lang="en-US" sz="2000" b="1" dirty="0">
                <a:solidFill>
                  <a:srgbClr val="9B072B"/>
                </a:solidFill>
              </a:rPr>
              <a:t>-system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48A47A0-5AA0-D5C5-F01D-38575A119EE9}"/>
              </a:ext>
            </a:extLst>
          </p:cNvPr>
          <p:cNvSpPr/>
          <p:nvPr/>
        </p:nvSpPr>
        <p:spPr>
          <a:xfrm>
            <a:off x="5276564" y="3774789"/>
            <a:ext cx="4270195" cy="3688593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6487D7-E0E9-CABA-97AE-E7979B837AF8}"/>
              </a:ext>
            </a:extLst>
          </p:cNvPr>
          <p:cNvSpPr txBox="1"/>
          <p:nvPr/>
        </p:nvSpPr>
        <p:spPr>
          <a:xfrm>
            <a:off x="5936368" y="3743224"/>
            <a:ext cx="2908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</a:t>
            </a:r>
            <a:r>
              <a:rPr lang="en-US" sz="2000" b="1" dirty="0" err="1">
                <a:solidFill>
                  <a:srgbClr val="9B072B"/>
                </a:solidFill>
              </a:rPr>
              <a:t>fp</a:t>
            </a:r>
            <a:r>
              <a:rPr lang="en-US" sz="2000" b="1" dirty="0">
                <a:solidFill>
                  <a:srgbClr val="9B072B"/>
                </a:solidFill>
              </a:rPr>
              <a:t>-default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48C31AC-62E1-85D7-2C83-136C01193DCE}"/>
              </a:ext>
            </a:extLst>
          </p:cNvPr>
          <p:cNvSpPr/>
          <p:nvPr/>
        </p:nvSpPr>
        <p:spPr>
          <a:xfrm>
            <a:off x="9814934" y="376430"/>
            <a:ext cx="4270195" cy="7063855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A3BCB0-975A-1ED8-30E9-F8965159474C}"/>
              </a:ext>
            </a:extLst>
          </p:cNvPr>
          <p:cNvSpPr txBox="1"/>
          <p:nvPr/>
        </p:nvSpPr>
        <p:spPr>
          <a:xfrm>
            <a:off x="10499830" y="335466"/>
            <a:ext cx="300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fp-ns-app1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E88E48-7CD5-7055-D0B5-7F3D87037489}"/>
              </a:ext>
            </a:extLst>
          </p:cNvPr>
          <p:cNvSpPr/>
          <p:nvPr/>
        </p:nvSpPr>
        <p:spPr>
          <a:xfrm>
            <a:off x="5622102" y="1596230"/>
            <a:ext cx="3864444" cy="14613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for this </a:t>
            </a:r>
            <a:r>
              <a:rPr lang="en-US" dirty="0" err="1"/>
              <a:t>usecase</a:t>
            </a:r>
            <a:r>
              <a:rPr lang="en-US" dirty="0"/>
              <a:t> running on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AWS Fargate</a:t>
            </a:r>
          </a:p>
        </p:txBody>
      </p:sp>
      <p:sp>
        <p:nvSpPr>
          <p:cNvPr id="79" name="Subtitle 2">
            <a:extLst>
              <a:ext uri="{FF2B5EF4-FFF2-40B4-BE49-F238E27FC236}">
                <a16:creationId xmlns:a16="http://schemas.microsoft.com/office/drawing/2014/main" id="{78C0C009-7ECD-E943-B243-83F58E14539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169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2" grpId="0" animBg="1"/>
      <p:bldP spid="73" grpId="0"/>
      <p:bldP spid="75" grpId="0" animBg="1"/>
      <p:bldP spid="76" grpId="0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48CE4-33D4-A9BC-E1DB-BD2A2450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692"/>
            <a:ext cx="12618720" cy="1188851"/>
          </a:xfrm>
        </p:spPr>
        <p:txBody>
          <a:bodyPr/>
          <a:lstStyle/>
          <a:p>
            <a:r>
              <a:rPr lang="en-US" sz="5400" dirty="0"/>
              <a:t>AWS Fargate Only EKS Cluster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E4948-79F8-B784-B557-C9E877BF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0" y="822961"/>
            <a:ext cx="10671277" cy="661765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E1AE45-FF65-EBBB-FF29-8A3A41557B36}"/>
              </a:ext>
            </a:extLst>
          </p:cNvPr>
          <p:cNvSpPr/>
          <p:nvPr/>
        </p:nvSpPr>
        <p:spPr>
          <a:xfrm>
            <a:off x="1447150" y="5391807"/>
            <a:ext cx="6961126" cy="2048811"/>
          </a:xfrm>
          <a:prstGeom prst="roundRect">
            <a:avLst>
              <a:gd name="adj" fmla="val 10511"/>
            </a:avLst>
          </a:prstGeom>
          <a:noFill/>
          <a:ln w="76200">
            <a:solidFill>
              <a:srgbClr val="1A4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7D755EC-34E7-4F4B-BE9B-1EC08728096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707443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A0518A-E02F-84D7-B551-22664FD3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AWS Fargate Only EKS Cluster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6EE3C-D7DD-D7E6-A5CD-71FE72BF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09" y="1004059"/>
            <a:ext cx="10204295" cy="643437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3F25579-04A3-9B41-A3C5-3E32E1331D3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3087603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185" y="-199017"/>
            <a:ext cx="7504385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277371" y="207726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49642" y="1504500"/>
            <a:ext cx="6356733" cy="2121569"/>
          </a:xfrm>
          <a:prstGeom prst="roundRect">
            <a:avLst>
              <a:gd name="adj" fmla="val 87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  <a:p>
            <a:pPr marL="457200" indent="-457200">
              <a:buAutoNum type="arabicPeriod"/>
            </a:pPr>
            <a:r>
              <a:rPr lang="en-US" dirty="0"/>
              <a:t>EKS Cluster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 err="1">
                <a:solidFill>
                  <a:srgbClr val="FFFF00"/>
                </a:solidFill>
              </a:rPr>
              <a:t>kube</a:t>
            </a:r>
            <a:r>
              <a:rPr lang="en-US" dirty="0">
                <a:solidFill>
                  <a:srgbClr val="FFFF00"/>
                </a:solidFill>
              </a:rPr>
              <a:t>-system </a:t>
            </a:r>
            <a:r>
              <a:rPr lang="en-US" dirty="0"/>
              <a:t>Namespace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>
                <a:solidFill>
                  <a:srgbClr val="FFFF00"/>
                </a:solidFill>
              </a:rPr>
              <a:t>default</a:t>
            </a:r>
            <a:r>
              <a:rPr lang="en-US" dirty="0"/>
              <a:t> Namespace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/>
              <a:t> Namespace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Core DNS </a:t>
            </a:r>
            <a:r>
              <a:rPr lang="en-US" dirty="0"/>
              <a:t>runs on AWS Fargate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34378" y="374560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49642" y="374560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09455" y="311278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34378" y="477450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49642" y="472668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D248E-359F-10EC-0426-44B94652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5" y="799475"/>
            <a:ext cx="5651500" cy="69469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52ABC64-0FE0-BF9C-CFEE-F471C8046639}"/>
              </a:ext>
            </a:extLst>
          </p:cNvPr>
          <p:cNvSpPr/>
          <p:nvPr/>
        </p:nvSpPr>
        <p:spPr>
          <a:xfrm>
            <a:off x="6334378" y="60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8C855F-8F31-E2E3-E9B4-43E96CCD9D2D}"/>
              </a:ext>
            </a:extLst>
          </p:cNvPr>
          <p:cNvSpPr/>
          <p:nvPr/>
        </p:nvSpPr>
        <p:spPr>
          <a:xfrm>
            <a:off x="8065815" y="5707912"/>
            <a:ext cx="6356733" cy="175006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Service,  Ingress Service and ACM Certificate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058F760-C166-4840-B656-542F2B37388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136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8" grpId="0" animBg="1"/>
      <p:bldP spid="29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6" y="0"/>
            <a:ext cx="7504385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007521" y="2116984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Changes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139838" y="1031307"/>
            <a:ext cx="6207195" cy="771182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1AFBD5A-6D8E-2BD3-39D2-663FEA5BA58B}"/>
              </a:ext>
            </a:extLst>
          </p:cNvPr>
          <p:cNvSpPr/>
          <p:nvPr/>
        </p:nvSpPr>
        <p:spPr>
          <a:xfrm>
            <a:off x="8139838" y="211698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c1 to c4-01,  c4-03, c4-04, c5-01, c5-02 (Same as regular EKS Cluster we learned so far)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C8777F-0D88-1B2F-4D61-CBE0256D44FE}"/>
              </a:ext>
            </a:extLst>
          </p:cNvPr>
          <p:cNvSpPr/>
          <p:nvPr/>
        </p:nvSpPr>
        <p:spPr>
          <a:xfrm>
            <a:off x="6007521" y="3067446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6687E2E-0D87-5D31-696A-C06E8C3F6A46}"/>
              </a:ext>
            </a:extLst>
          </p:cNvPr>
          <p:cNvSpPr/>
          <p:nvPr/>
        </p:nvSpPr>
        <p:spPr>
          <a:xfrm>
            <a:off x="8139838" y="306744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Removed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  <a:r>
              <a:rPr lang="en-US" dirty="0">
                <a:solidFill>
                  <a:schemeClr val="bg1"/>
                </a:solidFill>
              </a:rPr>
              <a:t> related to EKS Public and Private Node Groups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316719-FA1A-5332-5CBB-D525C6A8B1C9}"/>
              </a:ext>
            </a:extLst>
          </p:cNvPr>
          <p:cNvSpPr/>
          <p:nvPr/>
        </p:nvSpPr>
        <p:spPr>
          <a:xfrm>
            <a:off x="6007521" y="4017908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54AC58-05E6-CFD0-8AE4-CE123CCAEBB2}"/>
              </a:ext>
            </a:extLst>
          </p:cNvPr>
          <p:cNvSpPr/>
          <p:nvPr/>
        </p:nvSpPr>
        <p:spPr>
          <a:xfrm>
            <a:off x="8139838" y="401790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rgbClr val="FFFF00"/>
                </a:solidFill>
              </a:rPr>
              <a:t>Fargate Pod Execution</a:t>
            </a:r>
            <a:r>
              <a:rPr lang="en-US" dirty="0">
                <a:solidFill>
                  <a:schemeClr val="bg1"/>
                </a:solidFill>
              </a:rPr>
              <a:t> IAM Role and IAM Policy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59A3E4-E105-B5EB-1625-26F0F1317543}"/>
              </a:ext>
            </a:extLst>
          </p:cNvPr>
          <p:cNvSpPr/>
          <p:nvPr/>
        </p:nvSpPr>
        <p:spPr>
          <a:xfrm>
            <a:off x="6007521" y="4968370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F936BF3-AFE3-8B82-C7B1-0BF46C8D4388}"/>
              </a:ext>
            </a:extLst>
          </p:cNvPr>
          <p:cNvSpPr/>
          <p:nvPr/>
        </p:nvSpPr>
        <p:spPr>
          <a:xfrm>
            <a:off x="8139838" y="496836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Fargate Profile: </a:t>
            </a:r>
            <a:r>
              <a:rPr lang="en-US" sz="2100" dirty="0" err="1">
                <a:solidFill>
                  <a:srgbClr val="FFFF00"/>
                </a:solidFill>
              </a:rPr>
              <a:t>fp</a:t>
            </a:r>
            <a:r>
              <a:rPr lang="en-US" sz="2100" dirty="0">
                <a:solidFill>
                  <a:srgbClr val="FFFF00"/>
                </a:solidFill>
              </a:rPr>
              <a:t>-</a:t>
            </a:r>
            <a:r>
              <a:rPr lang="en-US" sz="2100" dirty="0" err="1">
                <a:solidFill>
                  <a:srgbClr val="FFFF00"/>
                </a:solidFill>
              </a:rPr>
              <a:t>kube</a:t>
            </a:r>
            <a:r>
              <a:rPr lang="en-US" sz="2100" dirty="0">
                <a:solidFill>
                  <a:srgbClr val="FFFF00"/>
                </a:solidFill>
              </a:rPr>
              <a:t>-system</a:t>
            </a:r>
            <a:r>
              <a:rPr lang="en-US" sz="2100" dirty="0">
                <a:solidFill>
                  <a:schemeClr val="bg1"/>
                </a:solidFill>
              </a:rPr>
              <a:t> with selector as </a:t>
            </a:r>
            <a:r>
              <a:rPr lang="en-US" sz="2100" dirty="0" err="1">
                <a:solidFill>
                  <a:srgbClr val="FFFF00"/>
                </a:solidFill>
              </a:rPr>
              <a:t>kube</a:t>
            </a:r>
            <a:r>
              <a:rPr lang="en-US" sz="2100" dirty="0">
                <a:solidFill>
                  <a:srgbClr val="FFFF00"/>
                </a:solidFill>
              </a:rPr>
              <a:t>-system</a:t>
            </a:r>
            <a:r>
              <a:rPr lang="en-US" sz="2100" dirty="0">
                <a:solidFill>
                  <a:schemeClr val="bg1"/>
                </a:solidFill>
              </a:rPr>
              <a:t> namespace (For </a:t>
            </a:r>
            <a:r>
              <a:rPr lang="en-US" sz="2100" dirty="0" err="1">
                <a:solidFill>
                  <a:schemeClr val="bg1"/>
                </a:solidFill>
              </a:rPr>
              <a:t>CoreDNS</a:t>
            </a:r>
            <a:r>
              <a:rPr lang="en-US" sz="2100" dirty="0">
                <a:solidFill>
                  <a:schemeClr val="bg1"/>
                </a:solidFill>
              </a:rPr>
              <a:t>, LBC Controller Pods)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61AF6C-33FD-765D-138B-D2849EB26777}"/>
              </a:ext>
            </a:extLst>
          </p:cNvPr>
          <p:cNvSpPr/>
          <p:nvPr/>
        </p:nvSpPr>
        <p:spPr>
          <a:xfrm>
            <a:off x="6007521" y="5918832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965B03B-7E10-EB9A-A361-3895DD9F5311}"/>
              </a:ext>
            </a:extLst>
          </p:cNvPr>
          <p:cNvSpPr/>
          <p:nvPr/>
        </p:nvSpPr>
        <p:spPr>
          <a:xfrm>
            <a:off x="8139838" y="5918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Fargate Profile: </a:t>
            </a:r>
            <a:r>
              <a:rPr lang="en-US" dirty="0" err="1">
                <a:solidFill>
                  <a:srgbClr val="FFFF00"/>
                </a:solidFill>
              </a:rPr>
              <a:t>fp</a:t>
            </a:r>
            <a:r>
              <a:rPr lang="en-US" dirty="0">
                <a:solidFill>
                  <a:srgbClr val="FFFF00"/>
                </a:solidFill>
              </a:rPr>
              <a:t>-default</a:t>
            </a:r>
            <a:r>
              <a:rPr lang="en-US" dirty="0">
                <a:solidFill>
                  <a:schemeClr val="bg1"/>
                </a:solidFill>
              </a:rPr>
              <a:t> with selector as </a:t>
            </a:r>
            <a:r>
              <a:rPr lang="en-US" dirty="0">
                <a:solidFill>
                  <a:srgbClr val="FFFF00"/>
                </a:solidFill>
              </a:rPr>
              <a:t>default</a:t>
            </a:r>
            <a:r>
              <a:rPr lang="en-US" dirty="0">
                <a:solidFill>
                  <a:schemeClr val="bg1"/>
                </a:solidFill>
              </a:rPr>
              <a:t> namespace (For external-</a:t>
            </a:r>
            <a:r>
              <a:rPr lang="en-US" dirty="0" err="1">
                <a:solidFill>
                  <a:schemeClr val="bg1"/>
                </a:solidFill>
              </a:rPr>
              <a:t>dns</a:t>
            </a:r>
            <a:r>
              <a:rPr lang="en-US" dirty="0">
                <a:solidFill>
                  <a:schemeClr val="bg1"/>
                </a:solidFill>
              </a:rPr>
              <a:t> pod)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E3010B-C8D9-CBAD-4A46-4705AE824304}"/>
              </a:ext>
            </a:extLst>
          </p:cNvPr>
          <p:cNvSpPr/>
          <p:nvPr/>
        </p:nvSpPr>
        <p:spPr>
          <a:xfrm>
            <a:off x="6007521" y="6869294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c4-08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7A5A37B-CB86-79AD-1C69-133FEB384009}"/>
              </a:ext>
            </a:extLst>
          </p:cNvPr>
          <p:cNvSpPr/>
          <p:nvPr/>
        </p:nvSpPr>
        <p:spPr>
          <a:xfrm>
            <a:off x="8139838" y="68692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Fargate Profile: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>
                <a:solidFill>
                  <a:schemeClr val="bg1"/>
                </a:solidFill>
              </a:rPr>
              <a:t> with selector as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>
                <a:solidFill>
                  <a:schemeClr val="bg1"/>
                </a:solidFill>
              </a:rPr>
              <a:t> namespace (For 3 Sample App Pods)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FF0DB-7B0C-3C2C-12D9-ACF17513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9" y="122055"/>
            <a:ext cx="5194916" cy="7544012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C2E894F0-E1F6-3240-B164-9DB9F48EEBE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039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7F103AC4-3F4E-524A-BB6D-41CCC10AB14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690" y="-17587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144110" y="6661654"/>
            <a:ext cx="9491479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4522021" y="6720148"/>
            <a:ext cx="44016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CSI Driver Install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D15891AD-6581-5A49-80DC-51AF3D3F314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03445922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6AD4DE-8544-914E-9E2E-5C7709E5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EFS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36046-BCC1-A24A-AED0-7B85B520425E}"/>
              </a:ext>
            </a:extLst>
          </p:cNvPr>
          <p:cNvSpPr/>
          <p:nvPr/>
        </p:nvSpPr>
        <p:spPr>
          <a:xfrm>
            <a:off x="372738" y="1239095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600" dirty="0"/>
              <a:t>Why do we need to use </a:t>
            </a:r>
            <a:r>
              <a:rPr lang="en-US" sz="4600" dirty="0">
                <a:solidFill>
                  <a:srgbClr val="FFFF00"/>
                </a:solidFill>
              </a:rPr>
              <a:t>EFS CSI Driver </a:t>
            </a:r>
            <a:r>
              <a:rPr lang="en-US" sz="4600" dirty="0"/>
              <a:t>in EKS Cluster?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E8280-B7AA-7D42-8D49-9091618C2787}"/>
              </a:ext>
            </a:extLst>
          </p:cNvPr>
          <p:cNvSpPr/>
          <p:nvPr/>
        </p:nvSpPr>
        <p:spPr>
          <a:xfrm>
            <a:off x="738130" y="2963536"/>
            <a:ext cx="13493827" cy="431232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AWS </a:t>
            </a:r>
            <a:r>
              <a:rPr lang="en-US" sz="4500" dirty="0">
                <a:solidFill>
                  <a:srgbClr val="FFFF00"/>
                </a:solidFill>
              </a:rPr>
              <a:t>EFS Container Storage Interface (CSI) </a:t>
            </a:r>
            <a:r>
              <a:rPr lang="en-US" sz="4500" dirty="0"/>
              <a:t>driver allows </a:t>
            </a:r>
            <a:r>
              <a:rPr lang="en-US" sz="4500" dirty="0">
                <a:solidFill>
                  <a:srgbClr val="FFFF00"/>
                </a:solidFill>
              </a:rPr>
              <a:t>EKS clusters </a:t>
            </a:r>
            <a:r>
              <a:rPr lang="en-US" sz="4500" dirty="0"/>
              <a:t>to manage the </a:t>
            </a:r>
            <a:r>
              <a:rPr lang="en-US" sz="4500" dirty="0">
                <a:solidFill>
                  <a:srgbClr val="FFFF00"/>
                </a:solidFill>
              </a:rPr>
              <a:t>lifecycle</a:t>
            </a:r>
            <a:r>
              <a:rPr lang="en-US" sz="4500" dirty="0"/>
              <a:t> of </a:t>
            </a:r>
            <a:r>
              <a:rPr lang="en-US" sz="4500" dirty="0">
                <a:solidFill>
                  <a:srgbClr val="FFFF00"/>
                </a:solidFill>
              </a:rPr>
              <a:t>EFS File System </a:t>
            </a:r>
            <a:r>
              <a:rPr lang="en-US" sz="4500" dirty="0"/>
              <a:t>in Kubernetes</a:t>
            </a:r>
            <a:endParaRPr lang="en-US" sz="4500" dirty="0">
              <a:solidFill>
                <a:srgbClr val="FFFF0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BC2E697-E35C-5846-8EE6-C034A7AA159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293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EFS CSI Driver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624469" y="3013352"/>
            <a:ext cx="173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EFS CSI k8s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1838271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91;p15">
            <a:extLst>
              <a:ext uri="{FF2B5EF4-FFF2-40B4-BE49-F238E27FC236}">
                <a16:creationId xmlns:a16="http://schemas.microsoft.com/office/drawing/2014/main" id="{FF18AD86-2189-0741-9ABE-EBF9C0C0ABC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95402" y="5303078"/>
            <a:ext cx="1111824" cy="102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90412" y="4720840"/>
            <a:ext cx="189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EFS CSI Controller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3B6E34-D5F4-FB49-AC2A-20C2BD66834E}"/>
              </a:ext>
            </a:extLst>
          </p:cNvPr>
          <p:cNvSpPr txBox="1"/>
          <p:nvPr/>
        </p:nvSpPr>
        <p:spPr>
          <a:xfrm>
            <a:off x="11166540" y="6274334"/>
            <a:ext cx="260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EFS CSI Node Daemon Set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2021542" y="4828639"/>
            <a:ext cx="3900462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  <a:stCxn id="54" idx="1"/>
            <a:endCxn id="73" idx="0"/>
          </p:cNvCxnSpPr>
          <p:nvPr/>
        </p:nvCxnSpPr>
        <p:spPr>
          <a:xfrm rot="10800000" flipV="1">
            <a:off x="3971773" y="4258337"/>
            <a:ext cx="7958126" cy="570301"/>
          </a:xfrm>
          <a:prstGeom prst="bentConnector2">
            <a:avLst/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4788792" y="3822932"/>
            <a:ext cx="597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Can Mount it in a Application Container using Kubernetes PV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7BE745EB-F8C1-05FC-8BB1-53AB80E1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22" y="49227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1">
            <a:extLst>
              <a:ext uri="{FF2B5EF4-FFF2-40B4-BE49-F238E27FC236}">
                <a16:creationId xmlns:a16="http://schemas.microsoft.com/office/drawing/2014/main" id="{59A4BD88-FAAA-B803-FF5C-9E1291F18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885" y="5686371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0ECC61BE-7D8A-CBE9-F2BB-2D8A64C47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488" y="579079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57" name="Graphic 27">
            <a:extLst>
              <a:ext uri="{FF2B5EF4-FFF2-40B4-BE49-F238E27FC236}">
                <a16:creationId xmlns:a16="http://schemas.microsoft.com/office/drawing/2014/main" id="{1577CB63-E42D-2119-02E2-CBB387F0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732577" y="493703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3">
            <a:extLst>
              <a:ext uri="{FF2B5EF4-FFF2-40B4-BE49-F238E27FC236}">
                <a16:creationId xmlns:a16="http://schemas.microsoft.com/office/drawing/2014/main" id="{5B8A89B6-8489-D9F8-C510-EAC12196D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03" y="579079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4" name="Graphic 27">
            <a:extLst>
              <a:ext uri="{FF2B5EF4-FFF2-40B4-BE49-F238E27FC236}">
                <a16:creationId xmlns:a16="http://schemas.microsoft.com/office/drawing/2014/main" id="{9876D887-56FC-6C3F-38BF-90E96D6BD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788792" y="493703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Subtitle 2">
            <a:extLst>
              <a:ext uri="{FF2B5EF4-FFF2-40B4-BE49-F238E27FC236}">
                <a16:creationId xmlns:a16="http://schemas.microsoft.com/office/drawing/2014/main" id="{7B2A2AE2-DB76-394B-B52A-D4B62C1834E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4675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67" grpId="0"/>
      <p:bldP spid="73" grpId="0" animBg="1"/>
      <p:bldP spid="84" grpId="0"/>
      <p:bldP spid="53" grpId="0"/>
      <p:bldP spid="55" grpId="0"/>
      <p:bldP spid="58" grpId="0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F384B0-4D6C-DBAE-B6E3-3BDC9CCE00D7}"/>
              </a:ext>
            </a:extLst>
          </p:cNvPr>
          <p:cNvSpPr/>
          <p:nvPr/>
        </p:nvSpPr>
        <p:spPr>
          <a:xfrm>
            <a:off x="4582510" y="290909"/>
            <a:ext cx="5139559" cy="7473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AWS EFS CSI Driver supports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2B2A690-C6DE-BF6B-5BCF-0FEDD919DD4E}"/>
              </a:ext>
            </a:extLst>
          </p:cNvPr>
          <p:cNvCxnSpPr>
            <a:cxnSpLocks/>
            <a:stCxn id="5" idx="1"/>
            <a:endCxn id="16" idx="0"/>
          </p:cNvCxnSpPr>
          <p:nvPr/>
        </p:nvCxnSpPr>
        <p:spPr>
          <a:xfrm rot="10800000" flipV="1">
            <a:off x="3323898" y="664589"/>
            <a:ext cx="1258612" cy="101237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D18B514-3272-1E3A-CBEE-34F01AA4D960}"/>
              </a:ext>
            </a:extLst>
          </p:cNvPr>
          <p:cNvCxnSpPr>
            <a:cxnSpLocks/>
            <a:stCxn id="5" idx="3"/>
            <a:endCxn id="19" idx="0"/>
          </p:cNvCxnSpPr>
          <p:nvPr/>
        </p:nvCxnSpPr>
        <p:spPr>
          <a:xfrm>
            <a:off x="9722069" y="664590"/>
            <a:ext cx="1584434" cy="99491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F0A1DC-D3FA-9F3E-8971-9509F3D094E3}"/>
              </a:ext>
            </a:extLst>
          </p:cNvPr>
          <p:cNvSpPr/>
          <p:nvPr/>
        </p:nvSpPr>
        <p:spPr>
          <a:xfrm>
            <a:off x="157654" y="3952071"/>
            <a:ext cx="6290441" cy="241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With Static Provisioning it can be </a:t>
            </a:r>
            <a:r>
              <a:rPr lang="en-IN" dirty="0">
                <a:solidFill>
                  <a:srgbClr val="FFFF00"/>
                </a:solidFill>
              </a:rPr>
              <a:t>mounted (EFS Mount Targets)</a:t>
            </a:r>
            <a:r>
              <a:rPr lang="en-IN" dirty="0"/>
              <a:t> inside a container as a persistent volume (PV) using the EFS CSI driver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7BF27D7-C4EF-0ACF-D98E-53CAF0318D88}"/>
              </a:ext>
            </a:extLst>
          </p:cNvPr>
          <p:cNvSpPr/>
          <p:nvPr/>
        </p:nvSpPr>
        <p:spPr>
          <a:xfrm>
            <a:off x="157654" y="2671883"/>
            <a:ext cx="14294069" cy="8198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both cases, we need to </a:t>
            </a:r>
            <a:r>
              <a:rPr lang="en-US" dirty="0">
                <a:solidFill>
                  <a:srgbClr val="FFFF00"/>
                </a:solidFill>
              </a:rPr>
              <a:t>manually create the AWS EFS File System and Mount Targets first</a:t>
            </a:r>
            <a:r>
              <a:rPr lang="en-US" dirty="0"/>
              <a:t>. In other words, EFS CSI Driver will </a:t>
            </a:r>
            <a:r>
              <a:rPr lang="en-US" dirty="0">
                <a:solidFill>
                  <a:srgbClr val="FFFF00"/>
                </a:solidFill>
              </a:rPr>
              <a:t>not be able</a:t>
            </a:r>
            <a:r>
              <a:rPr lang="en-US" dirty="0"/>
              <a:t> to create EFS File System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2B753B-796B-0A8B-DC07-0F8211AA7541}"/>
              </a:ext>
            </a:extLst>
          </p:cNvPr>
          <p:cNvSpPr/>
          <p:nvPr/>
        </p:nvSpPr>
        <p:spPr>
          <a:xfrm>
            <a:off x="178677" y="1676965"/>
            <a:ext cx="6290441" cy="7473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Static Provisioning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9CF639-26B3-AB70-9A26-1D1B2D5C018F}"/>
              </a:ext>
            </a:extLst>
          </p:cNvPr>
          <p:cNvSpPr/>
          <p:nvPr/>
        </p:nvSpPr>
        <p:spPr>
          <a:xfrm>
            <a:off x="8161282" y="1659509"/>
            <a:ext cx="6290441" cy="74736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Dynamic Provisioning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A906CAD-919D-0394-1178-AE1A84F71460}"/>
              </a:ext>
            </a:extLst>
          </p:cNvPr>
          <p:cNvSpPr/>
          <p:nvPr/>
        </p:nvSpPr>
        <p:spPr>
          <a:xfrm>
            <a:off x="8242737" y="6922753"/>
            <a:ext cx="6290441" cy="7473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EFS </a:t>
            </a:r>
            <a:r>
              <a:rPr lang="en-IN" dirty="0">
                <a:solidFill>
                  <a:srgbClr val="FFFF00"/>
                </a:solidFill>
              </a:rPr>
              <a:t>File System ID </a:t>
            </a:r>
            <a:r>
              <a:rPr lang="en-IN" dirty="0"/>
              <a:t>should be provide as input to </a:t>
            </a:r>
            <a:r>
              <a:rPr lang="en-IN" dirty="0">
                <a:solidFill>
                  <a:srgbClr val="FFFF00"/>
                </a:solidFill>
              </a:rPr>
              <a:t>k8s Storage Class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A428C09-09D6-F2D7-21DB-E99C91DEEA7C}"/>
              </a:ext>
            </a:extLst>
          </p:cNvPr>
          <p:cNvSpPr/>
          <p:nvPr/>
        </p:nvSpPr>
        <p:spPr>
          <a:xfrm>
            <a:off x="157654" y="6903465"/>
            <a:ext cx="6290441" cy="7473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EFS </a:t>
            </a:r>
            <a:r>
              <a:rPr lang="en-IN" dirty="0">
                <a:solidFill>
                  <a:srgbClr val="FFFF00"/>
                </a:solidFill>
              </a:rPr>
              <a:t>File System ID </a:t>
            </a:r>
            <a:r>
              <a:rPr lang="en-IN" dirty="0"/>
              <a:t>should be provide as input to </a:t>
            </a:r>
            <a:r>
              <a:rPr lang="en-IN" dirty="0">
                <a:solidFill>
                  <a:srgbClr val="FFFF00"/>
                </a:solidFill>
              </a:rPr>
              <a:t>k8s Persistent Volume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9C491B-B025-EAB7-5C42-CA2DBF945C87}"/>
              </a:ext>
            </a:extLst>
          </p:cNvPr>
          <p:cNvSpPr/>
          <p:nvPr/>
        </p:nvSpPr>
        <p:spPr>
          <a:xfrm>
            <a:off x="8161281" y="4019826"/>
            <a:ext cx="6290441" cy="7473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 a </a:t>
            </a:r>
            <a:r>
              <a:rPr lang="en-IN" dirty="0">
                <a:solidFill>
                  <a:srgbClr val="FFFF00"/>
                </a:solidFill>
              </a:rPr>
              <a:t>persistent volume claim (PVC) </a:t>
            </a:r>
            <a:r>
              <a:rPr lang="en-IN" dirty="0"/>
              <a:t>to dynamically provision a </a:t>
            </a:r>
            <a:r>
              <a:rPr lang="en-IN" dirty="0">
                <a:solidFill>
                  <a:srgbClr val="FFFF00"/>
                </a:solidFill>
              </a:rPr>
              <a:t>persistent volume (PV)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18F8612-926F-1A52-F9D6-D3FA672EA88C}"/>
              </a:ext>
            </a:extLst>
          </p:cNvPr>
          <p:cNvSpPr/>
          <p:nvPr/>
        </p:nvSpPr>
        <p:spPr>
          <a:xfrm>
            <a:off x="8242736" y="5388425"/>
            <a:ext cx="6290441" cy="98084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 Creating a PVC, </a:t>
            </a:r>
            <a:r>
              <a:rPr lang="en-IN" dirty="0" err="1"/>
              <a:t>kuberenetes</a:t>
            </a:r>
            <a:r>
              <a:rPr lang="en-IN" dirty="0"/>
              <a:t> requests </a:t>
            </a:r>
            <a:r>
              <a:rPr lang="en-IN" dirty="0">
                <a:solidFill>
                  <a:srgbClr val="FFFF00"/>
                </a:solidFill>
              </a:rPr>
              <a:t>EFS</a:t>
            </a:r>
            <a:r>
              <a:rPr lang="en-IN" dirty="0"/>
              <a:t> to create an </a:t>
            </a:r>
            <a:r>
              <a:rPr lang="en-IN" dirty="0">
                <a:solidFill>
                  <a:srgbClr val="FFFF00"/>
                </a:solidFill>
              </a:rPr>
              <a:t>Access Point </a:t>
            </a:r>
            <a:r>
              <a:rPr lang="en-IN" dirty="0"/>
              <a:t>in a file system which will be used to mount the PV</a:t>
            </a:r>
            <a:endParaRPr lang="en-US" sz="3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808179D-54A6-BE40-8B67-6ACF4DEF88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989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 animBg="1"/>
      <p:bldP spid="16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B9B5A-17DB-0DDD-75C1-1C2E5C0E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EFS CSI Driver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05598F-6211-2BCE-D70D-03380E945EA8}"/>
              </a:ext>
            </a:extLst>
          </p:cNvPr>
          <p:cNvSpPr/>
          <p:nvPr/>
        </p:nvSpPr>
        <p:spPr>
          <a:xfrm>
            <a:off x="325821" y="2532992"/>
            <a:ext cx="4162096" cy="12098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Controller Service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2F98B-6D4D-1E0F-A2C9-CADB40FBDA47}"/>
              </a:ext>
            </a:extLst>
          </p:cNvPr>
          <p:cNvSpPr/>
          <p:nvPr/>
        </p:nvSpPr>
        <p:spPr>
          <a:xfrm>
            <a:off x="325821" y="4077922"/>
            <a:ext cx="4162096" cy="120981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Node 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27D130-12A8-0EA0-28E5-1692DEB3E407}"/>
              </a:ext>
            </a:extLst>
          </p:cNvPr>
          <p:cNvSpPr/>
          <p:nvPr/>
        </p:nvSpPr>
        <p:spPr>
          <a:xfrm>
            <a:off x="325821" y="5622852"/>
            <a:ext cx="4162096" cy="120981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Identity Service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47A1EE-2FFC-23CB-431B-7D46765A77B1}"/>
              </a:ext>
            </a:extLst>
          </p:cNvPr>
          <p:cNvSpPr/>
          <p:nvPr/>
        </p:nvSpPr>
        <p:spPr>
          <a:xfrm>
            <a:off x="5029200" y="2532992"/>
            <a:ext cx="9348952" cy="12098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CreateVolume</a:t>
            </a:r>
            <a:r>
              <a:rPr lang="en-US" sz="3000" dirty="0"/>
              <a:t>, </a:t>
            </a:r>
            <a:r>
              <a:rPr lang="en-US" sz="3000" dirty="0" err="1"/>
              <a:t>DeleteVolume</a:t>
            </a:r>
            <a:r>
              <a:rPr lang="en-US" sz="3000" dirty="0"/>
              <a:t>, </a:t>
            </a:r>
            <a:r>
              <a:rPr lang="en-US" sz="3000" dirty="0" err="1"/>
              <a:t>ControllerGetCapabilities</a:t>
            </a:r>
            <a:r>
              <a:rPr lang="en-US" sz="3000" dirty="0"/>
              <a:t>, </a:t>
            </a:r>
            <a:r>
              <a:rPr lang="en-US" sz="3000" dirty="0" err="1"/>
              <a:t>ValidateVolumeCapabilities</a:t>
            </a:r>
            <a:endParaRPr lang="en-US" sz="3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11D904-BC28-2926-95C5-D55C0A930212}"/>
              </a:ext>
            </a:extLst>
          </p:cNvPr>
          <p:cNvSpPr/>
          <p:nvPr/>
        </p:nvSpPr>
        <p:spPr>
          <a:xfrm>
            <a:off x="5029200" y="4077922"/>
            <a:ext cx="9348952" cy="120981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NodePublishVolume</a:t>
            </a:r>
            <a:r>
              <a:rPr lang="en-US" sz="3000" dirty="0"/>
              <a:t>, </a:t>
            </a:r>
            <a:r>
              <a:rPr lang="en-US" sz="3000" dirty="0" err="1"/>
              <a:t>NodeUnpublishVolume</a:t>
            </a:r>
            <a:r>
              <a:rPr lang="en-US" sz="3000" dirty="0"/>
              <a:t>, </a:t>
            </a:r>
            <a:r>
              <a:rPr lang="en-US" sz="3000" dirty="0" err="1"/>
              <a:t>NodeGetCapabilities</a:t>
            </a:r>
            <a:r>
              <a:rPr lang="en-US" sz="3000" dirty="0"/>
              <a:t>, </a:t>
            </a:r>
            <a:r>
              <a:rPr lang="en-US" sz="3000" dirty="0" err="1"/>
              <a:t>NodeGetInfo</a:t>
            </a:r>
            <a:r>
              <a:rPr lang="en-US" sz="3000" dirty="0"/>
              <a:t>, </a:t>
            </a:r>
            <a:r>
              <a:rPr lang="en-US" sz="3000" dirty="0" err="1"/>
              <a:t>NodeGetId</a:t>
            </a:r>
            <a:r>
              <a:rPr lang="en-US" sz="3000" dirty="0"/>
              <a:t>, </a:t>
            </a:r>
            <a:r>
              <a:rPr lang="en-US" sz="3000" dirty="0" err="1"/>
              <a:t>NodeGetVolumeStats</a:t>
            </a:r>
            <a:endParaRPr lang="en-US" sz="3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D2A0D7-203E-C94D-FC57-E0E67890175D}"/>
              </a:ext>
            </a:extLst>
          </p:cNvPr>
          <p:cNvSpPr/>
          <p:nvPr/>
        </p:nvSpPr>
        <p:spPr>
          <a:xfrm>
            <a:off x="5029200" y="5622852"/>
            <a:ext cx="9348952" cy="120981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GetPluginInfo</a:t>
            </a:r>
            <a:r>
              <a:rPr lang="en-US" sz="3000" dirty="0"/>
              <a:t>, </a:t>
            </a:r>
            <a:r>
              <a:rPr lang="en-US" sz="3000" dirty="0" err="1"/>
              <a:t>GetPluginCapabilities</a:t>
            </a:r>
            <a:r>
              <a:rPr lang="en-US" sz="3000" dirty="0"/>
              <a:t>, Probe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622024-AD46-306F-C026-6B25EF3C9278}"/>
              </a:ext>
            </a:extLst>
          </p:cNvPr>
          <p:cNvSpPr/>
          <p:nvPr/>
        </p:nvSpPr>
        <p:spPr>
          <a:xfrm>
            <a:off x="325821" y="1341944"/>
            <a:ext cx="14052331" cy="74736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The following CSI </a:t>
            </a:r>
            <a:r>
              <a:rPr lang="en-IN" sz="3000" dirty="0">
                <a:solidFill>
                  <a:srgbClr val="FFFF00"/>
                </a:solidFill>
              </a:rPr>
              <a:t>interfaces</a:t>
            </a:r>
            <a:r>
              <a:rPr lang="en-IN" sz="3000" dirty="0"/>
              <a:t> are implemented in EFS CSI Driver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B623B09-A3E0-B543-93C2-2FC43956D27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198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166" y="-85330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292975" y="4003390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7388772" y="2860701"/>
            <a:ext cx="7126816" cy="26467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Add EKS Cluster as </a:t>
            </a:r>
            <a:r>
              <a:rPr lang="en-US" sz="4000" dirty="0">
                <a:solidFill>
                  <a:srgbClr val="FFFF00"/>
                </a:solidFill>
              </a:rPr>
              <a:t>OpenID Connect Provider </a:t>
            </a:r>
            <a:r>
              <a:rPr lang="en-US" sz="4000" dirty="0"/>
              <a:t>in AWS IAM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2536D-C8D1-69BC-26EC-3613C578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75" y="172107"/>
            <a:ext cx="4648200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8EBE1F-F3BB-1364-0B68-41772C0E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5" y="5106714"/>
            <a:ext cx="5631334" cy="242920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5B475A-3F34-731F-AC50-6B7E4E324634}"/>
              </a:ext>
            </a:extLst>
          </p:cNvPr>
          <p:cNvSpPr/>
          <p:nvPr/>
        </p:nvSpPr>
        <p:spPr>
          <a:xfrm>
            <a:off x="378371" y="5507421"/>
            <a:ext cx="5454870" cy="83031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AE1876E-D52C-9A11-871E-076BDE80DA34}"/>
              </a:ext>
            </a:extLst>
          </p:cNvPr>
          <p:cNvCxnSpPr>
            <a:stCxn id="9" idx="2"/>
            <a:endCxn id="12" idx="3"/>
          </p:cNvCxnSpPr>
          <p:nvPr/>
        </p:nvCxnSpPr>
        <p:spPr>
          <a:xfrm rot="10800000" flipV="1">
            <a:off x="5833242" y="4184060"/>
            <a:ext cx="1555531" cy="1738519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6A5122F9-4EAF-504F-9841-1DBA7CFF31F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171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8372" y="16691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Terraform Settings Block State Storage</a:t>
            </a:r>
            <a:r>
              <a:rPr lang="en-US" dirty="0">
                <a:solidFill>
                  <a:srgbClr val="FFFF00"/>
                </a:solidFill>
              </a:rPr>
              <a:t>: S3 Backend</a:t>
            </a:r>
            <a:r>
              <a:rPr lang="en-US" dirty="0"/>
              <a:t>, State Locking: </a:t>
            </a:r>
            <a:r>
              <a:rPr lang="en-US" dirty="0">
                <a:solidFill>
                  <a:srgbClr val="FFFF00"/>
                </a:solidFill>
              </a:rPr>
              <a:t>DynamoDB Table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79220" y="441301"/>
            <a:ext cx="6207195" cy="61791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 State Datasource </a:t>
            </a:r>
            <a:r>
              <a:rPr lang="en-US" dirty="0"/>
              <a:t>to access </a:t>
            </a:r>
            <a:r>
              <a:rPr lang="en-US" dirty="0">
                <a:solidFill>
                  <a:srgbClr val="FFFF00"/>
                </a:solidFill>
              </a:rPr>
              <a:t>Project-01 EKS Cluster data</a:t>
            </a:r>
            <a:r>
              <a:rPr lang="en-US" dirty="0"/>
              <a:t> in Project-02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Input Variables and Local Values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HTTP Datasource</a:t>
            </a:r>
            <a:r>
              <a:rPr lang="en-US" dirty="0"/>
              <a:t> to download the </a:t>
            </a:r>
            <a:r>
              <a:rPr lang="en-US" dirty="0">
                <a:solidFill>
                  <a:srgbClr val="FFFF00"/>
                </a:solidFill>
              </a:rPr>
              <a:t>EFS CSI IAM Policy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EFS CSI </a:t>
            </a:r>
            <a:r>
              <a:rPr lang="en-US" dirty="0">
                <a:solidFill>
                  <a:srgbClr val="FFFF00"/>
                </a:solidFill>
              </a:rPr>
              <a:t>IAM Policy and IAM Role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Terraform </a:t>
            </a:r>
            <a:r>
              <a:rPr lang="en-US" dirty="0">
                <a:solidFill>
                  <a:srgbClr val="FFFF00"/>
                </a:solidFill>
              </a:rPr>
              <a:t>Helm Release Resource </a:t>
            </a:r>
            <a:r>
              <a:rPr lang="en-US" dirty="0"/>
              <a:t>to install EFS CSI Driver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95685" y="6924423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p2-c4-05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094878" y="6924423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EFS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2F353-ECE2-8511-3813-DE7ED4ED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" y="1374897"/>
            <a:ext cx="5410200" cy="5346700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F3D78963-0EFD-1948-A9A7-48F8F010088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9749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01" y="2700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Static Provisioning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662696E8-3364-754E-94C8-95CE1A1705D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2265670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8B30A4-A548-2070-ADB8-52F3B083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820"/>
            <a:ext cx="12618720" cy="1188851"/>
          </a:xfrm>
        </p:spPr>
        <p:txBody>
          <a:bodyPr/>
          <a:lstStyle/>
          <a:p>
            <a:r>
              <a:rPr lang="en-US" dirty="0"/>
              <a:t>AWS EKS Storage: EFS Static Provisioning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DA8DB-06E4-CD75-E396-5F86512BD31D}"/>
              </a:ext>
            </a:extLst>
          </p:cNvPr>
          <p:cNvSpPr/>
          <p:nvPr/>
        </p:nvSpPr>
        <p:spPr>
          <a:xfrm>
            <a:off x="114112" y="1082567"/>
            <a:ext cx="11667985" cy="36681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EFS file system needs to be created </a:t>
            </a:r>
            <a:r>
              <a:rPr lang="en-US" sz="4000" dirty="0">
                <a:solidFill>
                  <a:srgbClr val="FFFF00"/>
                </a:solidFill>
              </a:rPr>
              <a:t>manually first</a:t>
            </a:r>
            <a:r>
              <a:rPr lang="en-US" sz="4000" dirty="0"/>
              <a:t>, then it could be mounted inside container as a </a:t>
            </a:r>
            <a:r>
              <a:rPr lang="en-US" sz="4000" dirty="0">
                <a:solidFill>
                  <a:srgbClr val="FFFF00"/>
                </a:solidFill>
              </a:rPr>
              <a:t>persistent volume (PV) </a:t>
            </a:r>
            <a:r>
              <a:rPr lang="en-US" sz="4000" dirty="0"/>
              <a:t>using the </a:t>
            </a:r>
            <a:r>
              <a:rPr lang="en-US" sz="4000" dirty="0">
                <a:solidFill>
                  <a:srgbClr val="FFFF00"/>
                </a:solidFill>
              </a:rPr>
              <a:t>EFS CSI driver</a:t>
            </a:r>
            <a:r>
              <a:rPr lang="en-US" sz="4000" dirty="0"/>
              <a:t>.</a:t>
            </a:r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0A251F76-E788-67AD-F25C-0863FE63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797" y="1896691"/>
            <a:ext cx="1832632" cy="18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89792204-3E44-DF03-9508-0BDCBB61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938" y="3862644"/>
            <a:ext cx="2292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24FBF585-C76E-E5A6-574B-6C3F6E4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5713" y="7147033"/>
            <a:ext cx="1962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File system</a:t>
            </a:r>
          </a:p>
        </p:txBody>
      </p:sp>
      <p:pic>
        <p:nvPicPr>
          <p:cNvPr id="17" name="Graphic 27">
            <a:extLst>
              <a:ext uri="{FF2B5EF4-FFF2-40B4-BE49-F238E27FC236}">
                <a16:creationId xmlns:a16="http://schemas.microsoft.com/office/drawing/2014/main" id="{951FB3BF-D570-0C50-367F-9830BF3F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365713" y="5349520"/>
            <a:ext cx="1797513" cy="17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4E590D-04C3-54EA-58AF-2888B936B50C}"/>
              </a:ext>
            </a:extLst>
          </p:cNvPr>
          <p:cNvSpPr/>
          <p:nvPr/>
        </p:nvSpPr>
        <p:spPr>
          <a:xfrm>
            <a:off x="114112" y="4943248"/>
            <a:ext cx="11667985" cy="28213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 short, EFS CSI Driver </a:t>
            </a:r>
            <a:r>
              <a:rPr lang="en-US" sz="4000" dirty="0">
                <a:solidFill>
                  <a:srgbClr val="FFFF00"/>
                </a:solidFill>
              </a:rPr>
              <a:t>cannot create </a:t>
            </a:r>
            <a:r>
              <a:rPr lang="en-US" sz="4000" dirty="0"/>
              <a:t>EFS File system Resource, it can only manage a </a:t>
            </a:r>
            <a:r>
              <a:rPr lang="en-US" sz="4000" dirty="0">
                <a:solidFill>
                  <a:srgbClr val="FFFF00"/>
                </a:solidFill>
              </a:rPr>
              <a:t>pre-created </a:t>
            </a:r>
            <a:r>
              <a:rPr lang="en-US" sz="4000" dirty="0"/>
              <a:t>EFS File System (</a:t>
            </a:r>
            <a:r>
              <a:rPr lang="en-US" sz="4000" dirty="0">
                <a:solidFill>
                  <a:srgbClr val="FFFF00"/>
                </a:solidFill>
              </a:rPr>
              <a:t>unlike EBS CSI Driver</a:t>
            </a:r>
            <a:r>
              <a:rPr lang="en-US" sz="4000" dirty="0"/>
              <a:t>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B5E9156-24AC-0145-A1FE-AF042CFC537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3615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Static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128912" y="5469038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20" y="61449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112" y="6937739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850" y="703776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171451" y="6228424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22942" y="5974913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62561" y="6371319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2AA4C4E-B293-17C7-17AA-4F33D4CDEC47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6E594791-A9FD-0B56-54F6-D37DA3DEDEF6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Manually Provisioned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F85D5A2F-4599-5F49-AC59-153B1C28D98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002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33" grpId="0"/>
      <p:bldP spid="43" grpId="0"/>
      <p:bldP spid="48" grpId="0"/>
      <p:bldP spid="49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7" grpId="0" animBg="1"/>
      <p:bldP spid="98" grpId="0" animBg="1"/>
      <p:bldP spid="85" grpId="0"/>
      <p:bldP spid="86" grpId="0"/>
      <p:bldP spid="76" grpId="0" animBg="1"/>
      <p:bldP spid="78" grpId="0" animBg="1"/>
      <p:bldP spid="82" grpId="0" animBg="1"/>
      <p:bldP spid="8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2C82F112-5F94-264A-B7C1-A9769BDB7A5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9259" y="4085019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0690" y="29611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Static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30201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40667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145483" y="291500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3038970" y="399102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5356433" y="3498450"/>
            <a:ext cx="1526595" cy="263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5356433" y="3524847"/>
            <a:ext cx="1526595" cy="102017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085" y="302019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2096793" y="2241912"/>
            <a:ext cx="610432" cy="399578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861315" y="3477390"/>
            <a:ext cx="3538588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384109" y="4175513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791213" y="3091836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9843352" y="4882346"/>
            <a:ext cx="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601940" y="2665601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90" y="173458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845345" y="617231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mypp1</a:t>
            </a: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909" y="34218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2872" y="4173241"/>
            <a:ext cx="1826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3308" y="546316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2958922" y="4653152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92292" y="3311247"/>
            <a:ext cx="1526110" cy="2413529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9791" y="408453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432484" y="4884828"/>
            <a:ext cx="86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pvc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A3976-C2B1-E384-6698-EA7722CB4BEA}"/>
              </a:ext>
            </a:extLst>
          </p:cNvPr>
          <p:cNvCxnSpPr>
            <a:endCxn id="77" idx="1"/>
          </p:cNvCxnSpPr>
          <p:nvPr/>
        </p:nvCxnSpPr>
        <p:spPr>
          <a:xfrm>
            <a:off x="6114490" y="3477390"/>
            <a:ext cx="749001" cy="1112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A7A84F-12B4-91A8-DDAD-1DC59ACE185F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138219" y="3511648"/>
            <a:ext cx="674138" cy="2101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8" name="Graphic 8">
            <a:extLst>
              <a:ext uri="{FF2B5EF4-FFF2-40B4-BE49-F238E27FC236}">
                <a16:creationId xmlns:a16="http://schemas.microsoft.com/office/drawing/2014/main" id="{414E0F40-A56E-5E21-3907-EC634692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12" y="1429634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623C63A-A5CA-70B8-EF8F-6178E5677A4E}"/>
              </a:ext>
            </a:extLst>
          </p:cNvPr>
          <p:cNvSpPr txBox="1"/>
          <p:nvPr/>
        </p:nvSpPr>
        <p:spPr>
          <a:xfrm>
            <a:off x="12395800" y="1415955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255184" y="3773022"/>
            <a:ext cx="1429" cy="31199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490454"/>
            <a:ext cx="607622" cy="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stCxn id="22" idx="3"/>
            <a:endCxn id="76" idx="1"/>
          </p:cNvCxnSpPr>
          <p:nvPr/>
        </p:nvCxnSpPr>
        <p:spPr>
          <a:xfrm>
            <a:off x="10661109" y="4490942"/>
            <a:ext cx="1931183" cy="2707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to any pod will serve the </a:t>
            </a:r>
            <a:r>
              <a:rPr lang="en-US" dirty="0">
                <a:solidFill>
                  <a:srgbClr val="FFFF00"/>
                </a:solidFill>
              </a:rPr>
              <a:t>same content from EFS File system </a:t>
            </a:r>
            <a:r>
              <a:rPr lang="en-US" dirty="0"/>
              <a:t>(Context: /</a:t>
            </a:r>
            <a:r>
              <a:rPr lang="en-US" dirty="0" err="1"/>
              <a:t>efs</a:t>
            </a:r>
            <a:r>
              <a:rPr lang="en-US" dirty="0"/>
              <a:t>/</a:t>
            </a:r>
            <a:r>
              <a:rPr lang="en-US" dirty="0" err="1"/>
              <a:t>efs-static.txt</a:t>
            </a:r>
            <a:r>
              <a:rPr lang="en-US" dirty="0"/>
              <a:t>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AFC1BB-2D2A-2F6E-02CA-75113C77FD77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965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165AC55-790A-D2D8-E0D4-1FAF2CD060D7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 flipV="1">
            <a:off x="7823176" y="4490454"/>
            <a:ext cx="606615" cy="9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79F8FA1-F01A-90EE-63EA-028A158510A4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490454"/>
            <a:ext cx="657749" cy="1122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E641BA1-7C07-11D6-496A-28A5775496A7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034D219-35F8-AE01-2DC5-17422D5A23CF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Manually Provisioned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9894D2AA-B23F-DB4A-AEA7-BD3124B4CF7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3633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33" grpId="0"/>
      <p:bldP spid="33" grpId="1"/>
      <p:bldP spid="43" grpId="0"/>
      <p:bldP spid="48" grpId="0"/>
      <p:bldP spid="53" grpId="0"/>
      <p:bldP spid="54" grpId="0"/>
      <p:bldP spid="55" grpId="0"/>
      <p:bldP spid="57" grpId="0"/>
      <p:bldP spid="71" grpId="0"/>
      <p:bldP spid="74" grpId="0" animBg="1"/>
      <p:bldP spid="75" grpId="0" animBg="1"/>
      <p:bldP spid="85" grpId="0"/>
      <p:bldP spid="86" grpId="0"/>
      <p:bldP spid="76" grpId="0" animBg="1"/>
      <p:bldP spid="82" grpId="0"/>
      <p:bldP spid="83" grpId="0" animBg="1"/>
      <p:bldP spid="89" grpId="0"/>
      <p:bldP spid="96" grpId="0" animBg="1"/>
      <p:bldP spid="105" grpId="0" animBg="1"/>
      <p:bldP spid="10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545" y="-2567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89730" y="484854"/>
            <a:ext cx="6207195" cy="53245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p3-c1,c2,c3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Settings Block, Remote State Datasource, Kubernetes Provider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(requires EFS File System ID)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write to EFS k8s Pod </a:t>
            </a:r>
            <a:r>
              <a:rPr lang="en-US" dirty="0"/>
              <a:t>with k8s </a:t>
            </a:r>
            <a:r>
              <a:rPr lang="en-US" dirty="0">
                <a:solidFill>
                  <a:srgbClr val="FFFF00"/>
                </a:solidFill>
              </a:rPr>
              <a:t>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a myapp1 </a:t>
            </a:r>
            <a:r>
              <a:rPr lang="en-US" dirty="0"/>
              <a:t>deployment with </a:t>
            </a:r>
            <a:r>
              <a:rPr lang="en-US" dirty="0">
                <a:solidFill>
                  <a:srgbClr val="FFFF00"/>
                </a:solidFill>
              </a:rPr>
              <a:t>k8s Volume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101777" y="5988991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100970" y="5988991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a myapp1 k8s service of type </a:t>
            </a:r>
            <a:r>
              <a:rPr lang="en-US" sz="2000" dirty="0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D360EF-809D-80BC-20A3-2A47004DC21F}"/>
              </a:ext>
            </a:extLst>
          </p:cNvPr>
          <p:cNvSpPr/>
          <p:nvPr/>
        </p:nvSpPr>
        <p:spPr>
          <a:xfrm>
            <a:off x="73371" y="684702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27ADED3-E7C7-5BA9-B69D-FFDB1F346774}"/>
              </a:ext>
            </a:extLst>
          </p:cNvPr>
          <p:cNvSpPr/>
          <p:nvPr/>
        </p:nvSpPr>
        <p:spPr>
          <a:xfrm>
            <a:off x="2072564" y="6847026"/>
            <a:ext cx="388288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myapp1 k8s service of type </a:t>
            </a:r>
            <a:r>
              <a:rPr lang="en-US" dirty="0">
                <a:solidFill>
                  <a:srgbClr val="FFFF00"/>
                </a:solidFill>
              </a:rPr>
              <a:t>Network Load Balancer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7B340-A7C4-228F-CF63-1947E354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" y="242460"/>
            <a:ext cx="6064717" cy="5535746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FDD12B70-2D88-664F-845E-F6C2AE7B015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85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37" y="12310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Dynamic Provisioning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2D3A99AF-BC8C-7A47-9795-28DB1E8DDD1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4892927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8B30A4-A548-2070-ADB8-52F3B083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820"/>
            <a:ext cx="12618720" cy="1188851"/>
          </a:xfrm>
        </p:spPr>
        <p:txBody>
          <a:bodyPr/>
          <a:lstStyle/>
          <a:p>
            <a:r>
              <a:rPr lang="en-US" dirty="0"/>
              <a:t>AWS EKS Storage: EFS Dynamic Provisioning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DA8DB-06E4-CD75-E396-5F86512BD31D}"/>
              </a:ext>
            </a:extLst>
          </p:cNvPr>
          <p:cNvSpPr/>
          <p:nvPr/>
        </p:nvSpPr>
        <p:spPr>
          <a:xfrm>
            <a:off x="114112" y="1082567"/>
            <a:ext cx="11667985" cy="36681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EFS file system needs to be created </a:t>
            </a:r>
            <a:r>
              <a:rPr lang="en-US" sz="4000" dirty="0">
                <a:solidFill>
                  <a:srgbClr val="FFFF00"/>
                </a:solidFill>
              </a:rPr>
              <a:t>manually first.</a:t>
            </a:r>
            <a:r>
              <a:rPr lang="en-US" sz="4000" dirty="0"/>
              <a:t> Uses a </a:t>
            </a:r>
            <a:r>
              <a:rPr lang="en-US" sz="4000" dirty="0">
                <a:solidFill>
                  <a:srgbClr val="FFFF00"/>
                </a:solidFill>
              </a:rPr>
              <a:t>persistent volume claim (PVC)</a:t>
            </a:r>
            <a:r>
              <a:rPr lang="en-US" sz="4000" dirty="0"/>
              <a:t> to dynamically provision a </a:t>
            </a:r>
            <a:r>
              <a:rPr lang="en-US" sz="4000" dirty="0">
                <a:solidFill>
                  <a:srgbClr val="FFFF00"/>
                </a:solidFill>
              </a:rPr>
              <a:t>persistent volume (PV)</a:t>
            </a:r>
            <a:r>
              <a:rPr lang="en-US" sz="4000" dirty="0"/>
              <a:t>.</a:t>
            </a:r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0A251F76-E788-67AD-F25C-0863FE63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797" y="1896691"/>
            <a:ext cx="1832632" cy="18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89792204-3E44-DF03-9508-0BDCBB61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938" y="3862644"/>
            <a:ext cx="2292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24FBF585-C76E-E5A6-574B-6C3F6E4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5713" y="7147033"/>
            <a:ext cx="1962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File system</a:t>
            </a:r>
          </a:p>
        </p:txBody>
      </p:sp>
      <p:pic>
        <p:nvPicPr>
          <p:cNvPr id="17" name="Graphic 27">
            <a:extLst>
              <a:ext uri="{FF2B5EF4-FFF2-40B4-BE49-F238E27FC236}">
                <a16:creationId xmlns:a16="http://schemas.microsoft.com/office/drawing/2014/main" id="{951FB3BF-D570-0C50-367F-9830BF3F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365713" y="5349520"/>
            <a:ext cx="1797513" cy="17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4E590D-04C3-54EA-58AF-2888B936B50C}"/>
              </a:ext>
            </a:extLst>
          </p:cNvPr>
          <p:cNvSpPr/>
          <p:nvPr/>
        </p:nvSpPr>
        <p:spPr>
          <a:xfrm>
            <a:off x="114112" y="4943248"/>
            <a:ext cx="11667985" cy="28213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On Creating a PVC, </a:t>
            </a:r>
            <a:r>
              <a:rPr lang="en-US" sz="4000" dirty="0" err="1"/>
              <a:t>kuberenetes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FF00"/>
                </a:solidFill>
              </a:rPr>
              <a:t>requests EFS to create an Access Point </a:t>
            </a:r>
            <a:r>
              <a:rPr lang="en-US" sz="4000" dirty="0"/>
              <a:t>in a </a:t>
            </a:r>
            <a:r>
              <a:rPr lang="en-US" sz="4000" dirty="0">
                <a:solidFill>
                  <a:srgbClr val="FFFF00"/>
                </a:solidFill>
              </a:rPr>
              <a:t>EFS file system </a:t>
            </a:r>
            <a:r>
              <a:rPr lang="en-US" sz="4000" dirty="0"/>
              <a:t>which will be used to </a:t>
            </a:r>
            <a:r>
              <a:rPr lang="en-US" sz="4000" dirty="0">
                <a:solidFill>
                  <a:srgbClr val="FFFF00"/>
                </a:solidFill>
              </a:rPr>
              <a:t>mount the PV</a:t>
            </a:r>
            <a:r>
              <a:rPr lang="en-US" sz="4000" dirty="0"/>
              <a:t>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F21B9B5-AA0A-0045-9B9F-81CFCB518E3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729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128912" y="5469038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Dynamically Provisioned</a:t>
            </a: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F1FC6B9F-52EF-9743-801F-6FC1D2DDCA0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702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9259" y="4085019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0690" y="29611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30201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40667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145483" y="291500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3038970" y="399102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5356433" y="3498450"/>
            <a:ext cx="1526595" cy="263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5356433" y="3524847"/>
            <a:ext cx="1526595" cy="102017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085" y="302019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2096793" y="2241912"/>
            <a:ext cx="610432" cy="399578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861315" y="3477390"/>
            <a:ext cx="3538588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384109" y="4175513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791213" y="3091836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9843352" y="4882346"/>
            <a:ext cx="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601940" y="2665601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90" y="173458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845345" y="617231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mypp1</a:t>
            </a: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909" y="34218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2872" y="4173241"/>
            <a:ext cx="1826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3308" y="546316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2958922" y="4653152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92292" y="3311247"/>
            <a:ext cx="1526110" cy="2413529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9791" y="408453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432484" y="4884828"/>
            <a:ext cx="86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pvc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A3976-C2B1-E384-6698-EA7722CB4BEA}"/>
              </a:ext>
            </a:extLst>
          </p:cNvPr>
          <p:cNvCxnSpPr>
            <a:endCxn id="77" idx="1"/>
          </p:cNvCxnSpPr>
          <p:nvPr/>
        </p:nvCxnSpPr>
        <p:spPr>
          <a:xfrm>
            <a:off x="6114490" y="3477390"/>
            <a:ext cx="749001" cy="1112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A7A84F-12B4-91A8-DDAD-1DC59ACE185F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138219" y="3511648"/>
            <a:ext cx="674138" cy="2101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8" name="Graphic 8">
            <a:extLst>
              <a:ext uri="{FF2B5EF4-FFF2-40B4-BE49-F238E27FC236}">
                <a16:creationId xmlns:a16="http://schemas.microsoft.com/office/drawing/2014/main" id="{414E0F40-A56E-5E21-3907-EC634692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12" y="1429634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623C63A-A5CA-70B8-EF8F-6178E5677A4E}"/>
              </a:ext>
            </a:extLst>
          </p:cNvPr>
          <p:cNvSpPr txBox="1"/>
          <p:nvPr/>
        </p:nvSpPr>
        <p:spPr>
          <a:xfrm>
            <a:off x="12395800" y="1415955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255184" y="3773022"/>
            <a:ext cx="1429" cy="31199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490454"/>
            <a:ext cx="607622" cy="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stCxn id="22" idx="3"/>
            <a:endCxn id="76" idx="1"/>
          </p:cNvCxnSpPr>
          <p:nvPr/>
        </p:nvCxnSpPr>
        <p:spPr>
          <a:xfrm>
            <a:off x="10661109" y="4490942"/>
            <a:ext cx="1931183" cy="2707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to any pod will serve the same content from EFS File system (Context: /</a:t>
            </a:r>
            <a:r>
              <a:rPr lang="en-US" dirty="0" err="1"/>
              <a:t>efs</a:t>
            </a:r>
            <a:r>
              <a:rPr lang="en-US" dirty="0"/>
              <a:t>/</a:t>
            </a:r>
            <a:r>
              <a:rPr lang="en-US" dirty="0" err="1"/>
              <a:t>efs-static.txt</a:t>
            </a:r>
            <a:r>
              <a:rPr lang="en-US" dirty="0"/>
              <a:t>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AFC1BB-2D2A-2F6E-02CA-75113C77FD77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965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165AC55-790A-D2D8-E0D4-1FAF2CD060D7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 flipV="1">
            <a:off x="7823176" y="4490454"/>
            <a:ext cx="606615" cy="9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79F8FA1-F01A-90EE-63EA-028A158510A4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490454"/>
            <a:ext cx="657749" cy="1122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C5E200A-D33A-75FE-665D-C35DDB85D5D4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3260EB3-54E9-6575-6DAD-128CB9DE0722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Dynamically Provisioned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DC36CFB-8E82-0543-90F6-7C455F8BE78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7966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545" y="-2567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89730" y="484854"/>
            <a:ext cx="6207195" cy="53245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p3-c1,c2,c3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Settings Block, Remote State Datasource, Kubernetes Provider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Storage Class </a:t>
            </a:r>
            <a:r>
              <a:rPr lang="en-US" dirty="0">
                <a:solidFill>
                  <a:srgbClr val="FFFF00"/>
                </a:solidFill>
              </a:rPr>
              <a:t>(requires EFS File System ID)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Persistent Volume (requires EFS File System ID)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write to EFS k8s Pod </a:t>
            </a:r>
            <a:r>
              <a:rPr lang="en-US" dirty="0"/>
              <a:t>with k8s Volume and </a:t>
            </a:r>
            <a:r>
              <a:rPr lang="en-US" dirty="0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myapp1</a:t>
            </a:r>
            <a:r>
              <a:rPr lang="en-US" dirty="0"/>
              <a:t> deployment with k8s </a:t>
            </a:r>
            <a:r>
              <a:rPr lang="en-US" dirty="0">
                <a:solidFill>
                  <a:srgbClr val="FFFF00"/>
                </a:solidFill>
              </a:rPr>
              <a:t>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101777" y="5988991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100970" y="5988991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a </a:t>
            </a:r>
            <a:r>
              <a:rPr lang="en-US" sz="2000" dirty="0">
                <a:solidFill>
                  <a:srgbClr val="FFFF00"/>
                </a:solidFill>
              </a:rPr>
              <a:t>myapp1</a:t>
            </a:r>
            <a:r>
              <a:rPr lang="en-US" sz="2000" dirty="0"/>
              <a:t> k8s service of type </a:t>
            </a:r>
            <a:r>
              <a:rPr lang="en-US" sz="2000" dirty="0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D360EF-809D-80BC-20A3-2A47004DC21F}"/>
              </a:ext>
            </a:extLst>
          </p:cNvPr>
          <p:cNvSpPr/>
          <p:nvPr/>
        </p:nvSpPr>
        <p:spPr>
          <a:xfrm>
            <a:off x="73371" y="684702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27ADED3-E7C7-5BA9-B69D-FFDB1F346774}"/>
              </a:ext>
            </a:extLst>
          </p:cNvPr>
          <p:cNvSpPr/>
          <p:nvPr/>
        </p:nvSpPr>
        <p:spPr>
          <a:xfrm>
            <a:off x="2072564" y="6847026"/>
            <a:ext cx="388288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myapp1</a:t>
            </a:r>
            <a:r>
              <a:rPr lang="en-US" dirty="0"/>
              <a:t> k8s service of type </a:t>
            </a:r>
            <a:r>
              <a:rPr lang="en-US" dirty="0">
                <a:solidFill>
                  <a:srgbClr val="FFFF00"/>
                </a:solidFill>
              </a:rPr>
              <a:t>Network Load Balancer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870F2-C74D-60F8-55DA-6C6BFD9E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" y="454594"/>
            <a:ext cx="6000359" cy="50325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31275-6DF7-EE5C-1D6D-77698FCFAEF4}"/>
              </a:ext>
            </a:extLst>
          </p:cNvPr>
          <p:cNvCxnSpPr>
            <a:cxnSpLocks/>
          </p:cNvCxnSpPr>
          <p:nvPr/>
        </p:nvCxnSpPr>
        <p:spPr>
          <a:xfrm>
            <a:off x="6424013" y="5327272"/>
            <a:ext cx="8104610" cy="661719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A95CD0-2D35-1C4B-F6C6-DDAB527B5869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471422" y="5349301"/>
            <a:ext cx="8091699" cy="632374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btitle 2">
            <a:extLst>
              <a:ext uri="{FF2B5EF4-FFF2-40B4-BE49-F238E27FC236}">
                <a16:creationId xmlns:a16="http://schemas.microsoft.com/office/drawing/2014/main" id="{B42F5C6E-A4A0-7246-94CE-DCE53F0C6D6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5666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for workloads running on AWS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86A7DE4-77B6-5A41-8FB6-56055870D17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55435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72ECF-3EA7-1F9A-18D9-02C8EE47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AWS EFS File System Mount for AWS Fargate Workloads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044D35-7C9A-35F5-7E55-96162FA4E6E2}"/>
              </a:ext>
            </a:extLst>
          </p:cNvPr>
          <p:cNvSpPr/>
          <p:nvPr/>
        </p:nvSpPr>
        <p:spPr>
          <a:xfrm>
            <a:off x="419100" y="1447800"/>
            <a:ext cx="13792200" cy="14586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Usecase: </a:t>
            </a:r>
            <a:r>
              <a:rPr lang="en-US" sz="4000" dirty="0"/>
              <a:t>AWS EFS File System </a:t>
            </a:r>
            <a:r>
              <a:rPr lang="en-US" sz="4000" dirty="0">
                <a:solidFill>
                  <a:srgbClr val="FFFF00"/>
                </a:solidFill>
              </a:rPr>
              <a:t>mount</a:t>
            </a:r>
            <a:r>
              <a:rPr lang="en-US" sz="4000" dirty="0"/>
              <a:t> for Kubernetes Workloads running on </a:t>
            </a:r>
            <a:r>
              <a:rPr lang="en-US" sz="4000" dirty="0">
                <a:solidFill>
                  <a:srgbClr val="FFFF00"/>
                </a:solidFill>
              </a:rPr>
              <a:t>AWS Fargate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67910-3D61-83CB-60DF-F62ED85900CC}"/>
              </a:ext>
            </a:extLst>
          </p:cNvPr>
          <p:cNvSpPr/>
          <p:nvPr/>
        </p:nvSpPr>
        <p:spPr>
          <a:xfrm>
            <a:off x="469174" y="3939267"/>
            <a:ext cx="6395357" cy="15675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AWS EFS </a:t>
            </a:r>
            <a:r>
              <a:rPr lang="en-US" sz="3600" dirty="0">
                <a:solidFill>
                  <a:srgbClr val="FFFF00"/>
                </a:solidFill>
              </a:rPr>
              <a:t>Static</a:t>
            </a:r>
            <a:r>
              <a:rPr lang="en-US" sz="3600" dirty="0"/>
              <a:t> Provisioning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0F419A-27FF-987A-9B1B-BA7E59A8BAA3}"/>
              </a:ext>
            </a:extLst>
          </p:cNvPr>
          <p:cNvSpPr/>
          <p:nvPr/>
        </p:nvSpPr>
        <p:spPr>
          <a:xfrm>
            <a:off x="7664631" y="3888921"/>
            <a:ext cx="6395357" cy="15675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AWS EFS </a:t>
            </a:r>
            <a:r>
              <a:rPr lang="en-US" sz="3600" dirty="0">
                <a:solidFill>
                  <a:srgbClr val="FFFF00"/>
                </a:solidFill>
              </a:rPr>
              <a:t>Dynamic</a:t>
            </a:r>
            <a:r>
              <a:rPr lang="en-US" sz="3600" dirty="0"/>
              <a:t> Provisioning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CAEF79-F803-7D60-950B-22DAE4F973E8}"/>
              </a:ext>
            </a:extLst>
          </p:cNvPr>
          <p:cNvSpPr/>
          <p:nvPr/>
        </p:nvSpPr>
        <p:spPr>
          <a:xfrm>
            <a:off x="436517" y="6422572"/>
            <a:ext cx="13792200" cy="8273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are going to test </a:t>
            </a:r>
            <a:r>
              <a:rPr lang="en-US" sz="3600" dirty="0">
                <a:solidFill>
                  <a:srgbClr val="FFFF00"/>
                </a:solidFill>
              </a:rPr>
              <a:t>both</a:t>
            </a:r>
            <a:r>
              <a:rPr lang="en-US" sz="3600" dirty="0"/>
              <a:t> the scenarios on AWS Fargate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7EB8C61-CA5F-414E-A3CD-266F7587E95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503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AWS EFS File System Mount for AWS Fargate Workloads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9954612" y="2358140"/>
            <a:ext cx="626113" cy="800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95" idx="2"/>
            <a:endCxn id="23" idx="0"/>
          </p:cNvCxnSpPr>
          <p:nvPr/>
        </p:nvCxnSpPr>
        <p:spPr>
          <a:xfrm rot="5400000">
            <a:off x="7195010" y="2400824"/>
            <a:ext cx="1305984" cy="2909373"/>
          </a:xfrm>
          <a:prstGeom prst="bentConnector3">
            <a:avLst>
              <a:gd name="adj1" fmla="val 5389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Static Provisioning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5C5477-5332-E7FB-FEF2-5F681394035D}"/>
              </a:ext>
            </a:extLst>
          </p:cNvPr>
          <p:cNvSpPr/>
          <p:nvPr/>
        </p:nvSpPr>
        <p:spPr>
          <a:xfrm>
            <a:off x="8105050" y="4389374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0CE20B28-E907-8CCE-4E68-C1CA13634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5050" y="4382289"/>
            <a:ext cx="330200" cy="330200"/>
          </a:xfrm>
          <a:prstGeom prst="rect">
            <a:avLst/>
          </a:prstGeom>
        </p:spPr>
      </p:pic>
      <p:pic>
        <p:nvPicPr>
          <p:cNvPr id="83" name="Google Shape;404;p28">
            <a:extLst>
              <a:ext uri="{FF2B5EF4-FFF2-40B4-BE49-F238E27FC236}">
                <a16:creationId xmlns:a16="http://schemas.microsoft.com/office/drawing/2014/main" id="{F0582C78-0C72-8B09-8945-699C29F2A40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9486" y="4685285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2FF7702-F37C-E40F-058D-5C7BF10005F9}"/>
              </a:ext>
            </a:extLst>
          </p:cNvPr>
          <p:cNvSpPr txBox="1"/>
          <p:nvPr/>
        </p:nvSpPr>
        <p:spPr>
          <a:xfrm>
            <a:off x="8348753" y="546474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CCA7CF-B48C-0653-00AD-20349B34A27A}"/>
              </a:ext>
            </a:extLst>
          </p:cNvPr>
          <p:cNvSpPr/>
          <p:nvPr/>
        </p:nvSpPr>
        <p:spPr>
          <a:xfrm>
            <a:off x="8560996" y="1757820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C27AB55B-957A-3345-BAC9-B7D91B9238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0996" y="1750735"/>
            <a:ext cx="330200" cy="330200"/>
          </a:xfrm>
          <a:prstGeom prst="rect">
            <a:avLst/>
          </a:prstGeom>
        </p:spPr>
      </p:pic>
      <p:pic>
        <p:nvPicPr>
          <p:cNvPr id="94" name="Google Shape;404;p28">
            <a:extLst>
              <a:ext uri="{FF2B5EF4-FFF2-40B4-BE49-F238E27FC236}">
                <a16:creationId xmlns:a16="http://schemas.microsoft.com/office/drawing/2014/main" id="{40EE93F2-02A3-BD9C-3526-978E54600FE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95432" y="2053731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78001D-66AB-199D-D967-E34DA502C22C}"/>
              </a:ext>
            </a:extLst>
          </p:cNvPr>
          <p:cNvSpPr txBox="1"/>
          <p:nvPr/>
        </p:nvSpPr>
        <p:spPr>
          <a:xfrm>
            <a:off x="8804699" y="283318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D7F295-B939-63F9-C22B-359C962930FF}"/>
              </a:ext>
            </a:extLst>
          </p:cNvPr>
          <p:cNvSpPr/>
          <p:nvPr/>
        </p:nvSpPr>
        <p:spPr>
          <a:xfrm>
            <a:off x="344623" y="4739104"/>
            <a:ext cx="3281680" cy="7509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EFS Static Provisioning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6349361-558D-7145-F0D1-4DC5FCA96CDA}"/>
              </a:ext>
            </a:extLst>
          </p:cNvPr>
          <p:cNvSpPr/>
          <p:nvPr/>
        </p:nvSpPr>
        <p:spPr>
          <a:xfrm>
            <a:off x="391431" y="3793918"/>
            <a:ext cx="3281680" cy="7509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 Fargate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3D07C51F-5E5A-5E42-8396-AB9E541C70A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8467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92" grpId="0" animBg="1"/>
      <p:bldP spid="3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 dirty="0"/>
              <a:t>GitHub Step-by-Step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45DF-6651-6F6F-A749-5EF07EFA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8" y="914829"/>
            <a:ext cx="5137931" cy="668538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73F14-2472-8C6C-F05F-FDEF1950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456" y="914830"/>
            <a:ext cx="4735058" cy="668538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CACE7-0888-E684-8908-15D90208D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231" y="914830"/>
            <a:ext cx="4272488" cy="5497846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C32C356-EF6E-724D-A528-CEB677BE12D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80281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7DFF0B69-B344-5D4B-867F-70BC5395E2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AWS EFS File System Mount for AWS Fargate Workloads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9954612" y="2358140"/>
            <a:ext cx="626113" cy="800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95" idx="2"/>
            <a:endCxn id="23" idx="0"/>
          </p:cNvCxnSpPr>
          <p:nvPr/>
        </p:nvCxnSpPr>
        <p:spPr>
          <a:xfrm rot="5400000">
            <a:off x="7195010" y="2400824"/>
            <a:ext cx="1305984" cy="2909373"/>
          </a:xfrm>
          <a:prstGeom prst="bentConnector3">
            <a:avLst>
              <a:gd name="adj1" fmla="val 5389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 Provisioned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5C5477-5332-E7FB-FEF2-5F681394035D}"/>
              </a:ext>
            </a:extLst>
          </p:cNvPr>
          <p:cNvSpPr/>
          <p:nvPr/>
        </p:nvSpPr>
        <p:spPr>
          <a:xfrm>
            <a:off x="8105050" y="4389374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0CE20B28-E907-8CCE-4E68-C1CA13634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5050" y="4382289"/>
            <a:ext cx="330200" cy="330200"/>
          </a:xfrm>
          <a:prstGeom prst="rect">
            <a:avLst/>
          </a:prstGeom>
        </p:spPr>
      </p:pic>
      <p:pic>
        <p:nvPicPr>
          <p:cNvPr id="83" name="Google Shape;404;p28">
            <a:extLst>
              <a:ext uri="{FF2B5EF4-FFF2-40B4-BE49-F238E27FC236}">
                <a16:creationId xmlns:a16="http://schemas.microsoft.com/office/drawing/2014/main" id="{F0582C78-0C72-8B09-8945-699C29F2A40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9486" y="4685285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2FF7702-F37C-E40F-058D-5C7BF10005F9}"/>
              </a:ext>
            </a:extLst>
          </p:cNvPr>
          <p:cNvSpPr txBox="1"/>
          <p:nvPr/>
        </p:nvSpPr>
        <p:spPr>
          <a:xfrm>
            <a:off x="8348753" y="546474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CCA7CF-B48C-0653-00AD-20349B34A27A}"/>
              </a:ext>
            </a:extLst>
          </p:cNvPr>
          <p:cNvSpPr/>
          <p:nvPr/>
        </p:nvSpPr>
        <p:spPr>
          <a:xfrm>
            <a:off x="8560996" y="1757820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C27AB55B-957A-3345-BAC9-B7D91B9238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0996" y="1750735"/>
            <a:ext cx="330200" cy="330200"/>
          </a:xfrm>
          <a:prstGeom prst="rect">
            <a:avLst/>
          </a:prstGeom>
        </p:spPr>
      </p:pic>
      <p:pic>
        <p:nvPicPr>
          <p:cNvPr id="94" name="Google Shape;404;p28">
            <a:extLst>
              <a:ext uri="{FF2B5EF4-FFF2-40B4-BE49-F238E27FC236}">
                <a16:creationId xmlns:a16="http://schemas.microsoft.com/office/drawing/2014/main" id="{40EE93F2-02A3-BD9C-3526-978E54600FE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95432" y="2053731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78001D-66AB-199D-D967-E34DA502C22C}"/>
              </a:ext>
            </a:extLst>
          </p:cNvPr>
          <p:cNvSpPr txBox="1"/>
          <p:nvPr/>
        </p:nvSpPr>
        <p:spPr>
          <a:xfrm>
            <a:off x="8804699" y="283318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9DD49E1-E404-7A5F-EE3E-C79D14A2240C}"/>
              </a:ext>
            </a:extLst>
          </p:cNvPr>
          <p:cNvSpPr/>
          <p:nvPr/>
        </p:nvSpPr>
        <p:spPr>
          <a:xfrm>
            <a:off x="320491" y="4728303"/>
            <a:ext cx="3281680" cy="750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EFS Dynamic Provisioning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C31CB70-1882-EA27-E701-875C7DE82F3B}"/>
              </a:ext>
            </a:extLst>
          </p:cNvPr>
          <p:cNvSpPr/>
          <p:nvPr/>
        </p:nvSpPr>
        <p:spPr>
          <a:xfrm>
            <a:off x="391431" y="3793918"/>
            <a:ext cx="3281680" cy="750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 Fargate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16E7C24B-AA0D-2546-9099-7308192CC87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781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92" grpId="0" animBg="1"/>
      <p:bldP spid="96" grpId="0" animBg="1"/>
      <p:bldP spid="99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065" y="18654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17829" y="2508739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17022" y="25356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17829" y="336014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17022" y="336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99890" y="1054756"/>
            <a:ext cx="6207195" cy="90706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17829" y="4168937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17022" y="416893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Fargate Profile </a:t>
            </a:r>
            <a:r>
              <a:rPr lang="en-US" dirty="0">
                <a:solidFill>
                  <a:schemeClr val="bg1"/>
                </a:solidFill>
              </a:rPr>
              <a:t>and namespace fp-ns-app1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089423" y="5026972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088616" y="50269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</a:t>
            </a:r>
            <a:r>
              <a:rPr lang="en-US" dirty="0">
                <a:solidFill>
                  <a:srgbClr val="FFFF00"/>
                </a:solidFill>
              </a:rPr>
              <a:t>Static</a:t>
            </a:r>
            <a:r>
              <a:rPr lang="en-US" dirty="0"/>
              <a:t> Provisioning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(Deploy workloads on Fargate)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146235" y="5815319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P5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145428" y="584218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Provisioning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(Deploy workloads on Fargate)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4EFF6-0D55-E6FB-ED55-9DC57978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1" y="3415019"/>
            <a:ext cx="5511800" cy="2400300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7D56D3D3-A6B5-DC48-8A4E-EB27392A8D9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151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Cluster Autoscaler Install using Helm Provider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4A957A7-400F-424F-840F-413132AB4A4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0928875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2699D1-E096-EBC1-4B87-83954CC1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</a:t>
            </a:r>
          </a:p>
        </p:txBody>
      </p:sp>
      <p:sp>
        <p:nvSpPr>
          <p:cNvPr id="5" name="Google Shape;395;p28">
            <a:extLst>
              <a:ext uri="{FF2B5EF4-FFF2-40B4-BE49-F238E27FC236}">
                <a16:creationId xmlns:a16="http://schemas.microsoft.com/office/drawing/2014/main" id="{D6CFB040-3B6E-95DC-CD23-C9812F6DD91D}"/>
              </a:ext>
            </a:extLst>
          </p:cNvPr>
          <p:cNvSpPr/>
          <p:nvPr/>
        </p:nvSpPr>
        <p:spPr>
          <a:xfrm>
            <a:off x="9783756" y="278096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414;p28">
            <a:extLst>
              <a:ext uri="{FF2B5EF4-FFF2-40B4-BE49-F238E27FC236}">
                <a16:creationId xmlns:a16="http://schemas.microsoft.com/office/drawing/2014/main" id="{4B685888-1366-0B97-DC01-BEA249DEA1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72367" y="234442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4;p28">
            <a:extLst>
              <a:ext uri="{FF2B5EF4-FFF2-40B4-BE49-F238E27FC236}">
                <a16:creationId xmlns:a16="http://schemas.microsoft.com/office/drawing/2014/main" id="{34DF785A-9199-3CAF-0409-0C12516F78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910" y="38366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7;p28">
            <a:extLst>
              <a:ext uri="{FF2B5EF4-FFF2-40B4-BE49-F238E27FC236}">
                <a16:creationId xmlns:a16="http://schemas.microsoft.com/office/drawing/2014/main" id="{FAFFF3E3-61E4-1BD0-3153-0E3FA626CC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9279" y="383664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93A3BF-9552-929F-0C19-B98E729F362D}"/>
              </a:ext>
            </a:extLst>
          </p:cNvPr>
          <p:cNvSpPr txBox="1"/>
          <p:nvPr/>
        </p:nvSpPr>
        <p:spPr>
          <a:xfrm>
            <a:off x="11609589" y="477782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8EB11-BE67-81A8-FE91-D579DE6FEA00}"/>
              </a:ext>
            </a:extLst>
          </p:cNvPr>
          <p:cNvSpPr txBox="1"/>
          <p:nvPr/>
        </p:nvSpPr>
        <p:spPr>
          <a:xfrm>
            <a:off x="11030268" y="2780962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11" name="Google Shape;412;p28">
            <a:extLst>
              <a:ext uri="{FF2B5EF4-FFF2-40B4-BE49-F238E27FC236}">
                <a16:creationId xmlns:a16="http://schemas.microsoft.com/office/drawing/2014/main" id="{7B6D98A3-26AF-AB11-BC50-B2EE60ED9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7605" y="383144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88429B-ADEF-643D-7359-ED98D9CF94C4}"/>
              </a:ext>
            </a:extLst>
          </p:cNvPr>
          <p:cNvSpPr txBox="1"/>
          <p:nvPr/>
        </p:nvSpPr>
        <p:spPr>
          <a:xfrm>
            <a:off x="12426912" y="479112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36685B-4CA9-2B43-C0FC-5D516B5BA2F1}"/>
              </a:ext>
            </a:extLst>
          </p:cNvPr>
          <p:cNvSpPr/>
          <p:nvPr/>
        </p:nvSpPr>
        <p:spPr>
          <a:xfrm>
            <a:off x="10072367" y="353824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1E05AA-B888-F80F-CC7E-E1BDEC7FA50E}"/>
              </a:ext>
            </a:extLst>
          </p:cNvPr>
          <p:cNvSpPr txBox="1"/>
          <p:nvPr/>
        </p:nvSpPr>
        <p:spPr>
          <a:xfrm>
            <a:off x="10324569" y="473971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AC2EA5-E333-D6BC-02B9-4204D1C241DF}"/>
              </a:ext>
            </a:extLst>
          </p:cNvPr>
          <p:cNvSpPr/>
          <p:nvPr/>
        </p:nvSpPr>
        <p:spPr>
          <a:xfrm>
            <a:off x="10810274" y="335198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74E7C9-06F8-A7E7-135F-E1666EFADE80}"/>
              </a:ext>
            </a:extLst>
          </p:cNvPr>
          <p:cNvSpPr/>
          <p:nvPr/>
        </p:nvSpPr>
        <p:spPr>
          <a:xfrm>
            <a:off x="166916" y="1132583"/>
            <a:ext cx="8827038" cy="18810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Cluster Autoscaler (CA) is responsible for ensuring that our cluster has </a:t>
            </a:r>
            <a:r>
              <a:rPr lang="en-IN" sz="2600" dirty="0">
                <a:solidFill>
                  <a:srgbClr val="FFFF00"/>
                </a:solidFill>
              </a:rPr>
              <a:t>enough nodes to schedule your pods </a:t>
            </a:r>
            <a:r>
              <a:rPr lang="en-IN" sz="2600" dirty="0"/>
              <a:t>without wasting resources. </a:t>
            </a:r>
            <a:endParaRPr lang="en-US" sz="2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6415D-0F00-2A31-92B0-3785520D231B}"/>
              </a:ext>
            </a:extLst>
          </p:cNvPr>
          <p:cNvSpPr/>
          <p:nvPr/>
        </p:nvSpPr>
        <p:spPr>
          <a:xfrm>
            <a:off x="166915" y="3402924"/>
            <a:ext cx="8827038" cy="188107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>
                <a:solidFill>
                  <a:srgbClr val="FFFF00"/>
                </a:solidFill>
              </a:rPr>
              <a:t>Scale Up Event: </a:t>
            </a:r>
            <a:r>
              <a:rPr lang="en-IN" sz="2600" dirty="0"/>
              <a:t>CA watches for pods in </a:t>
            </a:r>
            <a:r>
              <a:rPr lang="en-IN" sz="2600" dirty="0">
                <a:solidFill>
                  <a:srgbClr val="FFFF00"/>
                </a:solidFill>
              </a:rPr>
              <a:t>pending </a:t>
            </a:r>
            <a:r>
              <a:rPr lang="en-IN" sz="2600" dirty="0"/>
              <a:t>state due to </a:t>
            </a:r>
            <a:r>
              <a:rPr lang="en-IN" sz="2600" dirty="0">
                <a:solidFill>
                  <a:srgbClr val="FFFF00"/>
                </a:solidFill>
              </a:rPr>
              <a:t>insufficient resources </a:t>
            </a:r>
            <a:r>
              <a:rPr lang="en-IN" sz="2600" dirty="0"/>
              <a:t>and create </a:t>
            </a:r>
            <a:r>
              <a:rPr lang="en-IN" sz="2600" dirty="0">
                <a:solidFill>
                  <a:srgbClr val="FFFF00"/>
                </a:solidFill>
              </a:rPr>
              <a:t>new worker nodes </a:t>
            </a:r>
            <a:r>
              <a:rPr lang="en-IN" sz="2600" dirty="0"/>
              <a:t>and </a:t>
            </a:r>
            <a:r>
              <a:rPr lang="en-IN" sz="2600" dirty="0">
                <a:solidFill>
                  <a:srgbClr val="FFFF00"/>
                </a:solidFill>
              </a:rPr>
              <a:t>schedule</a:t>
            </a:r>
            <a:r>
              <a:rPr lang="en-IN" sz="2600" dirty="0"/>
              <a:t> pods on those worker nodes</a:t>
            </a:r>
            <a:endParaRPr lang="en-US" sz="2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9E1EEE-A5B3-9BA4-F0D1-90A9907DCF98}"/>
              </a:ext>
            </a:extLst>
          </p:cNvPr>
          <p:cNvSpPr/>
          <p:nvPr/>
        </p:nvSpPr>
        <p:spPr>
          <a:xfrm>
            <a:off x="187927" y="5741650"/>
            <a:ext cx="8827038" cy="188107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/>
              <a:t>Scale In Event: </a:t>
            </a:r>
            <a:r>
              <a:rPr lang="en-IN" sz="2600" dirty="0"/>
              <a:t>CA watches for nodes which are </a:t>
            </a:r>
            <a:r>
              <a:rPr lang="en-IN" sz="2600" dirty="0">
                <a:solidFill>
                  <a:srgbClr val="FFFF00"/>
                </a:solidFill>
              </a:rPr>
              <a:t>underutilized and terminate </a:t>
            </a:r>
            <a:r>
              <a:rPr lang="en-IN" sz="2600" dirty="0"/>
              <a:t>those nodes. That said, it saves wastage of resources.</a:t>
            </a:r>
            <a:endParaRPr lang="en-US" sz="2600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B493739-D169-2741-BF42-8755A88B16F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127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178676" y="897238"/>
            <a:ext cx="14011046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34956" y="2954284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7" y="2517749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110" y="40099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2461" y="-15686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Autoscaler - Scale Up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79" y="40099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2160789" y="495114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581468" y="2954284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64983" y="879028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8805" y="400476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2978112" y="4964446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23567" y="3711564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C37F3-A190-D4DA-E407-448DDB1639CB}"/>
              </a:ext>
            </a:extLst>
          </p:cNvPr>
          <p:cNvSpPr txBox="1"/>
          <p:nvPr/>
        </p:nvSpPr>
        <p:spPr>
          <a:xfrm>
            <a:off x="875769" y="491303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385DAC-1596-0F8D-1E22-63FFB5004570}"/>
              </a:ext>
            </a:extLst>
          </p:cNvPr>
          <p:cNvSpPr/>
          <p:nvPr/>
        </p:nvSpPr>
        <p:spPr>
          <a:xfrm>
            <a:off x="1361474" y="352530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pic>
        <p:nvPicPr>
          <p:cNvPr id="62" name="Google Shape;213;p22">
            <a:extLst>
              <a:ext uri="{FF2B5EF4-FFF2-40B4-BE49-F238E27FC236}">
                <a16:creationId xmlns:a16="http://schemas.microsoft.com/office/drawing/2014/main" id="{5E0DB4AD-5882-F09C-DF65-4E343C477EE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262904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4CC5615-C841-9AC4-5789-76D417724C72}"/>
              </a:ext>
            </a:extLst>
          </p:cNvPr>
          <p:cNvSpPr/>
          <p:nvPr/>
        </p:nvSpPr>
        <p:spPr>
          <a:xfrm>
            <a:off x="5411042" y="1522946"/>
            <a:ext cx="8487796" cy="5949910"/>
          </a:xfrm>
          <a:prstGeom prst="roundRect">
            <a:avLst>
              <a:gd name="adj" fmla="val 357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914254B-670D-F923-AF8F-5180F337677B}"/>
              </a:ext>
            </a:extLst>
          </p:cNvPr>
          <p:cNvSpPr/>
          <p:nvPr/>
        </p:nvSpPr>
        <p:spPr>
          <a:xfrm>
            <a:off x="8957810" y="128394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13F67-3220-75E9-2C3D-348581CCE280}"/>
              </a:ext>
            </a:extLst>
          </p:cNvPr>
          <p:cNvSpPr txBox="1"/>
          <p:nvPr/>
        </p:nvSpPr>
        <p:spPr>
          <a:xfrm>
            <a:off x="6372270" y="3641742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7A783-1B6C-437E-ED51-E7E37DAB6D30}"/>
              </a:ext>
            </a:extLst>
          </p:cNvPr>
          <p:cNvSpPr txBox="1"/>
          <p:nvPr/>
        </p:nvSpPr>
        <p:spPr>
          <a:xfrm>
            <a:off x="6193594" y="3736335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4E1936-D62A-5722-E59C-E214BFB838C1}"/>
              </a:ext>
            </a:extLst>
          </p:cNvPr>
          <p:cNvSpPr txBox="1"/>
          <p:nvPr/>
        </p:nvSpPr>
        <p:spPr>
          <a:xfrm>
            <a:off x="5765307" y="3540417"/>
            <a:ext cx="16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Worker Node-1</a:t>
            </a:r>
          </a:p>
        </p:txBody>
      </p:sp>
      <p:pic>
        <p:nvPicPr>
          <p:cNvPr id="93" name="Graphic 62">
            <a:extLst>
              <a:ext uri="{FF2B5EF4-FFF2-40B4-BE49-F238E27FC236}">
                <a16:creationId xmlns:a16="http://schemas.microsoft.com/office/drawing/2014/main" id="{B178230C-84CC-F3FD-6F32-CCE2EAC3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32" y="1637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CA0CFEE-E6C8-9FD6-2E47-CB74781CE06E}"/>
              </a:ext>
            </a:extLst>
          </p:cNvPr>
          <p:cNvSpPr txBox="1"/>
          <p:nvPr/>
        </p:nvSpPr>
        <p:spPr>
          <a:xfrm>
            <a:off x="5591708" y="2046577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Instances</a:t>
            </a:r>
          </a:p>
        </p:txBody>
      </p:sp>
      <p:pic>
        <p:nvPicPr>
          <p:cNvPr id="95" name="Graphic 26">
            <a:extLst>
              <a:ext uri="{FF2B5EF4-FFF2-40B4-BE49-F238E27FC236}">
                <a16:creationId xmlns:a16="http://schemas.microsoft.com/office/drawing/2014/main" id="{05E39D99-CAC0-102F-EAF7-6583D0CC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973" y="1637607"/>
            <a:ext cx="513912" cy="51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3D0A199-5568-B9A0-767F-8C7E6A83A001}"/>
              </a:ext>
            </a:extLst>
          </p:cNvPr>
          <p:cNvSpPr txBox="1"/>
          <p:nvPr/>
        </p:nvSpPr>
        <p:spPr>
          <a:xfrm>
            <a:off x="12163274" y="2124654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Autoscaling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22EAE8-EB39-0577-8FE2-6DB117A7D980}"/>
              </a:ext>
            </a:extLst>
          </p:cNvPr>
          <p:cNvSpPr/>
          <p:nvPr/>
        </p:nvSpPr>
        <p:spPr>
          <a:xfrm>
            <a:off x="5714181" y="254238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oogle Shape;404;p28">
            <a:extLst>
              <a:ext uri="{FF2B5EF4-FFF2-40B4-BE49-F238E27FC236}">
                <a16:creationId xmlns:a16="http://schemas.microsoft.com/office/drawing/2014/main" id="{BE8BD5CE-B1D5-560E-174B-2554590916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26050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A5AC96-F0CA-BEFB-09E6-0C15BD7E3AE0}"/>
              </a:ext>
            </a:extLst>
          </p:cNvPr>
          <p:cNvSpPr txBox="1"/>
          <p:nvPr/>
        </p:nvSpPr>
        <p:spPr>
          <a:xfrm>
            <a:off x="7891412" y="354618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8" name="Google Shape;404;p28">
            <a:extLst>
              <a:ext uri="{FF2B5EF4-FFF2-40B4-BE49-F238E27FC236}">
                <a16:creationId xmlns:a16="http://schemas.microsoft.com/office/drawing/2014/main" id="{8E9F8C2C-6416-F166-FDD8-7B3566E902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83BB1-5F3C-1BB1-0EA6-4D61D51BE273}"/>
              </a:ext>
            </a:extLst>
          </p:cNvPr>
          <p:cNvSpPr txBox="1"/>
          <p:nvPr/>
        </p:nvSpPr>
        <p:spPr>
          <a:xfrm>
            <a:off x="9112268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0" name="Google Shape;404;p28">
            <a:extLst>
              <a:ext uri="{FF2B5EF4-FFF2-40B4-BE49-F238E27FC236}">
                <a16:creationId xmlns:a16="http://schemas.microsoft.com/office/drawing/2014/main" id="{9718E64A-F41A-A6EC-AE8E-D168FB67E4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264269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B6F052-E607-231B-BC19-11B04BCE938C}"/>
              </a:ext>
            </a:extLst>
          </p:cNvPr>
          <p:cNvSpPr txBox="1"/>
          <p:nvPr/>
        </p:nvSpPr>
        <p:spPr>
          <a:xfrm>
            <a:off x="10306682" y="358387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2" name="Google Shape;404;p28">
            <a:extLst>
              <a:ext uri="{FF2B5EF4-FFF2-40B4-BE49-F238E27FC236}">
                <a16:creationId xmlns:a16="http://schemas.microsoft.com/office/drawing/2014/main" id="{262E3897-0928-769E-3016-E556B9DC3D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263929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73D2FC-7A27-88FA-1943-C3E8554A1EDE}"/>
              </a:ext>
            </a:extLst>
          </p:cNvPr>
          <p:cNvSpPr txBox="1"/>
          <p:nvPr/>
        </p:nvSpPr>
        <p:spPr>
          <a:xfrm>
            <a:off x="11422189" y="358047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4" name="Google Shape;404;p28">
            <a:extLst>
              <a:ext uri="{FF2B5EF4-FFF2-40B4-BE49-F238E27FC236}">
                <a16:creationId xmlns:a16="http://schemas.microsoft.com/office/drawing/2014/main" id="{6EC7825A-659E-538A-6962-8F78366719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F07FB8-B5A6-221C-E8B0-21667ADE5125}"/>
              </a:ext>
            </a:extLst>
          </p:cNvPr>
          <p:cNvSpPr txBox="1"/>
          <p:nvPr/>
        </p:nvSpPr>
        <p:spPr>
          <a:xfrm>
            <a:off x="12537696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6" name="Google Shape;213;p22">
            <a:extLst>
              <a:ext uri="{FF2B5EF4-FFF2-40B4-BE49-F238E27FC236}">
                <a16:creationId xmlns:a16="http://schemas.microsoft.com/office/drawing/2014/main" id="{A4EAA169-72EB-2D22-6180-409F4D59926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213" y="4263108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7ABF8BE-954D-6C93-D3BE-F8748E1C9568}"/>
              </a:ext>
            </a:extLst>
          </p:cNvPr>
          <p:cNvSpPr txBox="1"/>
          <p:nvPr/>
        </p:nvSpPr>
        <p:spPr>
          <a:xfrm>
            <a:off x="5782358" y="5174479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8886765-6BB0-653F-6C9A-06539FA11FA6}"/>
              </a:ext>
            </a:extLst>
          </p:cNvPr>
          <p:cNvSpPr/>
          <p:nvPr/>
        </p:nvSpPr>
        <p:spPr>
          <a:xfrm>
            <a:off x="5731232" y="4176451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404;p28">
            <a:extLst>
              <a:ext uri="{FF2B5EF4-FFF2-40B4-BE49-F238E27FC236}">
                <a16:creationId xmlns:a16="http://schemas.microsoft.com/office/drawing/2014/main" id="{C8965D3B-61ED-363A-432D-B59025E198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84" y="42390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8EAEF5-19D2-3C29-A836-2DD009CADAC1}"/>
              </a:ext>
            </a:extLst>
          </p:cNvPr>
          <p:cNvSpPr txBox="1"/>
          <p:nvPr/>
        </p:nvSpPr>
        <p:spPr>
          <a:xfrm>
            <a:off x="7908463" y="518024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2" name="Google Shape;404;p28">
            <a:extLst>
              <a:ext uri="{FF2B5EF4-FFF2-40B4-BE49-F238E27FC236}">
                <a16:creationId xmlns:a16="http://schemas.microsoft.com/office/drawing/2014/main" id="{C7B385D8-DC37-7F0E-F803-349D61E030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640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C2AFEA-40D0-7337-E82E-5C066258E222}"/>
              </a:ext>
            </a:extLst>
          </p:cNvPr>
          <p:cNvSpPr txBox="1"/>
          <p:nvPr/>
        </p:nvSpPr>
        <p:spPr>
          <a:xfrm>
            <a:off x="9129319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4" name="Google Shape;404;p28">
            <a:extLst>
              <a:ext uri="{FF2B5EF4-FFF2-40B4-BE49-F238E27FC236}">
                <a16:creationId xmlns:a16="http://schemas.microsoft.com/office/drawing/2014/main" id="{33C7E239-D659-7B6B-5B31-A84B426564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054" y="427675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BB4D90-A4EA-F085-CA90-8B6C5611E106}"/>
              </a:ext>
            </a:extLst>
          </p:cNvPr>
          <p:cNvSpPr txBox="1"/>
          <p:nvPr/>
        </p:nvSpPr>
        <p:spPr>
          <a:xfrm>
            <a:off x="10323733" y="521793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0" name="Google Shape;404;p28">
            <a:extLst>
              <a:ext uri="{FF2B5EF4-FFF2-40B4-BE49-F238E27FC236}">
                <a16:creationId xmlns:a16="http://schemas.microsoft.com/office/drawing/2014/main" id="{E223561E-C8DF-8774-2C8D-F22E2C95CC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0561" y="42733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634DD2-0827-E062-1473-5074A81A93E7}"/>
              </a:ext>
            </a:extLst>
          </p:cNvPr>
          <p:cNvSpPr txBox="1"/>
          <p:nvPr/>
        </p:nvSpPr>
        <p:spPr>
          <a:xfrm>
            <a:off x="11439240" y="52145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5" name="Google Shape;404;p28">
            <a:extLst>
              <a:ext uri="{FF2B5EF4-FFF2-40B4-BE49-F238E27FC236}">
                <a16:creationId xmlns:a16="http://schemas.microsoft.com/office/drawing/2014/main" id="{42A24B2D-87DA-BE94-4E50-676B407721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068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1BAAA7-735C-6E1A-E1D0-2C83996F0426}"/>
              </a:ext>
            </a:extLst>
          </p:cNvPr>
          <p:cNvSpPr txBox="1"/>
          <p:nvPr/>
        </p:nvSpPr>
        <p:spPr>
          <a:xfrm>
            <a:off x="12554747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7" name="Google Shape;213;p22">
            <a:extLst>
              <a:ext uri="{FF2B5EF4-FFF2-40B4-BE49-F238E27FC236}">
                <a16:creationId xmlns:a16="http://schemas.microsoft.com/office/drawing/2014/main" id="{8CE1E40C-4549-11EF-730F-A5E651B7E9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585785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AE28F24-7C75-F053-E85F-6E97AA9D8AFE}"/>
              </a:ext>
            </a:extLst>
          </p:cNvPr>
          <p:cNvSpPr txBox="1"/>
          <p:nvPr/>
        </p:nvSpPr>
        <p:spPr>
          <a:xfrm>
            <a:off x="5765307" y="6769227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Node-3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C8E52B6-C9ED-B886-B8AA-9466B5DE1962}"/>
              </a:ext>
            </a:extLst>
          </p:cNvPr>
          <p:cNvSpPr/>
          <p:nvPr/>
        </p:nvSpPr>
        <p:spPr>
          <a:xfrm>
            <a:off x="5714181" y="577119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oogle Shape;404;p28">
            <a:extLst>
              <a:ext uri="{FF2B5EF4-FFF2-40B4-BE49-F238E27FC236}">
                <a16:creationId xmlns:a16="http://schemas.microsoft.com/office/drawing/2014/main" id="{45B6D807-6DDB-AA5B-EE69-DC36DEA63F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583381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F12AEBF-D5CF-802E-70EA-684A5D9197EF}"/>
              </a:ext>
            </a:extLst>
          </p:cNvPr>
          <p:cNvSpPr txBox="1"/>
          <p:nvPr/>
        </p:nvSpPr>
        <p:spPr>
          <a:xfrm>
            <a:off x="7891412" y="677499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75" name="Google Shape;404;p28">
            <a:extLst>
              <a:ext uri="{FF2B5EF4-FFF2-40B4-BE49-F238E27FC236}">
                <a16:creationId xmlns:a16="http://schemas.microsoft.com/office/drawing/2014/main" id="{C958395C-8406-C8B5-C40F-48129FB7F7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58406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8D95CFC-9B72-DBD9-B165-EFA63A4CA693}"/>
              </a:ext>
            </a:extLst>
          </p:cNvPr>
          <p:cNvSpPr txBox="1"/>
          <p:nvPr/>
        </p:nvSpPr>
        <p:spPr>
          <a:xfrm>
            <a:off x="9112268" y="678183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78" name="Google Shape;404;p28">
            <a:extLst>
              <a:ext uri="{FF2B5EF4-FFF2-40B4-BE49-F238E27FC236}">
                <a16:creationId xmlns:a16="http://schemas.microsoft.com/office/drawing/2014/main" id="{0A06189B-3BB3-A517-6A22-5CD8C27B8E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587150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511836C-F58A-D0FB-6E22-A51D5DF55CFE}"/>
              </a:ext>
            </a:extLst>
          </p:cNvPr>
          <p:cNvSpPr txBox="1"/>
          <p:nvPr/>
        </p:nvSpPr>
        <p:spPr>
          <a:xfrm>
            <a:off x="10306682" y="68126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82" name="Google Shape;404;p28">
            <a:extLst>
              <a:ext uri="{FF2B5EF4-FFF2-40B4-BE49-F238E27FC236}">
                <a16:creationId xmlns:a16="http://schemas.microsoft.com/office/drawing/2014/main" id="{253FFA4F-12BC-70E5-BEF0-9AE0952BCA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58681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0CB284-7983-58DE-B0FD-3E5EB988FDB7}"/>
              </a:ext>
            </a:extLst>
          </p:cNvPr>
          <p:cNvSpPr txBox="1"/>
          <p:nvPr/>
        </p:nvSpPr>
        <p:spPr>
          <a:xfrm>
            <a:off x="11422189" y="68092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84" name="Google Shape;404;p28">
            <a:extLst>
              <a:ext uri="{FF2B5EF4-FFF2-40B4-BE49-F238E27FC236}">
                <a16:creationId xmlns:a16="http://schemas.microsoft.com/office/drawing/2014/main" id="{B1B7C873-4BD9-A4AA-2F8A-D4401F10FA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58406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5694B3F-D318-B310-64D7-ECDA3A750E26}"/>
              </a:ext>
            </a:extLst>
          </p:cNvPr>
          <p:cNvSpPr txBox="1"/>
          <p:nvPr/>
        </p:nvSpPr>
        <p:spPr>
          <a:xfrm>
            <a:off x="12537696" y="678183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335DD63-0659-040C-9E7C-781FA95EB5A4}"/>
              </a:ext>
            </a:extLst>
          </p:cNvPr>
          <p:cNvSpPr/>
          <p:nvPr/>
        </p:nvSpPr>
        <p:spPr>
          <a:xfrm>
            <a:off x="382131" y="1069996"/>
            <a:ext cx="4379357" cy="8475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pods are in </a:t>
            </a:r>
            <a:r>
              <a:rPr lang="en-US" dirty="0">
                <a:solidFill>
                  <a:srgbClr val="FFFF00"/>
                </a:solidFill>
              </a:rPr>
              <a:t>pending state </a:t>
            </a:r>
            <a:r>
              <a:rPr lang="en-US" dirty="0"/>
              <a:t>due to </a:t>
            </a:r>
            <a:r>
              <a:rPr lang="en-US" dirty="0">
                <a:solidFill>
                  <a:srgbClr val="FFFF00"/>
                </a:solidFill>
              </a:rPr>
              <a:t>insufficient resources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746F4C6-A941-EDB8-297C-D79D49868DAC}"/>
              </a:ext>
            </a:extLst>
          </p:cNvPr>
          <p:cNvSpPr/>
          <p:nvPr/>
        </p:nvSpPr>
        <p:spPr>
          <a:xfrm>
            <a:off x="2160789" y="1894563"/>
            <a:ext cx="751006" cy="97476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34BA6A-2A74-F712-0F38-A6AE547DCA87}"/>
              </a:ext>
            </a:extLst>
          </p:cNvPr>
          <p:cNvSpPr/>
          <p:nvPr/>
        </p:nvSpPr>
        <p:spPr>
          <a:xfrm>
            <a:off x="334956" y="6342397"/>
            <a:ext cx="4379357" cy="8475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Increases</a:t>
            </a:r>
            <a:r>
              <a:rPr lang="en-US" dirty="0"/>
              <a:t> Worker Nodes to schedule the pending pods</a:t>
            </a:r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4A4EE484-0D84-C6D6-F9F8-6C439BBD6917}"/>
              </a:ext>
            </a:extLst>
          </p:cNvPr>
          <p:cNvSpPr/>
          <p:nvPr/>
        </p:nvSpPr>
        <p:spPr>
          <a:xfrm>
            <a:off x="2037078" y="5389174"/>
            <a:ext cx="751006" cy="974761"/>
          </a:xfrm>
          <a:prstGeom prst="down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5FED67-CB8A-DDF6-A8C8-CDBFD9FFFBBB}"/>
              </a:ext>
            </a:extLst>
          </p:cNvPr>
          <p:cNvSpPr/>
          <p:nvPr/>
        </p:nvSpPr>
        <p:spPr>
          <a:xfrm>
            <a:off x="4673135" y="6600497"/>
            <a:ext cx="1023856" cy="3934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2F4DF-8380-3330-D5B5-27729AAFAD03}"/>
              </a:ext>
            </a:extLst>
          </p:cNvPr>
          <p:cNvSpPr txBox="1"/>
          <p:nvPr/>
        </p:nvSpPr>
        <p:spPr>
          <a:xfrm>
            <a:off x="6788997" y="6028174"/>
            <a:ext cx="100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89954"/>
                </a:solidFill>
              </a:rPr>
              <a:t>Scale Up</a:t>
            </a:r>
          </a:p>
          <a:p>
            <a:pPr algn="ctr"/>
            <a:r>
              <a:rPr lang="en-US" sz="1800" b="1" dirty="0">
                <a:solidFill>
                  <a:srgbClr val="389954"/>
                </a:solidFill>
              </a:rPr>
              <a:t>Event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945551BD-5B23-1548-A4F4-863E0F05101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0854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9" grpId="0"/>
      <p:bldP spid="55" grpId="0"/>
      <p:bldP spid="57" grpId="0"/>
      <p:bldP spid="73" grpId="0"/>
      <p:bldP spid="74" grpId="0" animBg="1"/>
      <p:bldP spid="59" grpId="0"/>
      <p:bldP spid="4" grpId="0" animBg="1"/>
      <p:bldP spid="63" grpId="0" animBg="1"/>
      <p:bldP spid="77" grpId="0" animBg="1"/>
      <p:bldP spid="79" grpId="0"/>
      <p:bldP spid="94" grpId="0"/>
      <p:bldP spid="96" grpId="0"/>
      <p:bldP spid="35" grpId="0" animBg="1"/>
      <p:bldP spid="37" grpId="0"/>
      <p:bldP spid="39" grpId="0"/>
      <p:bldP spid="41" grpId="0"/>
      <p:bldP spid="43" grpId="0"/>
      <p:bldP spid="45" grpId="0"/>
      <p:bldP spid="47" grpId="0"/>
      <p:bldP spid="48" grpId="0" animBg="1"/>
      <p:bldP spid="51" grpId="0"/>
      <p:bldP spid="53" grpId="0"/>
      <p:bldP spid="58" grpId="0"/>
      <p:bldP spid="61" grpId="0"/>
      <p:bldP spid="66" grpId="0"/>
      <p:bldP spid="68" grpId="0"/>
      <p:bldP spid="70" grpId="0" animBg="1"/>
      <p:bldP spid="72" grpId="0"/>
      <p:bldP spid="76" grpId="0"/>
      <p:bldP spid="80" grpId="0"/>
      <p:bldP spid="83" grpId="0"/>
      <p:bldP spid="85" grpId="0"/>
      <p:bldP spid="3" grpId="0" animBg="1"/>
      <p:bldP spid="9" grpId="0" animBg="1"/>
      <p:bldP spid="86" grpId="0" animBg="1"/>
      <p:bldP spid="87" grpId="0" animBg="1"/>
      <p:bldP spid="10" grpId="0" animBg="1"/>
      <p:bldP spid="92" grpId="0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178676" y="897238"/>
            <a:ext cx="14011046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34956" y="2954284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7" y="2517749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110" y="40099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2461" y="-15686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Autoscaler - Scale Down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79" y="40099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2160789" y="495114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581468" y="2954284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64983" y="879028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8805" y="400476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2978112" y="4964446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23567" y="3711564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C37F3-A190-D4DA-E407-448DDB1639CB}"/>
              </a:ext>
            </a:extLst>
          </p:cNvPr>
          <p:cNvSpPr txBox="1"/>
          <p:nvPr/>
        </p:nvSpPr>
        <p:spPr>
          <a:xfrm>
            <a:off x="875769" y="491303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385DAC-1596-0F8D-1E22-63FFB5004570}"/>
              </a:ext>
            </a:extLst>
          </p:cNvPr>
          <p:cNvSpPr/>
          <p:nvPr/>
        </p:nvSpPr>
        <p:spPr>
          <a:xfrm>
            <a:off x="1361474" y="352530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pic>
        <p:nvPicPr>
          <p:cNvPr id="62" name="Google Shape;213;p22">
            <a:extLst>
              <a:ext uri="{FF2B5EF4-FFF2-40B4-BE49-F238E27FC236}">
                <a16:creationId xmlns:a16="http://schemas.microsoft.com/office/drawing/2014/main" id="{5E0DB4AD-5882-F09C-DF65-4E343C477EE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262904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4CC5615-C841-9AC4-5789-76D417724C72}"/>
              </a:ext>
            </a:extLst>
          </p:cNvPr>
          <p:cNvSpPr/>
          <p:nvPr/>
        </p:nvSpPr>
        <p:spPr>
          <a:xfrm>
            <a:off x="5411042" y="1522946"/>
            <a:ext cx="8487796" cy="5949910"/>
          </a:xfrm>
          <a:prstGeom prst="roundRect">
            <a:avLst>
              <a:gd name="adj" fmla="val 357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914254B-670D-F923-AF8F-5180F337677B}"/>
              </a:ext>
            </a:extLst>
          </p:cNvPr>
          <p:cNvSpPr/>
          <p:nvPr/>
        </p:nvSpPr>
        <p:spPr>
          <a:xfrm>
            <a:off x="8957810" y="128394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13F67-3220-75E9-2C3D-348581CCE280}"/>
              </a:ext>
            </a:extLst>
          </p:cNvPr>
          <p:cNvSpPr txBox="1"/>
          <p:nvPr/>
        </p:nvSpPr>
        <p:spPr>
          <a:xfrm>
            <a:off x="6372270" y="3641742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7A783-1B6C-437E-ED51-E7E37DAB6D30}"/>
              </a:ext>
            </a:extLst>
          </p:cNvPr>
          <p:cNvSpPr txBox="1"/>
          <p:nvPr/>
        </p:nvSpPr>
        <p:spPr>
          <a:xfrm>
            <a:off x="6193594" y="3736335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4E1936-D62A-5722-E59C-E214BFB838C1}"/>
              </a:ext>
            </a:extLst>
          </p:cNvPr>
          <p:cNvSpPr txBox="1"/>
          <p:nvPr/>
        </p:nvSpPr>
        <p:spPr>
          <a:xfrm>
            <a:off x="5765307" y="3540417"/>
            <a:ext cx="16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Worker Node-1</a:t>
            </a:r>
          </a:p>
        </p:txBody>
      </p:sp>
      <p:pic>
        <p:nvPicPr>
          <p:cNvPr id="93" name="Graphic 62">
            <a:extLst>
              <a:ext uri="{FF2B5EF4-FFF2-40B4-BE49-F238E27FC236}">
                <a16:creationId xmlns:a16="http://schemas.microsoft.com/office/drawing/2014/main" id="{B178230C-84CC-F3FD-6F32-CCE2EAC3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32" y="1637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CA0CFEE-E6C8-9FD6-2E47-CB74781CE06E}"/>
              </a:ext>
            </a:extLst>
          </p:cNvPr>
          <p:cNvSpPr txBox="1"/>
          <p:nvPr/>
        </p:nvSpPr>
        <p:spPr>
          <a:xfrm>
            <a:off x="5591708" y="2046577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Instances</a:t>
            </a:r>
          </a:p>
        </p:txBody>
      </p:sp>
      <p:pic>
        <p:nvPicPr>
          <p:cNvPr id="95" name="Graphic 26">
            <a:extLst>
              <a:ext uri="{FF2B5EF4-FFF2-40B4-BE49-F238E27FC236}">
                <a16:creationId xmlns:a16="http://schemas.microsoft.com/office/drawing/2014/main" id="{05E39D99-CAC0-102F-EAF7-6583D0CC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973" y="1637607"/>
            <a:ext cx="513912" cy="51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3D0A199-5568-B9A0-767F-8C7E6A83A001}"/>
              </a:ext>
            </a:extLst>
          </p:cNvPr>
          <p:cNvSpPr txBox="1"/>
          <p:nvPr/>
        </p:nvSpPr>
        <p:spPr>
          <a:xfrm>
            <a:off x="12163274" y="2124654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Autoscaling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22EAE8-EB39-0577-8FE2-6DB117A7D980}"/>
              </a:ext>
            </a:extLst>
          </p:cNvPr>
          <p:cNvSpPr/>
          <p:nvPr/>
        </p:nvSpPr>
        <p:spPr>
          <a:xfrm>
            <a:off x="5714181" y="254238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oogle Shape;404;p28">
            <a:extLst>
              <a:ext uri="{FF2B5EF4-FFF2-40B4-BE49-F238E27FC236}">
                <a16:creationId xmlns:a16="http://schemas.microsoft.com/office/drawing/2014/main" id="{BE8BD5CE-B1D5-560E-174B-2554590916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26050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A5AC96-F0CA-BEFB-09E6-0C15BD7E3AE0}"/>
              </a:ext>
            </a:extLst>
          </p:cNvPr>
          <p:cNvSpPr txBox="1"/>
          <p:nvPr/>
        </p:nvSpPr>
        <p:spPr>
          <a:xfrm>
            <a:off x="7891412" y="354618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8" name="Google Shape;404;p28">
            <a:extLst>
              <a:ext uri="{FF2B5EF4-FFF2-40B4-BE49-F238E27FC236}">
                <a16:creationId xmlns:a16="http://schemas.microsoft.com/office/drawing/2014/main" id="{8E9F8C2C-6416-F166-FDD8-7B3566E902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83BB1-5F3C-1BB1-0EA6-4D61D51BE273}"/>
              </a:ext>
            </a:extLst>
          </p:cNvPr>
          <p:cNvSpPr txBox="1"/>
          <p:nvPr/>
        </p:nvSpPr>
        <p:spPr>
          <a:xfrm>
            <a:off x="9112268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0" name="Google Shape;404;p28">
            <a:extLst>
              <a:ext uri="{FF2B5EF4-FFF2-40B4-BE49-F238E27FC236}">
                <a16:creationId xmlns:a16="http://schemas.microsoft.com/office/drawing/2014/main" id="{9718E64A-F41A-A6EC-AE8E-D168FB67E4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264269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B6F052-E607-231B-BC19-11B04BCE938C}"/>
              </a:ext>
            </a:extLst>
          </p:cNvPr>
          <p:cNvSpPr txBox="1"/>
          <p:nvPr/>
        </p:nvSpPr>
        <p:spPr>
          <a:xfrm>
            <a:off x="10306682" y="358387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2" name="Google Shape;404;p28">
            <a:extLst>
              <a:ext uri="{FF2B5EF4-FFF2-40B4-BE49-F238E27FC236}">
                <a16:creationId xmlns:a16="http://schemas.microsoft.com/office/drawing/2014/main" id="{262E3897-0928-769E-3016-E556B9DC3D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263929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73D2FC-7A27-88FA-1943-C3E8554A1EDE}"/>
              </a:ext>
            </a:extLst>
          </p:cNvPr>
          <p:cNvSpPr txBox="1"/>
          <p:nvPr/>
        </p:nvSpPr>
        <p:spPr>
          <a:xfrm>
            <a:off x="11422189" y="358047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4" name="Google Shape;404;p28">
            <a:extLst>
              <a:ext uri="{FF2B5EF4-FFF2-40B4-BE49-F238E27FC236}">
                <a16:creationId xmlns:a16="http://schemas.microsoft.com/office/drawing/2014/main" id="{6EC7825A-659E-538A-6962-8F78366719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F07FB8-B5A6-221C-E8B0-21667ADE5125}"/>
              </a:ext>
            </a:extLst>
          </p:cNvPr>
          <p:cNvSpPr txBox="1"/>
          <p:nvPr/>
        </p:nvSpPr>
        <p:spPr>
          <a:xfrm>
            <a:off x="12537696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6" name="Google Shape;213;p22">
            <a:extLst>
              <a:ext uri="{FF2B5EF4-FFF2-40B4-BE49-F238E27FC236}">
                <a16:creationId xmlns:a16="http://schemas.microsoft.com/office/drawing/2014/main" id="{A4EAA169-72EB-2D22-6180-409F4D59926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213" y="4263108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7ABF8BE-954D-6C93-D3BE-F8748E1C9568}"/>
              </a:ext>
            </a:extLst>
          </p:cNvPr>
          <p:cNvSpPr txBox="1"/>
          <p:nvPr/>
        </p:nvSpPr>
        <p:spPr>
          <a:xfrm>
            <a:off x="5782358" y="5174479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8886765-6BB0-653F-6C9A-06539FA11FA6}"/>
              </a:ext>
            </a:extLst>
          </p:cNvPr>
          <p:cNvSpPr/>
          <p:nvPr/>
        </p:nvSpPr>
        <p:spPr>
          <a:xfrm>
            <a:off x="5731232" y="4176451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404;p28">
            <a:extLst>
              <a:ext uri="{FF2B5EF4-FFF2-40B4-BE49-F238E27FC236}">
                <a16:creationId xmlns:a16="http://schemas.microsoft.com/office/drawing/2014/main" id="{C8965D3B-61ED-363A-432D-B59025E198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84" y="42390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8EAEF5-19D2-3C29-A836-2DD009CADAC1}"/>
              </a:ext>
            </a:extLst>
          </p:cNvPr>
          <p:cNvSpPr txBox="1"/>
          <p:nvPr/>
        </p:nvSpPr>
        <p:spPr>
          <a:xfrm>
            <a:off x="7908463" y="518024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2" name="Google Shape;404;p28">
            <a:extLst>
              <a:ext uri="{FF2B5EF4-FFF2-40B4-BE49-F238E27FC236}">
                <a16:creationId xmlns:a16="http://schemas.microsoft.com/office/drawing/2014/main" id="{C7B385D8-DC37-7F0E-F803-349D61E030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640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C2AFEA-40D0-7337-E82E-5C066258E222}"/>
              </a:ext>
            </a:extLst>
          </p:cNvPr>
          <p:cNvSpPr txBox="1"/>
          <p:nvPr/>
        </p:nvSpPr>
        <p:spPr>
          <a:xfrm>
            <a:off x="9129319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4" name="Google Shape;404;p28">
            <a:extLst>
              <a:ext uri="{FF2B5EF4-FFF2-40B4-BE49-F238E27FC236}">
                <a16:creationId xmlns:a16="http://schemas.microsoft.com/office/drawing/2014/main" id="{33C7E239-D659-7B6B-5B31-A84B426564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054" y="427675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BB4D90-A4EA-F085-CA90-8B6C5611E106}"/>
              </a:ext>
            </a:extLst>
          </p:cNvPr>
          <p:cNvSpPr txBox="1"/>
          <p:nvPr/>
        </p:nvSpPr>
        <p:spPr>
          <a:xfrm>
            <a:off x="10323733" y="521793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0" name="Google Shape;404;p28">
            <a:extLst>
              <a:ext uri="{FF2B5EF4-FFF2-40B4-BE49-F238E27FC236}">
                <a16:creationId xmlns:a16="http://schemas.microsoft.com/office/drawing/2014/main" id="{E223561E-C8DF-8774-2C8D-F22E2C95CC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0561" y="42733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634DD2-0827-E062-1473-5074A81A93E7}"/>
              </a:ext>
            </a:extLst>
          </p:cNvPr>
          <p:cNvSpPr txBox="1"/>
          <p:nvPr/>
        </p:nvSpPr>
        <p:spPr>
          <a:xfrm>
            <a:off x="11439240" y="52145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5" name="Google Shape;404;p28">
            <a:extLst>
              <a:ext uri="{FF2B5EF4-FFF2-40B4-BE49-F238E27FC236}">
                <a16:creationId xmlns:a16="http://schemas.microsoft.com/office/drawing/2014/main" id="{42A24B2D-87DA-BE94-4E50-676B407721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068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1BAAA7-735C-6E1A-E1D0-2C83996F0426}"/>
              </a:ext>
            </a:extLst>
          </p:cNvPr>
          <p:cNvSpPr txBox="1"/>
          <p:nvPr/>
        </p:nvSpPr>
        <p:spPr>
          <a:xfrm>
            <a:off x="12554747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7" name="Google Shape;213;p22">
            <a:extLst>
              <a:ext uri="{FF2B5EF4-FFF2-40B4-BE49-F238E27FC236}">
                <a16:creationId xmlns:a16="http://schemas.microsoft.com/office/drawing/2014/main" id="{8CE1E40C-4549-11EF-730F-A5E651B7E9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585785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AE28F24-7C75-F053-E85F-6E97AA9D8AFE}"/>
              </a:ext>
            </a:extLst>
          </p:cNvPr>
          <p:cNvSpPr txBox="1"/>
          <p:nvPr/>
        </p:nvSpPr>
        <p:spPr>
          <a:xfrm>
            <a:off x="5765307" y="6769227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Node-3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C8E52B6-C9ED-B886-B8AA-9466B5DE1962}"/>
              </a:ext>
            </a:extLst>
          </p:cNvPr>
          <p:cNvSpPr/>
          <p:nvPr/>
        </p:nvSpPr>
        <p:spPr>
          <a:xfrm>
            <a:off x="5714181" y="577119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34BA6A-2A74-F712-0F38-A6AE547DCA87}"/>
              </a:ext>
            </a:extLst>
          </p:cNvPr>
          <p:cNvSpPr/>
          <p:nvPr/>
        </p:nvSpPr>
        <p:spPr>
          <a:xfrm>
            <a:off x="334956" y="6394947"/>
            <a:ext cx="4379357" cy="1077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When worker node is idle for </a:t>
            </a:r>
            <a:r>
              <a:rPr lang="en-US" dirty="0">
                <a:solidFill>
                  <a:srgbClr val="FFFF00"/>
                </a:solidFill>
              </a:rPr>
              <a:t>10 minutes without any pods </a:t>
            </a:r>
            <a:r>
              <a:rPr lang="en-US" dirty="0">
                <a:solidFill>
                  <a:schemeClr val="bg1"/>
                </a:solidFill>
              </a:rPr>
              <a:t>(Node Underutilized)</a:t>
            </a:r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4A4EE484-0D84-C6D6-F9F8-6C439BBD6917}"/>
              </a:ext>
            </a:extLst>
          </p:cNvPr>
          <p:cNvSpPr/>
          <p:nvPr/>
        </p:nvSpPr>
        <p:spPr>
          <a:xfrm rot="10800000">
            <a:off x="2050403" y="5386343"/>
            <a:ext cx="751006" cy="100860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5FED67-CB8A-DDF6-A8C8-CDBFD9FFFBBB}"/>
              </a:ext>
            </a:extLst>
          </p:cNvPr>
          <p:cNvSpPr/>
          <p:nvPr/>
        </p:nvSpPr>
        <p:spPr>
          <a:xfrm rot="10800000">
            <a:off x="4673135" y="6716108"/>
            <a:ext cx="1023856" cy="39345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C273AA-363D-510D-D497-134D5AFBC518}"/>
              </a:ext>
            </a:extLst>
          </p:cNvPr>
          <p:cNvCxnSpPr>
            <a:stCxn id="6" idx="3"/>
            <a:endCxn id="70" idx="1"/>
          </p:cNvCxnSpPr>
          <p:nvPr/>
        </p:nvCxnSpPr>
        <p:spPr>
          <a:xfrm>
            <a:off x="4673135" y="4326295"/>
            <a:ext cx="1041046" cy="2167596"/>
          </a:xfrm>
          <a:prstGeom prst="bentConnector3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270559-4676-EF0D-9A75-53D66A8A2932}"/>
              </a:ext>
            </a:extLst>
          </p:cNvPr>
          <p:cNvSpPr txBox="1"/>
          <p:nvPr/>
        </p:nvSpPr>
        <p:spPr>
          <a:xfrm>
            <a:off x="7993396" y="5853958"/>
            <a:ext cx="43179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Node is Terminated</a:t>
            </a:r>
          </a:p>
          <a:p>
            <a:pPr algn="ctr"/>
            <a:r>
              <a:rPr lang="en-US" sz="4000" b="1" dirty="0">
                <a:solidFill>
                  <a:srgbClr val="FF0000"/>
                </a:solidFill>
              </a:rPr>
              <a:t>Scale In Event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97CB0-476A-7EDC-907C-B2C4F888F808}"/>
              </a:ext>
            </a:extLst>
          </p:cNvPr>
          <p:cNvCxnSpPr>
            <a:cxnSpLocks/>
          </p:cNvCxnSpPr>
          <p:nvPr/>
        </p:nvCxnSpPr>
        <p:spPr>
          <a:xfrm>
            <a:off x="5898732" y="5983015"/>
            <a:ext cx="1285467" cy="810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FD1A31A-A80B-CFFB-7F4E-DFA4324C22F3}"/>
              </a:ext>
            </a:extLst>
          </p:cNvPr>
          <p:cNvCxnSpPr>
            <a:cxnSpLocks/>
          </p:cNvCxnSpPr>
          <p:nvPr/>
        </p:nvCxnSpPr>
        <p:spPr>
          <a:xfrm flipV="1">
            <a:off x="5898732" y="5929017"/>
            <a:ext cx="1070488" cy="8401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ubtitle 2">
            <a:extLst>
              <a:ext uri="{FF2B5EF4-FFF2-40B4-BE49-F238E27FC236}">
                <a16:creationId xmlns:a16="http://schemas.microsoft.com/office/drawing/2014/main" id="{62445D0B-42E7-2149-9D39-B20C8D4AFDD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3000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10" grpId="0" animBg="1"/>
      <p:bldP spid="14" grpId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EKS Cluster 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468979" y="3013352"/>
            <a:ext cx="204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Cluster Autoscaler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3916204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92080" y="4720840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Cluster Autoscaler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3971773" y="4258337"/>
            <a:ext cx="7958126" cy="570301"/>
          </a:xfrm>
          <a:prstGeom prst="bentConnector2">
            <a:avLst/>
          </a:prstGeom>
          <a:ln w="50800">
            <a:solidFill>
              <a:srgbClr val="F5853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3650480" y="3773954"/>
            <a:ext cx="7689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5853A"/>
                </a:solidFill>
              </a:rPr>
              <a:t>Can Create and Delete EC2 Instances (Kubernetes Worker Nodes)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0932C0E-BBB7-B4F6-57C1-AC3A65575862}"/>
              </a:ext>
            </a:extLst>
          </p:cNvPr>
          <p:cNvSpPr/>
          <p:nvPr/>
        </p:nvSpPr>
        <p:spPr>
          <a:xfrm>
            <a:off x="1518202" y="4790717"/>
            <a:ext cx="518016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5">
            <a:extLst>
              <a:ext uri="{FF2B5EF4-FFF2-40B4-BE49-F238E27FC236}">
                <a16:creationId xmlns:a16="http://schemas.microsoft.com/office/drawing/2014/main" id="{0A0433B4-8AEB-9FC2-17D4-706A171F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35" y="50304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6">
            <a:extLst>
              <a:ext uri="{FF2B5EF4-FFF2-40B4-BE49-F238E27FC236}">
                <a16:creationId xmlns:a16="http://schemas.microsoft.com/office/drawing/2014/main" id="{25BE59EC-024F-8516-D218-6D748F683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163" y="5821479"/>
            <a:ext cx="1417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</a:p>
        </p:txBody>
      </p:sp>
      <p:pic>
        <p:nvPicPr>
          <p:cNvPr id="51" name="Graphic 60">
            <a:extLst>
              <a:ext uri="{FF2B5EF4-FFF2-40B4-BE49-F238E27FC236}">
                <a16:creationId xmlns:a16="http://schemas.microsoft.com/office/drawing/2014/main" id="{341A06C3-55E4-720B-BEE7-46488D9F9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9" y="4979376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16">
            <a:extLst>
              <a:ext uri="{FF2B5EF4-FFF2-40B4-BE49-F238E27FC236}">
                <a16:creationId xmlns:a16="http://schemas.microsoft.com/office/drawing/2014/main" id="{2E01A218-C66D-86D1-0E1C-38FE849D3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772" y="5763237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68" name="Graphic 60">
            <a:extLst>
              <a:ext uri="{FF2B5EF4-FFF2-40B4-BE49-F238E27FC236}">
                <a16:creationId xmlns:a16="http://schemas.microsoft.com/office/drawing/2014/main" id="{701E03D7-C818-C71A-3A1F-D5AE8462F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55" y="4989015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D7685D86-C68B-816E-927F-776D0C38C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958" y="5772876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0" name="Graphic 60">
            <a:extLst>
              <a:ext uri="{FF2B5EF4-FFF2-40B4-BE49-F238E27FC236}">
                <a16:creationId xmlns:a16="http://schemas.microsoft.com/office/drawing/2014/main" id="{9CC8BE9B-8A99-B35A-B062-FE1DCBB6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85" y="4972188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6">
            <a:extLst>
              <a:ext uri="{FF2B5EF4-FFF2-40B4-BE49-F238E27FC236}">
                <a16:creationId xmlns:a16="http://schemas.microsoft.com/office/drawing/2014/main" id="{E4615FE5-5D29-27C3-4297-755097FBA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8088" y="5756049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2" name="Google Shape;213;p22">
            <a:extLst>
              <a:ext uri="{FF2B5EF4-FFF2-40B4-BE49-F238E27FC236}">
                <a16:creationId xmlns:a16="http://schemas.microsoft.com/office/drawing/2014/main" id="{35A711DC-72A6-2E2A-E9FD-5950F592F7C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66819" y="5134784"/>
            <a:ext cx="456509" cy="4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13;p22">
            <a:extLst>
              <a:ext uri="{FF2B5EF4-FFF2-40B4-BE49-F238E27FC236}">
                <a16:creationId xmlns:a16="http://schemas.microsoft.com/office/drawing/2014/main" id="{53F6F034-0E6A-3433-1A8F-75AB505F774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50487" y="5138963"/>
            <a:ext cx="456509" cy="4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213;p22">
            <a:extLst>
              <a:ext uri="{FF2B5EF4-FFF2-40B4-BE49-F238E27FC236}">
                <a16:creationId xmlns:a16="http://schemas.microsoft.com/office/drawing/2014/main" id="{A354ECD1-4D40-18D8-2CD7-B334BD5D8C8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23190" y="5122136"/>
            <a:ext cx="456509" cy="45948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13C06270-DE1D-8249-BEAB-29CAA686F4C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28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84" grpId="0"/>
      <p:bldP spid="47" grpId="0" animBg="1"/>
      <p:bldP spid="49" grpId="0"/>
      <p:bldP spid="65" grpId="0"/>
      <p:bldP spid="69" grpId="0"/>
      <p:bldP spid="71" grpId="0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055" y="-1441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69386" y="3635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84650" y="36627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69386" y="501983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84650" y="501983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Install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800527" y="2065519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3462B-D229-641B-8AF3-788866DE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7" y="2246367"/>
            <a:ext cx="6172362" cy="470097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7E79A24-AF33-0448-B8F2-F997F85CE0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7929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5739166" y="305552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7454430" y="30823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5739166" y="40015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7454430" y="400151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>
                <a:solidFill>
                  <a:srgbClr val="FFC000"/>
                </a:solidFill>
              </a:rPr>
              <a:t>Tags</a:t>
            </a:r>
            <a:r>
              <a:rPr lang="en-US" dirty="0"/>
              <a:t> related to Cluster Autoscaler for </a:t>
            </a:r>
            <a:r>
              <a:rPr lang="en-US" dirty="0">
                <a:solidFill>
                  <a:srgbClr val="FFC000"/>
                </a:solidFill>
              </a:rPr>
              <a:t>Public Node Group </a:t>
            </a:r>
            <a:r>
              <a:rPr lang="en-US" dirty="0"/>
              <a:t>Resource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6761944" y="1461994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5739166" y="49206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c5-08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7454430" y="49206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>
                <a:solidFill>
                  <a:srgbClr val="FFC000"/>
                </a:solidFill>
              </a:rPr>
              <a:t>Tags</a:t>
            </a:r>
            <a:r>
              <a:rPr lang="en-US" dirty="0"/>
              <a:t> related to Cluster Autoscaler for </a:t>
            </a:r>
            <a:r>
              <a:rPr lang="en-US" dirty="0">
                <a:solidFill>
                  <a:srgbClr val="FFC000"/>
                </a:solidFill>
              </a:rPr>
              <a:t>Private Node Group</a:t>
            </a:r>
            <a:r>
              <a:rPr lang="en-US" dirty="0"/>
              <a:t> Resource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5739166" y="586370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7454430" y="586370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Attach </a:t>
            </a:r>
            <a:r>
              <a:rPr lang="en-US" dirty="0">
                <a:solidFill>
                  <a:srgbClr val="FFC000"/>
                </a:solidFill>
              </a:rPr>
              <a:t>Autoscaling Full Access policy </a:t>
            </a:r>
            <a:r>
              <a:rPr lang="en-US" dirty="0"/>
              <a:t>to EKS Node Group IAM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25981-3CEE-5715-68A3-B6975475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89" y="148060"/>
            <a:ext cx="4729816" cy="272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ACCD8-E657-9AC0-C7AB-28E8F29C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9" y="3055522"/>
            <a:ext cx="4776076" cy="452937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CD46A9A-10EF-C342-8196-A71A5D2C8D6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863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4" y="5037"/>
            <a:ext cx="7080343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0442" y="10035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15706" y="10303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Settings Block with </a:t>
            </a:r>
            <a:r>
              <a:rPr lang="en-US" dirty="0">
                <a:solidFill>
                  <a:srgbClr val="FFFF00"/>
                </a:solidFill>
              </a:rPr>
              <a:t>Remote S3 backend </a:t>
            </a:r>
            <a:r>
              <a:rPr lang="en-US" dirty="0"/>
              <a:t>for State Storage and </a:t>
            </a:r>
            <a:r>
              <a:rPr lang="en-US" dirty="0">
                <a:solidFill>
                  <a:srgbClr val="FFFF00"/>
                </a:solidFill>
              </a:rPr>
              <a:t>DynamoDB Table </a:t>
            </a:r>
            <a:r>
              <a:rPr lang="en-US" dirty="0"/>
              <a:t>for State Locking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0442" y="18759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15706" y="187595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to access </a:t>
            </a:r>
            <a:r>
              <a:rPr lang="en-US" dirty="0">
                <a:solidFill>
                  <a:srgbClr val="FFFF00"/>
                </a:solidFill>
              </a:rPr>
              <a:t>Project-01 EKS Cluster Outputs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104993" y="56072"/>
            <a:ext cx="6207195" cy="92131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0442" y="270576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15706" y="270576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Input Variables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372036" y="356380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087300" y="356380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FCFA5-3629-41AF-D5FF-A4B7098D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4" y="2042187"/>
            <a:ext cx="6097647" cy="454978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8AD7443-627B-CF85-3DE7-596D39423BCC}"/>
              </a:ext>
            </a:extLst>
          </p:cNvPr>
          <p:cNvSpPr/>
          <p:nvPr/>
        </p:nvSpPr>
        <p:spPr>
          <a:xfrm>
            <a:off x="6477019" y="440122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45AFDCE-A132-5818-3EFD-6F7E6493E84F}"/>
              </a:ext>
            </a:extLst>
          </p:cNvPr>
          <p:cNvSpPr/>
          <p:nvPr/>
        </p:nvSpPr>
        <p:spPr>
          <a:xfrm>
            <a:off x="8192283" y="44280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</a:t>
            </a:r>
            <a:r>
              <a:rPr lang="en-US" dirty="0">
                <a:solidFill>
                  <a:srgbClr val="FFFF00"/>
                </a:solidFill>
              </a:rPr>
              <a:t>IAM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IAM Role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EFC8D7-6CCF-185D-BA5C-1BE4C8DDA9D0}"/>
              </a:ext>
            </a:extLst>
          </p:cNvPr>
          <p:cNvSpPr/>
          <p:nvPr/>
        </p:nvSpPr>
        <p:spPr>
          <a:xfrm>
            <a:off x="6477019" y="527365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D070178-2242-B804-CE87-83251C4AAC42}"/>
              </a:ext>
            </a:extLst>
          </p:cNvPr>
          <p:cNvSpPr/>
          <p:nvPr/>
        </p:nvSpPr>
        <p:spPr>
          <a:xfrm>
            <a:off x="8192283" y="52736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Helm Provider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7DA02-473B-B4C7-2AE9-D746833A9907}"/>
              </a:ext>
            </a:extLst>
          </p:cNvPr>
          <p:cNvSpPr/>
          <p:nvPr/>
        </p:nvSpPr>
        <p:spPr>
          <a:xfrm>
            <a:off x="6477019" y="610346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DEF02AA-7131-9B3E-33D6-F824F44D5338}"/>
              </a:ext>
            </a:extLst>
          </p:cNvPr>
          <p:cNvSpPr/>
          <p:nvPr/>
        </p:nvSpPr>
        <p:spPr>
          <a:xfrm>
            <a:off x="8192283" y="61034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Helm Release Resource </a:t>
            </a:r>
            <a:r>
              <a:rPr lang="en-US" dirty="0"/>
              <a:t>to install Cluster Autoscaler on EKS Cluster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C5D63B-9347-26C8-1766-652423EC3C7A}"/>
              </a:ext>
            </a:extLst>
          </p:cNvPr>
          <p:cNvSpPr/>
          <p:nvPr/>
        </p:nvSpPr>
        <p:spPr>
          <a:xfrm>
            <a:off x="6448613" y="696149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8654776-63BC-CAE7-A329-D004E9DAD3F0}"/>
              </a:ext>
            </a:extLst>
          </p:cNvPr>
          <p:cNvSpPr/>
          <p:nvPr/>
        </p:nvSpPr>
        <p:spPr>
          <a:xfrm>
            <a:off x="8163877" y="69614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Helm Release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9BD1AAED-BC7F-F54F-86CD-87758CA4EB4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64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369BA5-CD94-7043-9C2C-820CB9C2A05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Cluster Autoscaler  - Testing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3587DC68-1A95-4848-BBEF-CE7A6827D37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31359008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Cluster Autoscaler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6761944" y="1461994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YAML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Simple k8s Deployment </a:t>
            </a:r>
            <a:r>
              <a:rPr lang="en-US" dirty="0"/>
              <a:t>in YAML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Cluster Autoscaler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15476-E773-0D1E-E573-ADD34BE0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5" y="3301025"/>
            <a:ext cx="5992491" cy="2045921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7A6DE02-0EE1-DE4F-A320-FBB51840ECC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37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  <a:endParaRPr lang="en-US" sz="6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Metrics Server</a:t>
            </a:r>
            <a:endParaRPr lang="en-US" sz="7000" b="1" dirty="0"/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Horizontal Pod Autoscaler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11AD8CEA-3322-0D49-9E4D-BC67010F076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20268150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</a:t>
            </a:r>
          </a:p>
        </p:txBody>
      </p:sp>
      <p:pic>
        <p:nvPicPr>
          <p:cNvPr id="5" name="Google Shape;187;p20">
            <a:extLst>
              <a:ext uri="{FF2B5EF4-FFF2-40B4-BE49-F238E27FC236}">
                <a16:creationId xmlns:a16="http://schemas.microsoft.com/office/drawing/2014/main" id="{D6CE1682-A410-2A37-ACE1-D1E3E741BC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2762" y="3112041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B01D9-BA62-168C-1CA7-42F0D0F9B5A4}"/>
              </a:ext>
            </a:extLst>
          </p:cNvPr>
          <p:cNvSpPr txBox="1"/>
          <p:nvPr/>
        </p:nvSpPr>
        <p:spPr>
          <a:xfrm>
            <a:off x="6384087" y="5117822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83CF60-781A-D37C-1F69-4038FDC95E4C}"/>
              </a:ext>
            </a:extLst>
          </p:cNvPr>
          <p:cNvSpPr/>
          <p:nvPr/>
        </p:nvSpPr>
        <p:spPr>
          <a:xfrm>
            <a:off x="228597" y="1239094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Scaling means </a:t>
            </a:r>
            <a:r>
              <a:rPr lang="en-US" dirty="0">
                <a:solidFill>
                  <a:srgbClr val="FFFF00"/>
                </a:solidFill>
              </a:rPr>
              <a:t>increasing and decreasing</a:t>
            </a:r>
            <a:r>
              <a:rPr lang="en-US" dirty="0"/>
              <a:t> the number of Replicas (Pods)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5938D7-D6F5-A557-2126-D0D5B4134FCA}"/>
              </a:ext>
            </a:extLst>
          </p:cNvPr>
          <p:cNvSpPr/>
          <p:nvPr/>
        </p:nvSpPr>
        <p:spPr>
          <a:xfrm>
            <a:off x="228597" y="3431214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 automatically </a:t>
            </a:r>
            <a:r>
              <a:rPr lang="en-US" dirty="0">
                <a:solidFill>
                  <a:srgbClr val="FFFF00"/>
                </a:solidFill>
              </a:rPr>
              <a:t>scales the number of pods </a:t>
            </a:r>
            <a:r>
              <a:rPr lang="en-US" dirty="0"/>
              <a:t>in a deployment, replication controller, or replica set, stateful set based on that resource's </a:t>
            </a:r>
            <a:r>
              <a:rPr lang="en-US" dirty="0">
                <a:solidFill>
                  <a:srgbClr val="FFFF00"/>
                </a:solidFill>
              </a:rPr>
              <a:t>CPU utilization.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46B22-B749-9F7D-CBF6-E11F64769B91}"/>
              </a:ext>
            </a:extLst>
          </p:cNvPr>
          <p:cNvSpPr/>
          <p:nvPr/>
        </p:nvSpPr>
        <p:spPr>
          <a:xfrm>
            <a:off x="228597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help our applications </a:t>
            </a:r>
            <a:r>
              <a:rPr lang="en-US" dirty="0">
                <a:solidFill>
                  <a:srgbClr val="FFFF00"/>
                </a:solidFill>
              </a:rPr>
              <a:t>scale out </a:t>
            </a:r>
            <a:r>
              <a:rPr lang="en-US" dirty="0"/>
              <a:t>to meet increased demand or </a:t>
            </a:r>
            <a:r>
              <a:rPr lang="en-US" dirty="0">
                <a:solidFill>
                  <a:srgbClr val="FFFF00"/>
                </a:solidFill>
              </a:rPr>
              <a:t>scale in </a:t>
            </a:r>
            <a:r>
              <a:rPr lang="en-US" dirty="0"/>
              <a:t>when resources are not needed, thus freeing up your worker nodes for other applications.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C39E52-DE29-0FA9-1596-6EA73C2145C2}"/>
              </a:ext>
            </a:extLst>
          </p:cNvPr>
          <p:cNvSpPr/>
          <p:nvPr/>
        </p:nvSpPr>
        <p:spPr>
          <a:xfrm>
            <a:off x="8904514" y="1326179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we set a </a:t>
            </a:r>
            <a:r>
              <a:rPr lang="en-US" dirty="0">
                <a:solidFill>
                  <a:srgbClr val="FFFF00"/>
                </a:solidFill>
              </a:rPr>
              <a:t>target CPU utilization percentage</a:t>
            </a:r>
            <a:r>
              <a:rPr lang="en-US" dirty="0"/>
              <a:t>, the HPA scales our application in or out to try to meet that </a:t>
            </a:r>
            <a:r>
              <a:rPr lang="en-US" dirty="0">
                <a:solidFill>
                  <a:srgbClr val="FFFF00"/>
                </a:solidFill>
              </a:rPr>
              <a:t>target</a:t>
            </a:r>
            <a:r>
              <a:rPr lang="en-US" dirty="0"/>
              <a:t>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BE6903-39ED-B5C5-36F9-80F6C4B97EA5}"/>
              </a:ext>
            </a:extLst>
          </p:cNvPr>
          <p:cNvSpPr/>
          <p:nvPr/>
        </p:nvSpPr>
        <p:spPr>
          <a:xfrm>
            <a:off x="8904514" y="3518299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needs </a:t>
            </a:r>
            <a:r>
              <a:rPr lang="en-US" dirty="0">
                <a:solidFill>
                  <a:srgbClr val="FFFF00"/>
                </a:solidFill>
              </a:rPr>
              <a:t>Kubernetes metrics server</a:t>
            </a:r>
            <a:r>
              <a:rPr lang="en-US" dirty="0"/>
              <a:t> to verify CPU metrics of a pod.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B6B054-C50C-30B9-44AA-B02B63995247}"/>
              </a:ext>
            </a:extLst>
          </p:cNvPr>
          <p:cNvSpPr/>
          <p:nvPr/>
        </p:nvSpPr>
        <p:spPr>
          <a:xfrm>
            <a:off x="8948054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>
                <a:solidFill>
                  <a:srgbClr val="FFFF00"/>
                </a:solidFill>
              </a:rPr>
              <a:t>do not need to deploy or install the HPA </a:t>
            </a:r>
            <a:r>
              <a:rPr lang="en-US" dirty="0"/>
              <a:t>on our cluster to begin scaling our applications, its </a:t>
            </a:r>
            <a:r>
              <a:rPr lang="en-US" dirty="0">
                <a:solidFill>
                  <a:srgbClr val="FFFF00"/>
                </a:solidFill>
              </a:rPr>
              <a:t>out of the box available </a:t>
            </a:r>
            <a:r>
              <a:rPr lang="en-US" dirty="0"/>
              <a:t>as a default Kubernetes API resource. 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ADE71BD-5FED-4B4A-8581-4E07D34DDE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487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5824"/>
            <a:ext cx="12618720" cy="1188851"/>
          </a:xfrm>
        </p:spPr>
        <p:txBody>
          <a:bodyPr/>
          <a:lstStyle/>
          <a:p>
            <a:r>
              <a:rPr lang="en-US" dirty="0"/>
              <a:t>Kubernetes Metrics Server</a:t>
            </a:r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EE877551-906F-3F49-6630-887C92BAD13D}"/>
              </a:ext>
            </a:extLst>
          </p:cNvPr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3" name="Google Shape;414;p28">
            <a:extLst>
              <a:ext uri="{FF2B5EF4-FFF2-40B4-BE49-F238E27FC236}">
                <a16:creationId xmlns:a16="http://schemas.microsoft.com/office/drawing/2014/main" id="{3894BA49-7BCD-8D80-3649-5384BFE8F7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28">
            <a:extLst>
              <a:ext uri="{FF2B5EF4-FFF2-40B4-BE49-F238E27FC236}">
                <a16:creationId xmlns:a16="http://schemas.microsoft.com/office/drawing/2014/main" id="{BD99CFEC-3DA2-CD5D-F665-BE72C7BFB6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D921C195-18BF-ADAC-6A26-D914902AB4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2EC9F-A5D1-9ED2-FA32-6714E6E07350}"/>
              </a:ext>
            </a:extLst>
          </p:cNvPr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DEF1-223B-464A-1589-30DA37ECC2DD}"/>
              </a:ext>
            </a:extLst>
          </p:cNvPr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21" name="Google Shape;412;p28">
            <a:extLst>
              <a:ext uri="{FF2B5EF4-FFF2-40B4-BE49-F238E27FC236}">
                <a16:creationId xmlns:a16="http://schemas.microsoft.com/office/drawing/2014/main" id="{A6B84167-D770-812E-3B30-89C7F87CDB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3B58AB-D25C-6FAF-9F68-F4399F135465}"/>
              </a:ext>
            </a:extLst>
          </p:cNvPr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2657AB-21B4-3FC8-6515-D3B1D6130584}"/>
              </a:ext>
            </a:extLst>
          </p:cNvPr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34BFA3-628E-193D-3456-9B48A3B1D10D}"/>
              </a:ext>
            </a:extLst>
          </p:cNvPr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5760B-427F-D427-5CB9-9E37C53F71A2}"/>
              </a:ext>
            </a:extLst>
          </p:cNvPr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211808F-1E99-2D96-5429-1E0C0375A3E6}"/>
              </a:ext>
            </a:extLst>
          </p:cNvPr>
          <p:cNvSpPr/>
          <p:nvPr/>
        </p:nvSpPr>
        <p:spPr>
          <a:xfrm>
            <a:off x="255823" y="769836"/>
            <a:ext cx="9880780" cy="12685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</a:t>
            </a:r>
            <a:r>
              <a:rPr lang="en-US" dirty="0">
                <a:solidFill>
                  <a:srgbClr val="FFFF00"/>
                </a:solidFill>
              </a:rPr>
              <a:t>collects</a:t>
            </a:r>
            <a:r>
              <a:rPr lang="en-US" dirty="0"/>
              <a:t> resource metrics from </a:t>
            </a:r>
            <a:r>
              <a:rPr lang="en-US" dirty="0" err="1">
                <a:solidFill>
                  <a:srgbClr val="FFFF00"/>
                </a:solidFill>
              </a:rPr>
              <a:t>Kubelets</a:t>
            </a:r>
            <a:r>
              <a:rPr lang="en-US" dirty="0"/>
              <a:t> and exposes them in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apiserver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FFFF00"/>
                </a:solidFill>
              </a:rPr>
              <a:t>Metrics API</a:t>
            </a:r>
            <a:r>
              <a:rPr lang="en-US" dirty="0"/>
              <a:t> for use by </a:t>
            </a:r>
            <a:r>
              <a:rPr lang="en-US" dirty="0">
                <a:solidFill>
                  <a:srgbClr val="FFFF00"/>
                </a:solidFill>
              </a:rPr>
              <a:t>Horizontal Pod Autoscaler </a:t>
            </a:r>
            <a:r>
              <a:rPr lang="en-US" dirty="0"/>
              <a:t>and </a:t>
            </a:r>
            <a:r>
              <a:rPr lang="en-US" dirty="0">
                <a:solidFill>
                  <a:srgbClr val="FFFF00"/>
                </a:solidFill>
              </a:rPr>
              <a:t>Vertical Pod Autoscaler.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11CC3D-AA01-05E9-8282-12B17872AA44}"/>
              </a:ext>
            </a:extLst>
          </p:cNvPr>
          <p:cNvSpPr/>
          <p:nvPr/>
        </p:nvSpPr>
        <p:spPr>
          <a:xfrm>
            <a:off x="251838" y="2118783"/>
            <a:ext cx="9930993" cy="80581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rgbClr val="FFFF00"/>
                </a:solidFill>
              </a:rPr>
              <a:t> top</a:t>
            </a:r>
            <a:r>
              <a:rPr lang="en-US" dirty="0"/>
              <a:t>, making it easier to debug autoscaling pipelines.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0FA572-D36E-30D8-765F-EBE17D24F182}"/>
              </a:ext>
            </a:extLst>
          </p:cNvPr>
          <p:cNvSpPr/>
          <p:nvPr/>
        </p:nvSpPr>
        <p:spPr>
          <a:xfrm>
            <a:off x="190830" y="3017862"/>
            <a:ext cx="10007776" cy="14387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is </a:t>
            </a:r>
            <a:r>
              <a:rPr lang="en-US" dirty="0">
                <a:solidFill>
                  <a:srgbClr val="FFFF00"/>
                </a:solidFill>
              </a:rPr>
              <a:t>not meant for non-autoscaling purposes</a:t>
            </a:r>
            <a:r>
              <a:rPr lang="en-US" dirty="0"/>
              <a:t>. </a:t>
            </a:r>
          </a:p>
          <a:p>
            <a:pPr algn="ctr"/>
            <a:r>
              <a:rPr lang="en-US" dirty="0"/>
              <a:t>For example, </a:t>
            </a:r>
            <a:r>
              <a:rPr lang="en-US" dirty="0">
                <a:solidFill>
                  <a:srgbClr val="FFFF00"/>
                </a:solidFill>
              </a:rPr>
              <a:t>don't use it </a:t>
            </a:r>
            <a:r>
              <a:rPr lang="en-US" dirty="0">
                <a:solidFill>
                  <a:schemeClr val="bg1"/>
                </a:solidFill>
              </a:rPr>
              <a:t>to forward metrics to monitoring solutions.</a:t>
            </a:r>
          </a:p>
          <a:p>
            <a:pPr algn="ctr"/>
            <a:r>
              <a:rPr lang="en-US" dirty="0"/>
              <a:t>In short Metrics Server is for </a:t>
            </a:r>
            <a:r>
              <a:rPr lang="en-US" dirty="0">
                <a:solidFill>
                  <a:srgbClr val="FFFF00"/>
                </a:solidFill>
              </a:rPr>
              <a:t>k8s autoscaling purpose only</a:t>
            </a:r>
            <a:r>
              <a:rPr lang="en-US" dirty="0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190F07-0086-127E-744F-AB53E599E55D}"/>
              </a:ext>
            </a:extLst>
          </p:cNvPr>
          <p:cNvSpPr/>
          <p:nvPr/>
        </p:nvSpPr>
        <p:spPr>
          <a:xfrm>
            <a:off x="213910" y="4529837"/>
            <a:ext cx="10007776" cy="4713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Fast Autoscaling solution</a:t>
            </a:r>
            <a:r>
              <a:rPr lang="en-US" dirty="0"/>
              <a:t>, collecting metrics every </a:t>
            </a:r>
            <a:r>
              <a:rPr lang="en-US" dirty="0">
                <a:solidFill>
                  <a:srgbClr val="FFFF00"/>
                </a:solidFill>
              </a:rPr>
              <a:t>15 seconds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6B09-0F96-330B-6F27-9FBD761E3C28}"/>
              </a:ext>
            </a:extLst>
          </p:cNvPr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B611C29-15A1-3872-4C3F-DA972EBDAA22}"/>
              </a:ext>
            </a:extLst>
          </p:cNvPr>
          <p:cNvSpPr/>
          <p:nvPr/>
        </p:nvSpPr>
        <p:spPr>
          <a:xfrm>
            <a:off x="181457" y="5052618"/>
            <a:ext cx="10007776" cy="7742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Resource efficiency, using </a:t>
            </a:r>
            <a:r>
              <a:rPr lang="en-IN" dirty="0">
                <a:solidFill>
                  <a:srgbClr val="FFFF00"/>
                </a:solidFill>
              </a:rPr>
              <a:t>1 </a:t>
            </a:r>
            <a:r>
              <a:rPr lang="en-IN" dirty="0" err="1">
                <a:solidFill>
                  <a:srgbClr val="FFFF00"/>
                </a:solidFill>
              </a:rPr>
              <a:t>mili</a:t>
            </a:r>
            <a:r>
              <a:rPr lang="en-IN" dirty="0">
                <a:solidFill>
                  <a:srgbClr val="FFFF00"/>
                </a:solidFill>
              </a:rPr>
              <a:t> core of CPU </a:t>
            </a:r>
            <a:r>
              <a:rPr lang="en-IN" dirty="0"/>
              <a:t>and </a:t>
            </a:r>
            <a:r>
              <a:rPr lang="en-IN" dirty="0">
                <a:solidFill>
                  <a:srgbClr val="FFFF00"/>
                </a:solidFill>
              </a:rPr>
              <a:t>2 MB of memory </a:t>
            </a:r>
            <a:r>
              <a:rPr lang="en-IN" dirty="0"/>
              <a:t>for each node in a cluster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62F153B-0911-B12C-BA9A-063FF8AD5838}"/>
              </a:ext>
            </a:extLst>
          </p:cNvPr>
          <p:cNvSpPr/>
          <p:nvPr/>
        </p:nvSpPr>
        <p:spPr>
          <a:xfrm>
            <a:off x="197619" y="5878287"/>
            <a:ext cx="10007776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Scalable support up to </a:t>
            </a:r>
            <a:r>
              <a:rPr lang="en-IN" dirty="0">
                <a:solidFill>
                  <a:srgbClr val="FFFF00"/>
                </a:solidFill>
              </a:rPr>
              <a:t>5,000 node clusters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CC1D6EA-1141-E104-167D-B10C54F58B6C}"/>
              </a:ext>
            </a:extLst>
          </p:cNvPr>
          <p:cNvSpPr/>
          <p:nvPr/>
        </p:nvSpPr>
        <p:spPr>
          <a:xfrm>
            <a:off x="213910" y="6379029"/>
            <a:ext cx="10007776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CPU/Memory </a:t>
            </a:r>
            <a:r>
              <a:rPr lang="en-IN" dirty="0"/>
              <a:t>based horizontal autoscaling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5C869EE-C325-29C1-28F0-6E8DE5F6D6CD}"/>
              </a:ext>
            </a:extLst>
          </p:cNvPr>
          <p:cNvSpPr/>
          <p:nvPr/>
        </p:nvSpPr>
        <p:spPr>
          <a:xfrm>
            <a:off x="213910" y="6894751"/>
            <a:ext cx="10007776" cy="7995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Automatically adjusting/suggesting </a:t>
            </a:r>
            <a:r>
              <a:rPr lang="en-IN" dirty="0"/>
              <a:t>resources needed by containers  (Vertical Autoscaling)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87A0FBC-CC9A-E945-B094-7B6D195FB32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924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90" y="559768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7" y="558258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MyApp3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356AD0AD-849B-AE49-A8DE-D7C29DF3AD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3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6" grpId="0"/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637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371779" y="1641092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371779" y="2803180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371779" y="3892495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371779" y="4974255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Max Replicas = 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407398" y="3920547"/>
            <a:ext cx="3479352" cy="73626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4886750" y="2009222"/>
            <a:ext cx="3485029" cy="22794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cxnSpLocks/>
            <a:stCxn id="55" idx="3"/>
            <a:endCxn id="51" idx="1"/>
          </p:cNvCxnSpPr>
          <p:nvPr/>
        </p:nvCxnSpPr>
        <p:spPr>
          <a:xfrm flipV="1">
            <a:off x="4886750" y="3171310"/>
            <a:ext cx="3485029" cy="1117367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4886750" y="4260625"/>
            <a:ext cx="3485029" cy="280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>
            <a:off x="4886750" y="4288677"/>
            <a:ext cx="3485029" cy="10537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38A35D5-048F-6694-88D5-203308436202}"/>
              </a:ext>
            </a:extLst>
          </p:cNvPr>
          <p:cNvSpPr/>
          <p:nvPr/>
        </p:nvSpPr>
        <p:spPr>
          <a:xfrm>
            <a:off x="8371779" y="5943083"/>
            <a:ext cx="5376877" cy="11888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Target Reference</a:t>
            </a:r>
          </a:p>
          <a:p>
            <a:pPr algn="ctr"/>
            <a:r>
              <a:rPr lang="en-US" sz="2600" dirty="0"/>
              <a:t>(Deployment, ReplicaSet, </a:t>
            </a:r>
            <a:r>
              <a:rPr lang="en-US" sz="2600" dirty="0" err="1"/>
              <a:t>StatefulSet</a:t>
            </a:r>
            <a:r>
              <a:rPr lang="en-US" sz="2600" dirty="0"/>
              <a:t>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0FF9C2-2067-726C-D3DD-9D1B592956E2}"/>
              </a:ext>
            </a:extLst>
          </p:cNvPr>
          <p:cNvCxnSpPr>
            <a:cxnSpLocks/>
            <a:stCxn id="55" idx="3"/>
            <a:endCxn id="14" idx="1"/>
          </p:cNvCxnSpPr>
          <p:nvPr/>
        </p:nvCxnSpPr>
        <p:spPr>
          <a:xfrm>
            <a:off x="4886750" y="4288677"/>
            <a:ext cx="3485029" cy="224883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57394780-9F74-054C-B9FA-DD85EA8DEC6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5" grpId="0" animBg="1"/>
      <p:bldP spid="14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 - YAML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7A5E19-B114-9988-01BA-CD23C461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1" y="1239094"/>
            <a:ext cx="7361193" cy="629382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0B582D2-D042-784D-A02C-93EB168E6A8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35803645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Horizontal Pod Autoscaler - Terraform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CD903E-2807-E5D9-F6CE-2DF8E8FA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2" y="1256301"/>
            <a:ext cx="10392126" cy="621129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D813AA7-D714-8247-937A-F39606D2B0A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85707241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Metrics Server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13007" y="1738745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HPA Demo: </a:t>
            </a:r>
            <a:r>
              <a:rPr lang="en-US" dirty="0">
                <a:solidFill>
                  <a:schemeClr val="bg1"/>
                </a:solidFill>
              </a:rPr>
              <a:t>k8s Deployment, Service and HPA resources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92679" y="58832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207943" y="58832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HPA Demo: </a:t>
            </a:r>
            <a:r>
              <a:rPr lang="en-US" dirty="0">
                <a:solidFill>
                  <a:schemeClr val="bg1"/>
                </a:solidFill>
              </a:rPr>
              <a:t>k8s Deployment, Service and HPA resources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81383-6AE4-C8BE-E8A7-2B046DC0E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7" y="130656"/>
            <a:ext cx="4903882" cy="7489371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BF989B1-4AC8-E64C-AE95-72843411162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326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C23A663A-3B2E-B54C-95CB-40F182E9D2F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33483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33483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Terraform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>
                <a:solidFill>
                  <a:schemeClr val="bg1"/>
                </a:solidFill>
              </a:rPr>
              <a:t> Provider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42675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42675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</a:t>
            </a:r>
            <a:r>
              <a:rPr lang="en-US" dirty="0">
                <a:solidFill>
                  <a:srgbClr val="FFFF00"/>
                </a:solidFill>
              </a:rPr>
              <a:t>Terraform Helm Release </a:t>
            </a:r>
            <a:r>
              <a:rPr lang="en-US" dirty="0">
                <a:solidFill>
                  <a:schemeClr val="bg1"/>
                </a:solidFill>
              </a:rPr>
              <a:t>Resource for deploying Metrics 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52083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52083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Helm Release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D4B7A-16AF-1AB1-2D83-C7157BF2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3" y="152706"/>
            <a:ext cx="4884098" cy="745915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3E55E81E-73D4-F845-B70B-685DDA8BB82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8316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33483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33483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App3 Deployment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42675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42675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App3 Cluster IP 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52083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52083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Horizontal Pod Autoscaler Resource (HPA)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D4B7A-16AF-1AB1-2D83-C7157BF2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3" y="152706"/>
            <a:ext cx="4884098" cy="745915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55D8AF98-904E-7A44-BA07-CD580E5977F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112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  <a:endParaRPr lang="en-US" sz="6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Metrics Server</a:t>
            </a:r>
            <a:endParaRPr lang="en-US" sz="7000" b="1" dirty="0"/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Vertical Pod Autoscaler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66A9E16B-911D-D042-BEEA-7AB44F55912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7801819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rgbClr val="9B072B"/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VPA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D33AD5-07E6-5B42-ABC0-C22E072303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77FB2576-141D-1A4C-83EC-A54669034A5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22818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23086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322780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322780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Metrics Server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66723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VPA Demo: </a:t>
            </a:r>
            <a:r>
              <a:rPr lang="en-US" dirty="0">
                <a:solidFill>
                  <a:schemeClr val="bg1"/>
                </a:solidFill>
              </a:rPr>
              <a:t>k8s Deployment, Service and 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 resources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92679" y="58832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207943" y="58832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VPA Demo: </a:t>
            </a:r>
            <a:r>
              <a:rPr lang="en-US" dirty="0">
                <a:solidFill>
                  <a:schemeClr val="bg1"/>
                </a:solidFill>
              </a:rPr>
              <a:t>k8s Deployment, Service and 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 resources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C8228-7AF2-2793-5262-EF753C4A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96317"/>
            <a:ext cx="4399858" cy="749568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BC7DF89-C78A-898C-EF15-3F8B9230A3C6}"/>
              </a:ext>
            </a:extLst>
          </p:cNvPr>
          <p:cNvSpPr/>
          <p:nvPr/>
        </p:nvSpPr>
        <p:spPr>
          <a:xfrm>
            <a:off x="6408032" y="40825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6C7502-4E67-86CB-C9BB-C6AC7F028410}"/>
              </a:ext>
            </a:extLst>
          </p:cNvPr>
          <p:cNvSpPr/>
          <p:nvPr/>
        </p:nvSpPr>
        <p:spPr>
          <a:xfrm>
            <a:off x="8123296" y="408255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VPA Install </a:t>
            </a:r>
            <a:r>
              <a:rPr lang="en-US" dirty="0">
                <a:solidFill>
                  <a:schemeClr val="bg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65B6C99-B4E1-D04B-BD64-9843A2A1FD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375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310" y="397022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134076" y="42361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1888205" y="4246845"/>
            <a:ext cx="12480938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 Block &amp; Providers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134076" y="572594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1769190" y="5161020"/>
            <a:ext cx="12718967" cy="2302656"/>
          </a:xfrm>
          <a:prstGeom prst="roundRect">
            <a:avLst>
              <a:gd name="adj" fmla="val 133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VPA Install Process: 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Terraform Resources: </a:t>
            </a:r>
            <a:r>
              <a:rPr lang="en-US" dirty="0">
                <a:solidFill>
                  <a:schemeClr val="bg1"/>
                </a:solidFill>
              </a:rPr>
              <a:t>Null Resource + Local Exec Provisioner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Resource-1: </a:t>
            </a:r>
            <a:r>
              <a:rPr lang="en-US" dirty="0">
                <a:solidFill>
                  <a:schemeClr val="bg1"/>
                </a:solidFill>
              </a:rPr>
              <a:t>VPA Git Repo Clone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Resource-2: </a:t>
            </a:r>
            <a:r>
              <a:rPr lang="en-US" dirty="0">
                <a:solidFill>
                  <a:schemeClr val="bg1"/>
                </a:solidFill>
              </a:rPr>
              <a:t>Install VPA Resources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Resource-3: </a:t>
            </a:r>
            <a:r>
              <a:rPr lang="en-US" dirty="0">
                <a:solidFill>
                  <a:schemeClr val="bg1"/>
                </a:solidFill>
              </a:rPr>
              <a:t>Uninstall VPA Resource During Destroy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Resource-4: </a:t>
            </a:r>
            <a:r>
              <a:rPr lang="en-US" dirty="0">
                <a:solidFill>
                  <a:schemeClr val="bg1"/>
                </a:solidFill>
              </a:rPr>
              <a:t>Remove “autoscaler” folder from local Terraform Working Directory during Destroy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41669" y="1439523"/>
            <a:ext cx="6207195" cy="156181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  <a:p>
            <a:pPr algn="ctr"/>
            <a:r>
              <a:rPr lang="en-US" sz="3500" dirty="0"/>
              <a:t>Project-03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C7C1F-B9BD-86B3-26F9-3B279EE8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3" y="369873"/>
            <a:ext cx="6270970" cy="354692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27C8F47-822A-464A-B7F6-074BF3031A1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5340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420425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420425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VPA Sample App k8s  Deployment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51233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51233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VPA Sample App k8s ClusterIP </a:t>
            </a:r>
            <a:r>
              <a:rPr lang="en-US" dirty="0">
                <a:solidFill>
                  <a:schemeClr val="bg1"/>
                </a:solidFill>
              </a:rPr>
              <a:t>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606426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60642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Vertical Pod Autoscaler </a:t>
            </a:r>
            <a:r>
              <a:rPr lang="en-US" dirty="0">
                <a:solidFill>
                  <a:schemeClr val="bg1"/>
                </a:solidFill>
              </a:rPr>
              <a:t>Resource (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3D865-FB03-CDB9-7E86-ED8AF8B3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062952"/>
            <a:ext cx="5638800" cy="61849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8D056D4-D461-9B0C-67A3-9A87941E8EAA}"/>
              </a:ext>
            </a:extLst>
          </p:cNvPr>
          <p:cNvSpPr/>
          <p:nvPr/>
        </p:nvSpPr>
        <p:spPr>
          <a:xfrm>
            <a:off x="6323385" y="331675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855F28-2D9E-39A4-42E9-E4175FDEF503}"/>
              </a:ext>
            </a:extLst>
          </p:cNvPr>
          <p:cNvSpPr/>
          <p:nvPr/>
        </p:nvSpPr>
        <p:spPr>
          <a:xfrm>
            <a:off x="8038649" y="33167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Providers (AWS, Kubernetes, 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B5FB506-C1A8-0647-9088-F46D14F76AB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230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45904" y="6849878"/>
            <a:ext cx="909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38CC4"/>
                </a:solidFill>
              </a:rPr>
              <a:t>AWS CloudWatch Container Insights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A72A0C64-CFD6-A64B-B815-A38DA2A3F3C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5147119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1FFC99AC-5FF0-3D2E-44C8-52536787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715" y="1833324"/>
            <a:ext cx="1566567" cy="156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EE66F02-4D7A-8BBC-E3C5-6BA5DC5B4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273" y="346849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CloudWatch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B782816C-445D-C964-C9B4-F52544C6E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1116" y="6134666"/>
            <a:ext cx="1187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Alarm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EF310220-B5DB-013A-7100-2F7A3955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716" y="4433028"/>
            <a:ext cx="1566567" cy="156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FD6F13-16EC-D5DA-B25E-8CAAC0A7636F}"/>
              </a:ext>
            </a:extLst>
          </p:cNvPr>
          <p:cNvSpPr/>
          <p:nvPr/>
        </p:nvSpPr>
        <p:spPr>
          <a:xfrm>
            <a:off x="343990" y="1142100"/>
            <a:ext cx="11414534" cy="1066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CloudWatch Container Insights </a:t>
            </a:r>
            <a:r>
              <a:rPr lang="en-US" sz="2600" dirty="0">
                <a:solidFill>
                  <a:srgbClr val="FFFF00"/>
                </a:solidFill>
              </a:rPr>
              <a:t>collects</a:t>
            </a:r>
            <a:r>
              <a:rPr lang="en-US" sz="2600" dirty="0"/>
              <a:t> </a:t>
            </a:r>
            <a:r>
              <a:rPr lang="en-IN" sz="2600" dirty="0"/>
              <a:t>metrics and logs from </a:t>
            </a:r>
            <a:r>
              <a:rPr lang="en-IN" sz="2600" dirty="0">
                <a:solidFill>
                  <a:srgbClr val="FFFF00"/>
                </a:solidFill>
              </a:rPr>
              <a:t>containerized applications and microservices </a:t>
            </a:r>
            <a:r>
              <a:rPr lang="en-IN" sz="2600" dirty="0"/>
              <a:t>deployed on AWS EKS Clusters</a:t>
            </a:r>
            <a:endParaRPr lang="en-US" sz="2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B1F223-2AEF-1ACF-DB02-81CC85B8A2A1}"/>
              </a:ext>
            </a:extLst>
          </p:cNvPr>
          <p:cNvSpPr/>
          <p:nvPr/>
        </p:nvSpPr>
        <p:spPr>
          <a:xfrm>
            <a:off x="343990" y="2370421"/>
            <a:ext cx="1687286" cy="1625613"/>
          </a:xfrm>
          <a:prstGeom prst="roundRect">
            <a:avLst>
              <a:gd name="adj" fmla="val 1131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EA1895-4731-D8FB-1E0B-05CEE05F258C}"/>
              </a:ext>
            </a:extLst>
          </p:cNvPr>
          <p:cNvSpPr/>
          <p:nvPr/>
        </p:nvSpPr>
        <p:spPr>
          <a:xfrm>
            <a:off x="2270761" y="2370422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38F033-9420-927B-69B3-ACE3AA17F917}"/>
              </a:ext>
            </a:extLst>
          </p:cNvPr>
          <p:cNvSpPr/>
          <p:nvPr/>
        </p:nvSpPr>
        <p:spPr>
          <a:xfrm>
            <a:off x="4170772" y="2370422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D61478-1250-B30B-7190-DE4E07440340}"/>
              </a:ext>
            </a:extLst>
          </p:cNvPr>
          <p:cNvSpPr/>
          <p:nvPr/>
        </p:nvSpPr>
        <p:spPr>
          <a:xfrm>
            <a:off x="6070783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4435D5-B860-2E9A-5C6C-F76251431FEC}"/>
              </a:ext>
            </a:extLst>
          </p:cNvPr>
          <p:cNvSpPr/>
          <p:nvPr/>
        </p:nvSpPr>
        <p:spPr>
          <a:xfrm>
            <a:off x="8071010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Disk Usage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582091-BAC9-D354-9F73-6D6C4DF76A89}"/>
              </a:ext>
            </a:extLst>
          </p:cNvPr>
          <p:cNvSpPr/>
          <p:nvPr/>
        </p:nvSpPr>
        <p:spPr>
          <a:xfrm>
            <a:off x="10071237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Failures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2EFDCA0-9FFB-15D5-2970-BE49EE1A3E09}"/>
              </a:ext>
            </a:extLst>
          </p:cNvPr>
          <p:cNvSpPr/>
          <p:nvPr/>
        </p:nvSpPr>
        <p:spPr>
          <a:xfrm>
            <a:off x="2270761" y="3295889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Nodes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717E9E-0130-B9D0-401C-EB155F8A8125}"/>
              </a:ext>
            </a:extLst>
          </p:cNvPr>
          <p:cNvSpPr/>
          <p:nvPr/>
        </p:nvSpPr>
        <p:spPr>
          <a:xfrm>
            <a:off x="4170772" y="3295889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Pods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DCAF1F-E0E7-4CA8-4086-7100DA6D00AF}"/>
              </a:ext>
            </a:extLst>
          </p:cNvPr>
          <p:cNvSpPr/>
          <p:nvPr/>
        </p:nvSpPr>
        <p:spPr>
          <a:xfrm>
            <a:off x="6070783" y="3272183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Containers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136AE4-DFBC-D61E-56BB-B3E0607398CA}"/>
              </a:ext>
            </a:extLst>
          </p:cNvPr>
          <p:cNvSpPr/>
          <p:nvPr/>
        </p:nvSpPr>
        <p:spPr>
          <a:xfrm>
            <a:off x="10143262" y="3272183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Fargate </a:t>
            </a:r>
          </a:p>
          <a:p>
            <a:pPr algn="ctr"/>
            <a:r>
              <a:rPr lang="en-US" sz="2100" dirty="0"/>
              <a:t>Pods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D3A3FE-E97C-A3A9-E2DF-C00100C26F49}"/>
              </a:ext>
            </a:extLst>
          </p:cNvPr>
          <p:cNvSpPr/>
          <p:nvPr/>
        </p:nvSpPr>
        <p:spPr>
          <a:xfrm>
            <a:off x="343990" y="4195889"/>
            <a:ext cx="11506199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Container Insights also provides </a:t>
            </a:r>
            <a:r>
              <a:rPr lang="en-IN" sz="2600" dirty="0">
                <a:solidFill>
                  <a:srgbClr val="FFFF00"/>
                </a:solidFill>
              </a:rPr>
              <a:t>diagnostic information</a:t>
            </a:r>
            <a:r>
              <a:rPr lang="en-IN" sz="2600" dirty="0"/>
              <a:t>, such as </a:t>
            </a:r>
            <a:r>
              <a:rPr lang="en-IN" sz="2600" dirty="0">
                <a:solidFill>
                  <a:srgbClr val="FFFF00"/>
                </a:solidFill>
              </a:rPr>
              <a:t>container restart failures</a:t>
            </a:r>
            <a:r>
              <a:rPr lang="en-IN" sz="2600" dirty="0"/>
              <a:t>, to help us </a:t>
            </a:r>
            <a:r>
              <a:rPr lang="en-IN" sz="2600" dirty="0">
                <a:solidFill>
                  <a:srgbClr val="FFFF00"/>
                </a:solidFill>
              </a:rPr>
              <a:t>isolate</a:t>
            </a:r>
            <a:r>
              <a:rPr lang="en-IN" sz="2600" dirty="0"/>
              <a:t> </a:t>
            </a:r>
            <a:r>
              <a:rPr lang="en-IN" sz="2600" dirty="0">
                <a:solidFill>
                  <a:srgbClr val="FFFF00"/>
                </a:solidFill>
              </a:rPr>
              <a:t>issues</a:t>
            </a:r>
            <a:r>
              <a:rPr lang="en-IN" sz="2600" dirty="0"/>
              <a:t> and </a:t>
            </a:r>
            <a:r>
              <a:rPr lang="en-IN" sz="2600" dirty="0">
                <a:solidFill>
                  <a:srgbClr val="FFFF00"/>
                </a:solidFill>
              </a:rPr>
              <a:t>resolve</a:t>
            </a:r>
            <a:r>
              <a:rPr lang="en-IN" sz="2600" dirty="0"/>
              <a:t> them quickly. </a:t>
            </a:r>
            <a:endParaRPr lang="en-US" sz="26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9223A7F-78AA-9B4A-7396-DE7FA3F7368D}"/>
              </a:ext>
            </a:extLst>
          </p:cNvPr>
          <p:cNvSpPr/>
          <p:nvPr/>
        </p:nvSpPr>
        <p:spPr>
          <a:xfrm>
            <a:off x="343990" y="5117551"/>
            <a:ext cx="11506199" cy="75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We can create </a:t>
            </a:r>
            <a:r>
              <a:rPr lang="en-IN" sz="2600" dirty="0">
                <a:solidFill>
                  <a:srgbClr val="FFFF00"/>
                </a:solidFill>
              </a:rPr>
              <a:t>CloudWatch alarms </a:t>
            </a:r>
            <a:r>
              <a:rPr lang="en-IN" sz="2600" dirty="0"/>
              <a:t>on metrics that Container Insights collects.</a:t>
            </a:r>
            <a:endParaRPr lang="en-US" sz="26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CEA12C2-3D36-37DB-B1A4-FAA62D473BFE}"/>
              </a:ext>
            </a:extLst>
          </p:cNvPr>
          <p:cNvSpPr/>
          <p:nvPr/>
        </p:nvSpPr>
        <p:spPr>
          <a:xfrm>
            <a:off x="343990" y="5979687"/>
            <a:ext cx="11506199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Metrics collected by Container Insights are </a:t>
            </a:r>
            <a:r>
              <a:rPr lang="en-IN" sz="2600" dirty="0">
                <a:solidFill>
                  <a:srgbClr val="FFFF00"/>
                </a:solidFill>
              </a:rPr>
              <a:t>charged</a:t>
            </a:r>
            <a:r>
              <a:rPr lang="en-IN" sz="2600" dirty="0"/>
              <a:t> as custom metrics. </a:t>
            </a:r>
            <a:endParaRPr lang="en-US" sz="26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AB091C4-A0C6-1551-1DEC-C6318CB1799A}"/>
              </a:ext>
            </a:extLst>
          </p:cNvPr>
          <p:cNvSpPr/>
          <p:nvPr/>
        </p:nvSpPr>
        <p:spPr>
          <a:xfrm>
            <a:off x="343990" y="6952829"/>
            <a:ext cx="13846628" cy="75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Amazon EKS, Container Insights uses a </a:t>
            </a:r>
            <a:r>
              <a:rPr lang="en-IN" dirty="0">
                <a:solidFill>
                  <a:srgbClr val="FFFF00"/>
                </a:solidFill>
              </a:rPr>
              <a:t>containerized version </a:t>
            </a:r>
            <a:r>
              <a:rPr lang="en-IN" dirty="0"/>
              <a:t>of the </a:t>
            </a:r>
            <a:r>
              <a:rPr lang="en-IN" dirty="0">
                <a:solidFill>
                  <a:srgbClr val="FFFF00"/>
                </a:solidFill>
              </a:rPr>
              <a:t>CloudWatch agent </a:t>
            </a:r>
            <a:r>
              <a:rPr lang="en-IN" dirty="0"/>
              <a:t>to discover all the </a:t>
            </a:r>
            <a:r>
              <a:rPr lang="en-IN" dirty="0">
                <a:solidFill>
                  <a:srgbClr val="FFFF00"/>
                </a:solidFill>
              </a:rPr>
              <a:t>running containers in a cluster</a:t>
            </a:r>
            <a:r>
              <a:rPr lang="en-IN" dirty="0"/>
              <a:t>. It then </a:t>
            </a:r>
            <a:r>
              <a:rPr lang="en-IN" dirty="0">
                <a:solidFill>
                  <a:srgbClr val="FFFF00"/>
                </a:solidFill>
              </a:rPr>
              <a:t>collects</a:t>
            </a:r>
            <a:r>
              <a:rPr lang="en-IN" dirty="0"/>
              <a:t> performance data at </a:t>
            </a:r>
            <a:r>
              <a:rPr lang="en-IN" dirty="0">
                <a:solidFill>
                  <a:srgbClr val="FFFF00"/>
                </a:solidFill>
              </a:rPr>
              <a:t>every layer </a:t>
            </a:r>
            <a:r>
              <a:rPr lang="en-IN" dirty="0"/>
              <a:t>of the performance stack.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25EBEF-6C8F-88C4-D37F-367BDA07D42D}"/>
              </a:ext>
            </a:extLst>
          </p:cNvPr>
          <p:cNvSpPr/>
          <p:nvPr/>
        </p:nvSpPr>
        <p:spPr>
          <a:xfrm>
            <a:off x="8107022" y="3300757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EC2 Worker Nodes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3203478-6F0A-1243-A786-FA92150BB56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114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11D008B-142A-B04D-94C6-D931EB3B86C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4AE38-2057-B58D-3D7B-728D16E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0C3A2-3C85-0BE3-C864-1DD1BE8A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89" y="1126496"/>
            <a:ext cx="10394222" cy="62380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A250AC5-D7C3-BF4C-B8F0-67B5C2C4DB5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0601605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4AE38-2057-B58D-3D7B-728D16E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0C617-72BD-A462-CA35-1F53E7B6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1115983"/>
            <a:ext cx="11667613" cy="65366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E5510CB-FF6F-5D40-85F9-A4001D3E681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982817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78418-F04F-D9DF-63AF-58413FA8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543" y="507443"/>
            <a:ext cx="69189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AFE9C-9466-E254-2701-CB92B146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1" y="201741"/>
            <a:ext cx="5152389" cy="72048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2F42370-CEFF-564E-8440-AF6E89285A4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80787753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54EEC0-4B21-63E6-A75C-09A36525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5" y="1239094"/>
            <a:ext cx="12409715" cy="62896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B75CEDB-7329-0B4A-BFF0-2A1FB643935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2257790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27934-AAB0-4EB4-71D1-9A1DEF55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8" y="1155134"/>
            <a:ext cx="12006943" cy="61443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F45AC71-22D7-0C45-83B9-43E32867BCB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51016282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C302D-EB79-1DFF-610D-C8088D0C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5" y="1452922"/>
            <a:ext cx="13896590" cy="50567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DB4E1C3-3D95-734F-916A-A67F0CC2FF1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38256988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3A3C2B4-4F0D-3120-BBF8-8A79225D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9530"/>
            <a:ext cx="12618720" cy="1188851"/>
          </a:xfrm>
        </p:spPr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04D6C9-54D3-A980-091C-E67752D21065}"/>
              </a:ext>
            </a:extLst>
          </p:cNvPr>
          <p:cNvSpPr/>
          <p:nvPr/>
        </p:nvSpPr>
        <p:spPr>
          <a:xfrm>
            <a:off x="174171" y="738349"/>
            <a:ext cx="14282058" cy="3819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Container Insights collects data as </a:t>
            </a:r>
            <a:r>
              <a:rPr lang="en-IN" dirty="0">
                <a:solidFill>
                  <a:srgbClr val="FFFF00"/>
                </a:solidFill>
              </a:rPr>
              <a:t>performance log events </a:t>
            </a:r>
            <a:r>
              <a:rPr lang="en-IN" dirty="0"/>
              <a:t>using </a:t>
            </a:r>
            <a:r>
              <a:rPr lang="en-IN" dirty="0">
                <a:solidFill>
                  <a:srgbClr val="FFFF00"/>
                </a:solidFill>
              </a:rPr>
              <a:t>embedded metric format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23F7B5-1760-F2F0-59F6-F4A69F42BEEC}"/>
              </a:ext>
            </a:extLst>
          </p:cNvPr>
          <p:cNvSpPr/>
          <p:nvPr/>
        </p:nvSpPr>
        <p:spPr>
          <a:xfrm>
            <a:off x="174171" y="1165437"/>
            <a:ext cx="14282058" cy="75111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performance log events are </a:t>
            </a:r>
            <a:r>
              <a:rPr lang="en-IN" dirty="0">
                <a:solidFill>
                  <a:srgbClr val="FFFF00"/>
                </a:solidFill>
              </a:rPr>
              <a:t>entries that use a structured JSON schema </a:t>
            </a:r>
            <a:r>
              <a:rPr lang="en-IN" dirty="0"/>
              <a:t>that enables high-cardinality data to be ingested and stored at scale.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F794E-6028-68BF-0BFF-B7AF4C1D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3025739"/>
            <a:ext cx="5016110" cy="43112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54988-44D3-C0C5-3A3B-41E586B7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71" y="2847279"/>
            <a:ext cx="8871858" cy="4850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9D16F5-5174-58C3-3720-F2F55E956AB1}"/>
              </a:ext>
            </a:extLst>
          </p:cNvPr>
          <p:cNvSpPr/>
          <p:nvPr/>
        </p:nvSpPr>
        <p:spPr>
          <a:xfrm>
            <a:off x="174171" y="1961687"/>
            <a:ext cx="14282058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From this performance data, CloudWatch creates </a:t>
            </a:r>
            <a:r>
              <a:rPr lang="en-IN" dirty="0">
                <a:solidFill>
                  <a:srgbClr val="FFFF00"/>
                </a:solidFill>
              </a:rPr>
              <a:t>aggregated metrics </a:t>
            </a:r>
            <a:r>
              <a:rPr lang="en-IN" dirty="0"/>
              <a:t>at the cluster, node, pod, task, and service level as CloudWatch metrics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19FA306-6536-EA47-9EE5-AAD9A7EAD64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860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3E1E5-EBD4-405C-D15E-02FA7CBE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1447600"/>
            <a:ext cx="14227629" cy="5334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30C3AA9-2EDC-7744-A2B9-4D9FCAF95E1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45264524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1900"/>
            <a:ext cx="12618720" cy="1188851"/>
          </a:xfrm>
        </p:spPr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86DDB6-F4A2-29E5-57C2-CD50920270CE}"/>
              </a:ext>
            </a:extLst>
          </p:cNvPr>
          <p:cNvSpPr/>
          <p:nvPr/>
        </p:nvSpPr>
        <p:spPr>
          <a:xfrm>
            <a:off x="185057" y="822501"/>
            <a:ext cx="14031686" cy="10047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 The metrics that Container Insights collects are available in </a:t>
            </a:r>
            <a:r>
              <a:rPr lang="en-IN" sz="2600" dirty="0">
                <a:solidFill>
                  <a:srgbClr val="FFFF00"/>
                </a:solidFill>
              </a:rPr>
              <a:t>CloudWatch automatic dashboards</a:t>
            </a:r>
            <a:r>
              <a:rPr lang="en-IN" sz="2600" dirty="0"/>
              <a:t>, and viewable in the </a:t>
            </a:r>
            <a:r>
              <a:rPr lang="en-IN" sz="2600" b="1" dirty="0">
                <a:solidFill>
                  <a:srgbClr val="FFFF00"/>
                </a:solidFill>
              </a:rPr>
              <a:t>Metrics</a:t>
            </a:r>
            <a:r>
              <a:rPr lang="en-IN" sz="2600" dirty="0">
                <a:solidFill>
                  <a:srgbClr val="FFFF00"/>
                </a:solidFill>
              </a:rPr>
              <a:t> section </a:t>
            </a:r>
            <a:r>
              <a:rPr lang="en-IN" sz="2600" dirty="0"/>
              <a:t>of the CloudWatch console.</a:t>
            </a:r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99267-6EF9-66AE-0DE4-66D9967A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2180279"/>
            <a:ext cx="14031686" cy="52581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6C6BE4-C5F7-881B-E326-9EEA900B1565}"/>
              </a:ext>
            </a:extLst>
          </p:cNvPr>
          <p:cNvSpPr/>
          <p:nvPr/>
        </p:nvSpPr>
        <p:spPr>
          <a:xfrm>
            <a:off x="185057" y="4524218"/>
            <a:ext cx="1012372" cy="533400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B86937-4F42-634F-A31F-E9788CA607D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6513400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83686-DC0A-1B9D-994C-5B60AF89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6" y="944182"/>
            <a:ext cx="13080381" cy="67302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A21AFCF-6A3A-B54C-9B82-7F940114B7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78845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EE2345-34B0-3445-BD18-E54C2E6C027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74ED0-C10B-B280-2057-59677A80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9" y="1239094"/>
            <a:ext cx="13323721" cy="61795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14F92A4-C8C2-3742-9C59-257DAEF376D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09675654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2DDC8-4170-52A4-7743-38110CF3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DE2FBD-2F36-FE04-B373-5BF975F2E800}"/>
              </a:ext>
            </a:extLst>
          </p:cNvPr>
          <p:cNvSpPr/>
          <p:nvPr/>
        </p:nvSpPr>
        <p:spPr>
          <a:xfrm>
            <a:off x="206828" y="1293523"/>
            <a:ext cx="9764486" cy="2944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CloudWatch </a:t>
            </a:r>
            <a:r>
              <a:rPr lang="en-IN" sz="3200" dirty="0">
                <a:solidFill>
                  <a:srgbClr val="FFFF00"/>
                </a:solidFill>
              </a:rPr>
              <a:t>does not automatically create</a:t>
            </a:r>
            <a:r>
              <a:rPr lang="en-IN" sz="3200" dirty="0"/>
              <a:t> all possible metrics from the log data, to help you </a:t>
            </a:r>
            <a:r>
              <a:rPr lang="en-IN" sz="3200" dirty="0">
                <a:solidFill>
                  <a:srgbClr val="FFFF00"/>
                </a:solidFill>
              </a:rPr>
              <a:t>manage your Container Insights costs</a:t>
            </a:r>
            <a:r>
              <a:rPr lang="en-IN" sz="3200" dirty="0"/>
              <a:t>.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E7C3E2-7950-086B-88DE-A9165E8F9555}"/>
              </a:ext>
            </a:extLst>
          </p:cNvPr>
          <p:cNvSpPr/>
          <p:nvPr/>
        </p:nvSpPr>
        <p:spPr>
          <a:xfrm>
            <a:off x="4659085" y="4542486"/>
            <a:ext cx="9764486" cy="29440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However, you can view additional metrics and additional levels of granularity by using </a:t>
            </a:r>
            <a:r>
              <a:rPr lang="en-IN" sz="3200" dirty="0">
                <a:solidFill>
                  <a:srgbClr val="FFFF00"/>
                </a:solidFill>
              </a:rPr>
              <a:t>CloudWatch Logs Insights to </a:t>
            </a:r>
            <a:r>
              <a:rPr lang="en-IN" sz="3200" dirty="0" err="1">
                <a:solidFill>
                  <a:srgbClr val="FFFF00"/>
                </a:solidFill>
              </a:rPr>
              <a:t>analyze</a:t>
            </a:r>
            <a:r>
              <a:rPr lang="en-IN" sz="3200" dirty="0"/>
              <a:t> the </a:t>
            </a:r>
            <a:r>
              <a:rPr lang="en-IN" sz="3200" dirty="0">
                <a:solidFill>
                  <a:srgbClr val="FFFF00"/>
                </a:solidFill>
              </a:rPr>
              <a:t>raw performance </a:t>
            </a:r>
            <a:r>
              <a:rPr lang="en-IN" sz="3200" dirty="0"/>
              <a:t>log events.</a:t>
            </a:r>
            <a:endParaRPr lang="en-US" sz="3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A2EA14D-7E1C-A742-B06A-5A815794F8E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980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27DE51-DBE4-C0EF-0B53-84B1D34A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Control Plane Logs in AWS CloudWatch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3E0E6-2A19-F17D-9BB0-BE6614F2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7" y="1239094"/>
            <a:ext cx="5587264" cy="62994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3750A-408D-90C3-9E1F-495AFBBA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43" y="2067256"/>
            <a:ext cx="6884111" cy="482237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A5EC9-3113-9BA8-C948-E5780574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44" y="6942232"/>
            <a:ext cx="6884110" cy="5963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747B2C0-79C9-C942-956F-547D32C7CB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5005311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CloudWatch Agent for Metrics and FluentBit for Logs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Firstly, Implement Manually and Understand Concepts in detail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857AAC81-0CF9-9340-B85D-46779B9563A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00250211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919204-B119-79CB-CFE0-C3CFE8C2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1015"/>
            <a:ext cx="12618720" cy="1188851"/>
          </a:xfrm>
        </p:spPr>
        <p:txBody>
          <a:bodyPr/>
          <a:lstStyle/>
          <a:p>
            <a:r>
              <a:rPr lang="en-US" dirty="0"/>
              <a:t>AWS CloudWatch Agent Deployment Modes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E20B9D-CBED-8E7D-985A-C74A741AA411}"/>
              </a:ext>
            </a:extLst>
          </p:cNvPr>
          <p:cNvSpPr/>
          <p:nvPr/>
        </p:nvSpPr>
        <p:spPr>
          <a:xfrm>
            <a:off x="87087" y="3004816"/>
            <a:ext cx="4572000" cy="72934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DaemonSet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F29DFC-1517-D881-E8D3-CAAA49D969DB}"/>
              </a:ext>
            </a:extLst>
          </p:cNvPr>
          <p:cNvSpPr/>
          <p:nvPr/>
        </p:nvSpPr>
        <p:spPr>
          <a:xfrm>
            <a:off x="5007430" y="3004815"/>
            <a:ext cx="4572000" cy="72934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66CFB4-C53B-6201-1AAB-B4476B069F28}"/>
              </a:ext>
            </a:extLst>
          </p:cNvPr>
          <p:cNvSpPr/>
          <p:nvPr/>
        </p:nvSpPr>
        <p:spPr>
          <a:xfrm>
            <a:off x="9927773" y="3004815"/>
            <a:ext cx="4572000" cy="72934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Sidecar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FA59A1-9A6A-B9F8-2614-62A11F54DDE8}"/>
              </a:ext>
            </a:extLst>
          </p:cNvPr>
          <p:cNvSpPr/>
          <p:nvPr/>
        </p:nvSpPr>
        <p:spPr>
          <a:xfrm>
            <a:off x="97973" y="3919216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node</a:t>
            </a:r>
            <a:r>
              <a:rPr lang="en-US" dirty="0"/>
              <a:t>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B02B39-EE3F-5AA1-46D6-C58F80D083FA}"/>
              </a:ext>
            </a:extLst>
          </p:cNvPr>
          <p:cNvSpPr/>
          <p:nvPr/>
        </p:nvSpPr>
        <p:spPr>
          <a:xfrm>
            <a:off x="5018316" y="3919215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cluster</a:t>
            </a:r>
            <a:r>
              <a:rPr lang="en-US" dirty="0"/>
              <a:t>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7383E1-BF14-B37D-E80B-9360E0762A86}"/>
              </a:ext>
            </a:extLst>
          </p:cNvPr>
          <p:cNvSpPr/>
          <p:nvPr/>
        </p:nvSpPr>
        <p:spPr>
          <a:xfrm>
            <a:off x="9938659" y="3919215"/>
            <a:ext cx="4572000" cy="7293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pod</a:t>
            </a:r>
            <a:r>
              <a:rPr lang="en-US" dirty="0"/>
              <a:t> level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B90801-5C79-9C67-9E73-43C917C9013D}"/>
              </a:ext>
            </a:extLst>
          </p:cNvPr>
          <p:cNvSpPr/>
          <p:nvPr/>
        </p:nvSpPr>
        <p:spPr>
          <a:xfrm>
            <a:off x="87087" y="4824932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serve for </a:t>
            </a:r>
            <a:r>
              <a:rPr lang="en-US" dirty="0">
                <a:solidFill>
                  <a:srgbClr val="FFFF00"/>
                </a:solidFill>
              </a:rPr>
              <a:t>all pods </a:t>
            </a:r>
            <a:r>
              <a:rPr lang="en-US" dirty="0"/>
              <a:t>within a </a:t>
            </a:r>
            <a:r>
              <a:rPr lang="en-US" dirty="0">
                <a:solidFill>
                  <a:srgbClr val="FFFF00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AF3E57-C190-D9B6-E9E8-7D2A45559E9E}"/>
              </a:ext>
            </a:extLst>
          </p:cNvPr>
          <p:cNvSpPr/>
          <p:nvPr/>
        </p:nvSpPr>
        <p:spPr>
          <a:xfrm>
            <a:off x="5007430" y="4824931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serve for </a:t>
            </a:r>
            <a:r>
              <a:rPr lang="en-US" dirty="0">
                <a:solidFill>
                  <a:srgbClr val="FFFF00"/>
                </a:solidFill>
              </a:rPr>
              <a:t>all pods </a:t>
            </a:r>
            <a:r>
              <a:rPr lang="en-US" dirty="0"/>
              <a:t>within a </a:t>
            </a:r>
            <a:r>
              <a:rPr lang="en-US" dirty="0">
                <a:solidFill>
                  <a:srgbClr val="FFFF00"/>
                </a:solidFill>
              </a:rPr>
              <a:t>Cluster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C4713E-50B7-535E-AB06-544BA193847D}"/>
              </a:ext>
            </a:extLst>
          </p:cNvPr>
          <p:cNvSpPr/>
          <p:nvPr/>
        </p:nvSpPr>
        <p:spPr>
          <a:xfrm>
            <a:off x="9927773" y="4824931"/>
            <a:ext cx="4572000" cy="7293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Dedicated</a:t>
            </a:r>
            <a:r>
              <a:rPr lang="en-US" dirty="0"/>
              <a:t> CWA Agent for your </a:t>
            </a:r>
            <a:r>
              <a:rPr lang="en-US" dirty="0">
                <a:solidFill>
                  <a:srgbClr val="FFFF00"/>
                </a:solidFill>
              </a:rPr>
              <a:t>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B15F4C-09ED-D7DB-9429-9E6B8E80BD17}"/>
              </a:ext>
            </a:extLst>
          </p:cNvPr>
          <p:cNvSpPr/>
          <p:nvPr/>
        </p:nvSpPr>
        <p:spPr>
          <a:xfrm>
            <a:off x="97973" y="5670455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</a:t>
            </a:r>
            <a:r>
              <a:rPr lang="en-US" dirty="0">
                <a:solidFill>
                  <a:srgbClr val="FFFF00"/>
                </a:solidFill>
              </a:rPr>
              <a:t>collect metrics </a:t>
            </a:r>
            <a:r>
              <a:rPr lang="en-US" dirty="0"/>
              <a:t>for </a:t>
            </a:r>
            <a:r>
              <a:rPr lang="en-US" dirty="0">
                <a:solidFill>
                  <a:srgbClr val="FFFF00"/>
                </a:solidFill>
              </a:rPr>
              <a:t>each Node</a:t>
            </a:r>
            <a:r>
              <a:rPr lang="en-US" dirty="0"/>
              <a:t>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0C0357-89C8-84B6-7567-423FCA524C50}"/>
              </a:ext>
            </a:extLst>
          </p:cNvPr>
          <p:cNvSpPr/>
          <p:nvPr/>
        </p:nvSpPr>
        <p:spPr>
          <a:xfrm>
            <a:off x="5018316" y="5670454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as </a:t>
            </a:r>
            <a:r>
              <a:rPr lang="en-US" dirty="0">
                <a:solidFill>
                  <a:srgbClr val="FFFF00"/>
                </a:solidFill>
              </a:rPr>
              <a:t>centralized endpoint </a:t>
            </a:r>
            <a:r>
              <a:rPr lang="en-US" dirty="0"/>
              <a:t>within a cluster for your </a:t>
            </a:r>
            <a:r>
              <a:rPr lang="en-US" dirty="0">
                <a:solidFill>
                  <a:srgbClr val="FFFF00"/>
                </a:solidFill>
              </a:rPr>
              <a:t>application to access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0812415-8D71-A691-93FF-95B541713631}"/>
              </a:ext>
            </a:extLst>
          </p:cNvPr>
          <p:cNvSpPr/>
          <p:nvPr/>
        </p:nvSpPr>
        <p:spPr>
          <a:xfrm>
            <a:off x="97973" y="6522421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</a:t>
            </a:r>
            <a:r>
              <a:rPr lang="en-IN" dirty="0"/>
              <a:t>to be </a:t>
            </a:r>
            <a:r>
              <a:rPr lang="en-IN" dirty="0">
                <a:solidFill>
                  <a:srgbClr val="FFFF00"/>
                </a:solidFill>
              </a:rPr>
              <a:t>scaled </a:t>
            </a:r>
            <a:r>
              <a:rPr lang="en-IN" dirty="0"/>
              <a:t>according to the </a:t>
            </a:r>
            <a:r>
              <a:rPr lang="en-IN" dirty="0">
                <a:solidFill>
                  <a:srgbClr val="FFFF00"/>
                </a:solidFill>
              </a:rPr>
              <a:t>number of Nodes</a:t>
            </a:r>
            <a:r>
              <a:rPr lang="en-IN" dirty="0"/>
              <a:t> automatically.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08DEB8-4F17-BB97-DD2C-D73AD7903DC0}"/>
              </a:ext>
            </a:extLst>
          </p:cNvPr>
          <p:cNvSpPr/>
          <p:nvPr/>
        </p:nvSpPr>
        <p:spPr>
          <a:xfrm>
            <a:off x="5018316" y="6522420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IN" dirty="0">
                <a:solidFill>
                  <a:srgbClr val="FFFF00"/>
                </a:solidFill>
              </a:rPr>
              <a:t>application outside the cluster </a:t>
            </a:r>
            <a:r>
              <a:rPr lang="en-IN" dirty="0"/>
              <a:t>to be able </a:t>
            </a:r>
            <a:r>
              <a:rPr lang="en-IN" dirty="0">
                <a:solidFill>
                  <a:srgbClr val="FFFF00"/>
                </a:solidFill>
              </a:rPr>
              <a:t>to access </a:t>
            </a:r>
            <a:r>
              <a:rPr lang="en-IN" dirty="0"/>
              <a:t>to CWA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1E5B42-CE98-9725-22A2-1E72D88EB0C8}"/>
              </a:ext>
            </a:extLst>
          </p:cNvPr>
          <p:cNvSpPr/>
          <p:nvPr/>
        </p:nvSpPr>
        <p:spPr>
          <a:xfrm>
            <a:off x="2596244" y="876821"/>
            <a:ext cx="9416143" cy="1710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AWS CloudWatch Agent</a:t>
            </a:r>
          </a:p>
          <a:p>
            <a:pPr algn="ctr"/>
            <a:r>
              <a:rPr lang="en-US" sz="5000" dirty="0"/>
              <a:t>Deployment Modes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9952F30-3BD7-D240-8275-2F1AFC87676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829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692004-1F68-EF74-75CF-BED65B78895A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40E33376-F9C2-004B-8047-49128E0CB61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9541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 animBg="1"/>
      <p:bldP spid="13" grpId="0" animBg="1"/>
      <p:bldP spid="16" grpId="0"/>
      <p:bldP spid="28" grpId="0"/>
      <p:bldP spid="52" grpId="0" animBg="1"/>
      <p:bldP spid="57" grpId="0" animBg="1"/>
      <p:bldP spid="58" grpId="0"/>
      <p:bldP spid="59" grpId="0"/>
      <p:bldP spid="62" grpId="0" animBg="1"/>
      <p:bldP spid="63" grpId="0"/>
      <p:bldP spid="64" grpId="0"/>
      <p:bldP spid="65" grpId="0" animBg="1"/>
      <p:bldP spid="66" grpId="0"/>
      <p:bldP spid="67" grpId="0"/>
      <p:bldP spid="69" grpId="0"/>
      <p:bldP spid="70" grpId="0"/>
      <p:bldP spid="75" grpId="0"/>
      <p:bldP spid="76" grpId="0"/>
      <p:bldP spid="77" grpId="0" animBg="1"/>
      <p:bldP spid="82" grpId="0" animBg="1"/>
      <p:bldP spid="3" grpId="0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42264F-074B-F07D-002D-B671C8B0187F}"/>
              </a:ext>
            </a:extLst>
          </p:cNvPr>
          <p:cNvSpPr/>
          <p:nvPr/>
        </p:nvSpPr>
        <p:spPr>
          <a:xfrm>
            <a:off x="9291941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91;p15">
            <a:extLst>
              <a:ext uri="{FF2B5EF4-FFF2-40B4-BE49-F238E27FC236}">
                <a16:creationId xmlns:a16="http://schemas.microsoft.com/office/drawing/2014/main" id="{167EB7AA-3094-63B9-2FFB-FCB8F73873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9220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;p15">
            <a:extLst>
              <a:ext uri="{FF2B5EF4-FFF2-40B4-BE49-F238E27FC236}">
                <a16:creationId xmlns:a16="http://schemas.microsoft.com/office/drawing/2014/main" id="{93C882D2-323A-F597-D30D-E8ACB9C216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195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0;p19">
            <a:extLst>
              <a:ext uri="{FF2B5EF4-FFF2-40B4-BE49-F238E27FC236}">
                <a16:creationId xmlns:a16="http://schemas.microsoft.com/office/drawing/2014/main" id="{6D923C5F-A440-28A7-C1A3-9ACE1030462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5297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pic>
        <p:nvPicPr>
          <p:cNvPr id="29" name="Google Shape;273;p24">
            <a:extLst>
              <a:ext uri="{FF2B5EF4-FFF2-40B4-BE49-F238E27FC236}">
                <a16:creationId xmlns:a16="http://schemas.microsoft.com/office/drawing/2014/main" id="{2C2180F5-5433-AAD8-5094-92A62633110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2088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61B6C68-94C8-89E6-AF85-1A296E133303}"/>
              </a:ext>
            </a:extLst>
          </p:cNvPr>
          <p:cNvSpPr/>
          <p:nvPr/>
        </p:nvSpPr>
        <p:spPr>
          <a:xfrm>
            <a:off x="964250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3CAB4-4659-15CD-2EFE-39214DE2D1AC}"/>
              </a:ext>
            </a:extLst>
          </p:cNvPr>
          <p:cNvSpPr txBox="1"/>
          <p:nvPr/>
        </p:nvSpPr>
        <p:spPr>
          <a:xfrm>
            <a:off x="1012706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CEACE-5258-8D67-FAD3-F8C03B15C251}"/>
              </a:ext>
            </a:extLst>
          </p:cNvPr>
          <p:cNvSpPr txBox="1"/>
          <p:nvPr/>
        </p:nvSpPr>
        <p:spPr>
          <a:xfrm>
            <a:off x="10127064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pic>
        <p:nvPicPr>
          <p:cNvPr id="36" name="Google Shape;88;p15">
            <a:extLst>
              <a:ext uri="{FF2B5EF4-FFF2-40B4-BE49-F238E27FC236}">
                <a16:creationId xmlns:a16="http://schemas.microsoft.com/office/drawing/2014/main" id="{B314ECD4-E633-57C7-8CA0-0256B0D611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0120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73;p24">
            <a:extLst>
              <a:ext uri="{FF2B5EF4-FFF2-40B4-BE49-F238E27FC236}">
                <a16:creationId xmlns:a16="http://schemas.microsoft.com/office/drawing/2014/main" id="{DA18EF22-9E1B-6A4A-6609-86FC5AD59CC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19049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7A4BDD-098C-F493-F3CF-433616F3DF09}"/>
              </a:ext>
            </a:extLst>
          </p:cNvPr>
          <p:cNvSpPr/>
          <p:nvPr/>
        </p:nvSpPr>
        <p:spPr>
          <a:xfrm>
            <a:off x="11740666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F9338-7C82-18BB-012C-D05EA6D64085}"/>
              </a:ext>
            </a:extLst>
          </p:cNvPr>
          <p:cNvSpPr txBox="1"/>
          <p:nvPr/>
        </p:nvSpPr>
        <p:spPr>
          <a:xfrm>
            <a:off x="12225228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F601D-006B-70D4-A862-46ED6986DF6D}"/>
              </a:ext>
            </a:extLst>
          </p:cNvPr>
          <p:cNvSpPr txBox="1"/>
          <p:nvPr/>
        </p:nvSpPr>
        <p:spPr>
          <a:xfrm>
            <a:off x="12240913" y="6643873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CDF5CF4-5B1B-D75D-5534-786F3604FC29}"/>
              </a:ext>
            </a:extLst>
          </p:cNvPr>
          <p:cNvSpPr/>
          <p:nvPr/>
        </p:nvSpPr>
        <p:spPr>
          <a:xfrm>
            <a:off x="9495740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5083AD-27A5-32B6-8A99-5510A8E75B51}"/>
              </a:ext>
            </a:extLst>
          </p:cNvPr>
          <p:cNvSpPr txBox="1"/>
          <p:nvPr/>
        </p:nvSpPr>
        <p:spPr>
          <a:xfrm>
            <a:off x="10654638" y="4174487"/>
            <a:ext cx="275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</a:t>
            </a:r>
            <a:r>
              <a:rPr lang="en-US" sz="2000" b="1" dirty="0" err="1">
                <a:solidFill>
                  <a:srgbClr val="389954"/>
                </a:solidFill>
              </a:rPr>
              <a:t>Daemonset</a:t>
            </a:r>
            <a:endParaRPr lang="en-US" sz="2000" b="1" dirty="0">
              <a:solidFill>
                <a:srgbClr val="38995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14DC08-E50A-02F2-BE3B-4461646F23AD}"/>
              </a:ext>
            </a:extLst>
          </p:cNvPr>
          <p:cNvSpPr txBox="1"/>
          <p:nvPr/>
        </p:nvSpPr>
        <p:spPr>
          <a:xfrm>
            <a:off x="10633569" y="2443401"/>
            <a:ext cx="18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Agent</a:t>
            </a:r>
          </a:p>
        </p:txBody>
      </p:sp>
      <p:pic>
        <p:nvPicPr>
          <p:cNvPr id="44" name="Google Shape;158;p18">
            <a:extLst>
              <a:ext uri="{FF2B5EF4-FFF2-40B4-BE49-F238E27FC236}">
                <a16:creationId xmlns:a16="http://schemas.microsoft.com/office/drawing/2014/main" id="{55EB05CB-C8D3-2E37-183B-CDCABB565CA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95224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7A3E88-F797-043D-F9D3-550D6B02257F}"/>
              </a:ext>
            </a:extLst>
          </p:cNvPr>
          <p:cNvSpPr txBox="1"/>
          <p:nvPr/>
        </p:nvSpPr>
        <p:spPr>
          <a:xfrm>
            <a:off x="9419939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6A7421-40A3-7102-9F82-8522D206D8A0}"/>
              </a:ext>
            </a:extLst>
          </p:cNvPr>
          <p:cNvSpPr txBox="1"/>
          <p:nvPr/>
        </p:nvSpPr>
        <p:spPr>
          <a:xfrm>
            <a:off x="12160440" y="3757210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Service Account</a:t>
            </a:r>
          </a:p>
        </p:txBody>
      </p:sp>
      <p:pic>
        <p:nvPicPr>
          <p:cNvPr id="47" name="Google Shape;153;p18">
            <a:extLst>
              <a:ext uri="{FF2B5EF4-FFF2-40B4-BE49-F238E27FC236}">
                <a16:creationId xmlns:a16="http://schemas.microsoft.com/office/drawing/2014/main" id="{56DD407C-7D46-66FA-B73D-B670846167D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47944" y="804599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56;p18">
            <a:extLst>
              <a:ext uri="{FF2B5EF4-FFF2-40B4-BE49-F238E27FC236}">
                <a16:creationId xmlns:a16="http://schemas.microsoft.com/office/drawing/2014/main" id="{D7E18430-66C3-8F33-2409-B8DD446F8F7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84870" y="830631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EA740-2624-B883-BCA9-B9D0A85C2A5F}"/>
              </a:ext>
            </a:extLst>
          </p:cNvPr>
          <p:cNvSpPr txBox="1"/>
          <p:nvPr/>
        </p:nvSpPr>
        <p:spPr>
          <a:xfrm>
            <a:off x="10637107" y="1800062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23E69-33CA-AFB5-C71D-421E12AAFA64}"/>
              </a:ext>
            </a:extLst>
          </p:cNvPr>
          <p:cNvSpPr txBox="1"/>
          <p:nvPr/>
        </p:nvSpPr>
        <p:spPr>
          <a:xfrm>
            <a:off x="11835242" y="1748652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  <a:p>
            <a:pPr algn="ctr"/>
            <a:r>
              <a:rPr lang="en-US" sz="1200" b="1" dirty="0">
                <a:solidFill>
                  <a:srgbClr val="389954"/>
                </a:solidFill>
              </a:rPr>
              <a:t>Binding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D6D329-530C-1F85-D656-357ABCD50049}"/>
              </a:ext>
            </a:extLst>
          </p:cNvPr>
          <p:cNvSpPr/>
          <p:nvPr/>
        </p:nvSpPr>
        <p:spPr>
          <a:xfrm>
            <a:off x="10570778" y="700859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1" name="Google Shape;170;p19">
            <a:extLst>
              <a:ext uri="{FF2B5EF4-FFF2-40B4-BE49-F238E27FC236}">
                <a16:creationId xmlns:a16="http://schemas.microsoft.com/office/drawing/2014/main" id="{A91992B3-5E9C-C7C0-2371-5D9A1F6F27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5641" y="2764971"/>
            <a:ext cx="1114789" cy="10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6ADC0D7-0F5D-3704-C122-4C1C2AFD8278}"/>
              </a:ext>
            </a:extLst>
          </p:cNvPr>
          <p:cNvSpPr txBox="1"/>
          <p:nvPr/>
        </p:nvSpPr>
        <p:spPr>
          <a:xfrm>
            <a:off x="10809681" y="3770756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ConfigMap2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7FFF0345-2E6E-F06F-EB96-F5D546377A36}"/>
              </a:ext>
            </a:extLst>
          </p:cNvPr>
          <p:cNvCxnSpPr>
            <a:stCxn id="51" idx="3"/>
            <a:endCxn id="44" idx="0"/>
          </p:cNvCxnSpPr>
          <p:nvPr/>
        </p:nvCxnSpPr>
        <p:spPr>
          <a:xfrm>
            <a:off x="13001154" y="1455588"/>
            <a:ext cx="251464" cy="1371988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0A27EF4-BEBF-7831-152A-88BE7564F157}"/>
              </a:ext>
            </a:extLst>
          </p:cNvPr>
          <p:cNvCxnSpPr>
            <a:stCxn id="82" idx="2"/>
            <a:endCxn id="17" idx="2"/>
          </p:cNvCxnSpPr>
          <p:nvPr/>
        </p:nvCxnSpPr>
        <p:spPr>
          <a:xfrm rot="16200000" flipH="1">
            <a:off x="5841165" y="1439407"/>
            <a:ext cx="1074454" cy="10465385"/>
          </a:xfrm>
          <a:prstGeom prst="bentConnector3">
            <a:avLst>
              <a:gd name="adj1" fmla="val 121276"/>
            </a:avLst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42290E4-E7CB-F749-9668-7FBAA8BDF25F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88E9AA-69B1-6D5A-6DEB-361ACE9FFCAA}"/>
              </a:ext>
            </a:extLst>
          </p:cNvPr>
          <p:cNvSpPr txBox="1"/>
          <p:nvPr/>
        </p:nvSpPr>
        <p:spPr>
          <a:xfrm>
            <a:off x="1228031" y="7061157"/>
            <a:ext cx="696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Logs</a:t>
            </a: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4B122377-5A40-C54F-8C5C-88EE122DB9C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622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33" grpId="0"/>
      <p:bldP spid="35" grpId="0"/>
      <p:bldP spid="38" grpId="0" animBg="1"/>
      <p:bldP spid="39" grpId="0"/>
      <p:bldP spid="40" grpId="0"/>
      <p:bldP spid="41" grpId="0" animBg="1"/>
      <p:bldP spid="42" grpId="0"/>
      <p:bldP spid="43" grpId="0"/>
      <p:bldP spid="45" grpId="0"/>
      <p:bldP spid="46" grpId="0"/>
      <p:bldP spid="49" grpId="0"/>
      <p:bldP spid="50" grpId="0"/>
      <p:bldP spid="51" grpId="0" animBg="1"/>
      <p:bldP spid="72" grpId="0"/>
      <p:bldP spid="88" grpId="0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ADD5E-B398-FA4A-22D2-8950B3D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EA148-6E43-B484-1599-7F638B628209}"/>
              </a:ext>
            </a:extLst>
          </p:cNvPr>
          <p:cNvSpPr/>
          <p:nvPr/>
        </p:nvSpPr>
        <p:spPr>
          <a:xfrm>
            <a:off x="794659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53DE88-657F-3964-4D42-BB2344B7F1CA}"/>
              </a:ext>
            </a:extLst>
          </p:cNvPr>
          <p:cNvSpPr/>
          <p:nvPr/>
        </p:nvSpPr>
        <p:spPr>
          <a:xfrm>
            <a:off x="1125585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C84DD9-387E-3ADE-E429-0FC1A545B769}"/>
              </a:ext>
            </a:extLst>
          </p:cNvPr>
          <p:cNvSpPr/>
          <p:nvPr/>
        </p:nvSpPr>
        <p:spPr>
          <a:xfrm>
            <a:off x="1125584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A488B7-4256-D5E6-010E-806E935694CF}"/>
              </a:ext>
            </a:extLst>
          </p:cNvPr>
          <p:cNvSpPr/>
          <p:nvPr/>
        </p:nvSpPr>
        <p:spPr>
          <a:xfrm>
            <a:off x="1125584" y="5285849"/>
            <a:ext cx="5046616" cy="881743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Deploy using </a:t>
            </a:r>
            <a:r>
              <a:rPr lang="en-US" sz="3600" dirty="0" err="1"/>
              <a:t>kubectl</a:t>
            </a:r>
            <a:endParaRPr lang="en-US" sz="3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191E67-F1C0-6CF9-2CEB-E13AB00DE2C9}"/>
              </a:ext>
            </a:extLst>
          </p:cNvPr>
          <p:cNvSpPr/>
          <p:nvPr/>
        </p:nvSpPr>
        <p:spPr>
          <a:xfrm>
            <a:off x="8007531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A1B0B0-F9DC-718C-8466-39898E312F33}"/>
              </a:ext>
            </a:extLst>
          </p:cNvPr>
          <p:cNvSpPr/>
          <p:nvPr/>
        </p:nvSpPr>
        <p:spPr>
          <a:xfrm>
            <a:off x="8338457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7EB49B-AF12-1946-5975-D81BE816C4D6}"/>
              </a:ext>
            </a:extLst>
          </p:cNvPr>
          <p:cNvSpPr/>
          <p:nvPr/>
        </p:nvSpPr>
        <p:spPr>
          <a:xfrm>
            <a:off x="8338456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12129F-FB19-CC76-472F-8DE5C124A712}"/>
              </a:ext>
            </a:extLst>
          </p:cNvPr>
          <p:cNvSpPr/>
          <p:nvPr/>
        </p:nvSpPr>
        <p:spPr>
          <a:xfrm>
            <a:off x="8338456" y="5285849"/>
            <a:ext cx="5046616" cy="8817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Automate with Terraform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25D70-0C0E-959B-DCFC-0BE21823021A}"/>
              </a:ext>
            </a:extLst>
          </p:cNvPr>
          <p:cNvSpPr/>
          <p:nvPr/>
        </p:nvSpPr>
        <p:spPr>
          <a:xfrm>
            <a:off x="2130334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4472E-3024-FBF5-A017-5039B9BFAC0E}"/>
              </a:ext>
            </a:extLst>
          </p:cNvPr>
          <p:cNvSpPr/>
          <p:nvPr/>
        </p:nvSpPr>
        <p:spPr>
          <a:xfrm>
            <a:off x="9478191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Section-55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922866E-400F-B647-A813-EE3C2B2BDCF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573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53798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18005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CloudWatch Agent </a:t>
            </a:r>
            <a:r>
              <a:rPr lang="en-US" dirty="0">
                <a:solidFill>
                  <a:schemeClr val="bg1"/>
                </a:solidFill>
              </a:rPr>
              <a:t>YAML Manifests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For the manifests which </a:t>
            </a:r>
            <a:r>
              <a:rPr lang="en-US" dirty="0">
                <a:solidFill>
                  <a:srgbClr val="FFFF00"/>
                </a:solidFill>
              </a:rPr>
              <a:t>needs modification</a:t>
            </a:r>
            <a:r>
              <a:rPr lang="en-US" dirty="0">
                <a:solidFill>
                  <a:schemeClr val="bg1"/>
                </a:solidFill>
              </a:rPr>
              <a:t> are added here in </a:t>
            </a:r>
            <a:r>
              <a:rPr lang="en-US" dirty="0">
                <a:solidFill>
                  <a:srgbClr val="FFFF00"/>
                </a:solidFill>
              </a:rPr>
              <a:t>Project-02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Rest all will be directly used from </a:t>
            </a:r>
            <a:r>
              <a:rPr lang="en-US" dirty="0">
                <a:solidFill>
                  <a:srgbClr val="FFFF00"/>
                </a:solidFill>
              </a:rPr>
              <a:t>CloudWatch Agent Git Repo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59" y="147812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1" y="59986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5" y="59986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</a:t>
            </a:r>
            <a:r>
              <a:rPr lang="en-US" dirty="0">
                <a:solidFill>
                  <a:srgbClr val="FFFF00"/>
                </a:solidFill>
              </a:rPr>
              <a:t>MyApp1 Deployment and Services </a:t>
            </a:r>
            <a:r>
              <a:rPr lang="en-US" dirty="0"/>
              <a:t>in YAML format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B212F-D42A-7A9D-A5E9-709DF68E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1" y="2254250"/>
            <a:ext cx="5295900" cy="37211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C3FC0501-84F8-D54C-A32E-50DB0B00090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360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CloudWatch Agent for Metrics and FluentBit for Logs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49547DE4-0E0A-EC44-9263-BFE6EFE8419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72518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92FBF6D-8337-AD4E-90A0-84A0C32A840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ADD5E-B398-FA4A-22D2-8950B3D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EA148-6E43-B484-1599-7F638B628209}"/>
              </a:ext>
            </a:extLst>
          </p:cNvPr>
          <p:cNvSpPr/>
          <p:nvPr/>
        </p:nvSpPr>
        <p:spPr>
          <a:xfrm>
            <a:off x="794659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53DE88-657F-3964-4D42-BB2344B7F1CA}"/>
              </a:ext>
            </a:extLst>
          </p:cNvPr>
          <p:cNvSpPr/>
          <p:nvPr/>
        </p:nvSpPr>
        <p:spPr>
          <a:xfrm>
            <a:off x="1125585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C84DD9-387E-3ADE-E429-0FC1A545B769}"/>
              </a:ext>
            </a:extLst>
          </p:cNvPr>
          <p:cNvSpPr/>
          <p:nvPr/>
        </p:nvSpPr>
        <p:spPr>
          <a:xfrm>
            <a:off x="1125584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A488B7-4256-D5E6-010E-806E935694CF}"/>
              </a:ext>
            </a:extLst>
          </p:cNvPr>
          <p:cNvSpPr/>
          <p:nvPr/>
        </p:nvSpPr>
        <p:spPr>
          <a:xfrm>
            <a:off x="1125584" y="5285849"/>
            <a:ext cx="5046616" cy="881743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Deploy using </a:t>
            </a:r>
            <a:r>
              <a:rPr lang="en-US" sz="3600" dirty="0" err="1"/>
              <a:t>kubectl</a:t>
            </a:r>
            <a:endParaRPr lang="en-US" sz="3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191E67-F1C0-6CF9-2CEB-E13AB00DE2C9}"/>
              </a:ext>
            </a:extLst>
          </p:cNvPr>
          <p:cNvSpPr/>
          <p:nvPr/>
        </p:nvSpPr>
        <p:spPr>
          <a:xfrm>
            <a:off x="8007531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A1B0B0-F9DC-718C-8466-39898E312F33}"/>
              </a:ext>
            </a:extLst>
          </p:cNvPr>
          <p:cNvSpPr/>
          <p:nvPr/>
        </p:nvSpPr>
        <p:spPr>
          <a:xfrm>
            <a:off x="8338457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7EB49B-AF12-1946-5975-D81BE816C4D6}"/>
              </a:ext>
            </a:extLst>
          </p:cNvPr>
          <p:cNvSpPr/>
          <p:nvPr/>
        </p:nvSpPr>
        <p:spPr>
          <a:xfrm>
            <a:off x="8338456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12129F-FB19-CC76-472F-8DE5C124A712}"/>
              </a:ext>
            </a:extLst>
          </p:cNvPr>
          <p:cNvSpPr/>
          <p:nvPr/>
        </p:nvSpPr>
        <p:spPr>
          <a:xfrm>
            <a:off x="8338456" y="5285849"/>
            <a:ext cx="5046616" cy="8817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Automate with Terraform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25D70-0C0E-959B-DCFC-0BE21823021A}"/>
              </a:ext>
            </a:extLst>
          </p:cNvPr>
          <p:cNvSpPr/>
          <p:nvPr/>
        </p:nvSpPr>
        <p:spPr>
          <a:xfrm>
            <a:off x="2130334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4472E-3024-FBF5-A017-5039B9BFAC0E}"/>
              </a:ext>
            </a:extLst>
          </p:cNvPr>
          <p:cNvSpPr/>
          <p:nvPr/>
        </p:nvSpPr>
        <p:spPr>
          <a:xfrm>
            <a:off x="9478191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Section-55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EF54F17-ED0E-144F-91F7-CCA43B6C96B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2001607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42264F-074B-F07D-002D-B671C8B0187F}"/>
              </a:ext>
            </a:extLst>
          </p:cNvPr>
          <p:cNvSpPr/>
          <p:nvPr/>
        </p:nvSpPr>
        <p:spPr>
          <a:xfrm>
            <a:off x="9291941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91;p15">
            <a:extLst>
              <a:ext uri="{FF2B5EF4-FFF2-40B4-BE49-F238E27FC236}">
                <a16:creationId xmlns:a16="http://schemas.microsoft.com/office/drawing/2014/main" id="{167EB7AA-3094-63B9-2FFB-FCB8F73873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9220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;p15">
            <a:extLst>
              <a:ext uri="{FF2B5EF4-FFF2-40B4-BE49-F238E27FC236}">
                <a16:creationId xmlns:a16="http://schemas.microsoft.com/office/drawing/2014/main" id="{93C882D2-323A-F597-D30D-E8ACB9C216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195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0;p19">
            <a:extLst>
              <a:ext uri="{FF2B5EF4-FFF2-40B4-BE49-F238E27FC236}">
                <a16:creationId xmlns:a16="http://schemas.microsoft.com/office/drawing/2014/main" id="{6D923C5F-A440-28A7-C1A3-9ACE1030462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5297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pic>
        <p:nvPicPr>
          <p:cNvPr id="29" name="Google Shape;273;p24">
            <a:extLst>
              <a:ext uri="{FF2B5EF4-FFF2-40B4-BE49-F238E27FC236}">
                <a16:creationId xmlns:a16="http://schemas.microsoft.com/office/drawing/2014/main" id="{2C2180F5-5433-AAD8-5094-92A62633110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2088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61B6C68-94C8-89E6-AF85-1A296E133303}"/>
              </a:ext>
            </a:extLst>
          </p:cNvPr>
          <p:cNvSpPr/>
          <p:nvPr/>
        </p:nvSpPr>
        <p:spPr>
          <a:xfrm>
            <a:off x="964250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3CAB4-4659-15CD-2EFE-39214DE2D1AC}"/>
              </a:ext>
            </a:extLst>
          </p:cNvPr>
          <p:cNvSpPr txBox="1"/>
          <p:nvPr/>
        </p:nvSpPr>
        <p:spPr>
          <a:xfrm>
            <a:off x="1012706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CEACE-5258-8D67-FAD3-F8C03B15C251}"/>
              </a:ext>
            </a:extLst>
          </p:cNvPr>
          <p:cNvSpPr txBox="1"/>
          <p:nvPr/>
        </p:nvSpPr>
        <p:spPr>
          <a:xfrm>
            <a:off x="10127064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pic>
        <p:nvPicPr>
          <p:cNvPr id="36" name="Google Shape;88;p15">
            <a:extLst>
              <a:ext uri="{FF2B5EF4-FFF2-40B4-BE49-F238E27FC236}">
                <a16:creationId xmlns:a16="http://schemas.microsoft.com/office/drawing/2014/main" id="{B314ECD4-E633-57C7-8CA0-0256B0D611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0120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73;p24">
            <a:extLst>
              <a:ext uri="{FF2B5EF4-FFF2-40B4-BE49-F238E27FC236}">
                <a16:creationId xmlns:a16="http://schemas.microsoft.com/office/drawing/2014/main" id="{DA18EF22-9E1B-6A4A-6609-86FC5AD59CC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19049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7A4BDD-098C-F493-F3CF-433616F3DF09}"/>
              </a:ext>
            </a:extLst>
          </p:cNvPr>
          <p:cNvSpPr/>
          <p:nvPr/>
        </p:nvSpPr>
        <p:spPr>
          <a:xfrm>
            <a:off x="11740666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F9338-7C82-18BB-012C-D05EA6D64085}"/>
              </a:ext>
            </a:extLst>
          </p:cNvPr>
          <p:cNvSpPr txBox="1"/>
          <p:nvPr/>
        </p:nvSpPr>
        <p:spPr>
          <a:xfrm>
            <a:off x="12225228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F601D-006B-70D4-A862-46ED6986DF6D}"/>
              </a:ext>
            </a:extLst>
          </p:cNvPr>
          <p:cNvSpPr txBox="1"/>
          <p:nvPr/>
        </p:nvSpPr>
        <p:spPr>
          <a:xfrm>
            <a:off x="12240913" y="6643873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CDF5CF4-5B1B-D75D-5534-786F3604FC29}"/>
              </a:ext>
            </a:extLst>
          </p:cNvPr>
          <p:cNvSpPr/>
          <p:nvPr/>
        </p:nvSpPr>
        <p:spPr>
          <a:xfrm>
            <a:off x="9495740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5083AD-27A5-32B6-8A99-5510A8E75B51}"/>
              </a:ext>
            </a:extLst>
          </p:cNvPr>
          <p:cNvSpPr txBox="1"/>
          <p:nvPr/>
        </p:nvSpPr>
        <p:spPr>
          <a:xfrm>
            <a:off x="10654638" y="4174487"/>
            <a:ext cx="275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</a:t>
            </a:r>
            <a:r>
              <a:rPr lang="en-US" sz="2000" b="1" dirty="0" err="1">
                <a:solidFill>
                  <a:srgbClr val="389954"/>
                </a:solidFill>
              </a:rPr>
              <a:t>Daemonset</a:t>
            </a:r>
            <a:endParaRPr lang="en-US" sz="2000" b="1" dirty="0">
              <a:solidFill>
                <a:srgbClr val="38995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14DC08-E50A-02F2-BE3B-4461646F23AD}"/>
              </a:ext>
            </a:extLst>
          </p:cNvPr>
          <p:cNvSpPr txBox="1"/>
          <p:nvPr/>
        </p:nvSpPr>
        <p:spPr>
          <a:xfrm>
            <a:off x="10633569" y="2443401"/>
            <a:ext cx="18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Agent</a:t>
            </a:r>
          </a:p>
        </p:txBody>
      </p:sp>
      <p:pic>
        <p:nvPicPr>
          <p:cNvPr id="44" name="Google Shape;158;p18">
            <a:extLst>
              <a:ext uri="{FF2B5EF4-FFF2-40B4-BE49-F238E27FC236}">
                <a16:creationId xmlns:a16="http://schemas.microsoft.com/office/drawing/2014/main" id="{55EB05CB-C8D3-2E37-183B-CDCABB565CA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95224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7A3E88-F797-043D-F9D3-550D6B02257F}"/>
              </a:ext>
            </a:extLst>
          </p:cNvPr>
          <p:cNvSpPr txBox="1"/>
          <p:nvPr/>
        </p:nvSpPr>
        <p:spPr>
          <a:xfrm>
            <a:off x="9419939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6A7421-40A3-7102-9F82-8522D206D8A0}"/>
              </a:ext>
            </a:extLst>
          </p:cNvPr>
          <p:cNvSpPr txBox="1"/>
          <p:nvPr/>
        </p:nvSpPr>
        <p:spPr>
          <a:xfrm>
            <a:off x="12160440" y="3757210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Service Account</a:t>
            </a:r>
          </a:p>
        </p:txBody>
      </p:sp>
      <p:pic>
        <p:nvPicPr>
          <p:cNvPr id="47" name="Google Shape;153;p18">
            <a:extLst>
              <a:ext uri="{FF2B5EF4-FFF2-40B4-BE49-F238E27FC236}">
                <a16:creationId xmlns:a16="http://schemas.microsoft.com/office/drawing/2014/main" id="{56DD407C-7D46-66FA-B73D-B670846167D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47944" y="804599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56;p18">
            <a:extLst>
              <a:ext uri="{FF2B5EF4-FFF2-40B4-BE49-F238E27FC236}">
                <a16:creationId xmlns:a16="http://schemas.microsoft.com/office/drawing/2014/main" id="{D7E18430-66C3-8F33-2409-B8DD446F8F7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84870" y="830631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EA740-2624-B883-BCA9-B9D0A85C2A5F}"/>
              </a:ext>
            </a:extLst>
          </p:cNvPr>
          <p:cNvSpPr txBox="1"/>
          <p:nvPr/>
        </p:nvSpPr>
        <p:spPr>
          <a:xfrm>
            <a:off x="10637107" y="1800062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23E69-33CA-AFB5-C71D-421E12AAFA64}"/>
              </a:ext>
            </a:extLst>
          </p:cNvPr>
          <p:cNvSpPr txBox="1"/>
          <p:nvPr/>
        </p:nvSpPr>
        <p:spPr>
          <a:xfrm>
            <a:off x="11835242" y="1748652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  <a:p>
            <a:pPr algn="ctr"/>
            <a:r>
              <a:rPr lang="en-US" sz="1200" b="1" dirty="0">
                <a:solidFill>
                  <a:srgbClr val="389954"/>
                </a:solidFill>
              </a:rPr>
              <a:t>Binding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D6D329-530C-1F85-D656-357ABCD50049}"/>
              </a:ext>
            </a:extLst>
          </p:cNvPr>
          <p:cNvSpPr/>
          <p:nvPr/>
        </p:nvSpPr>
        <p:spPr>
          <a:xfrm>
            <a:off x="10570778" y="700859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1" name="Google Shape;170;p19">
            <a:extLst>
              <a:ext uri="{FF2B5EF4-FFF2-40B4-BE49-F238E27FC236}">
                <a16:creationId xmlns:a16="http://schemas.microsoft.com/office/drawing/2014/main" id="{A91992B3-5E9C-C7C0-2371-5D9A1F6F27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5641" y="2764971"/>
            <a:ext cx="1114789" cy="10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6ADC0D7-0F5D-3704-C122-4C1C2AFD8278}"/>
              </a:ext>
            </a:extLst>
          </p:cNvPr>
          <p:cNvSpPr txBox="1"/>
          <p:nvPr/>
        </p:nvSpPr>
        <p:spPr>
          <a:xfrm>
            <a:off x="10809681" y="3770756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ConfigMap2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7FFF0345-2E6E-F06F-EB96-F5D546377A36}"/>
              </a:ext>
            </a:extLst>
          </p:cNvPr>
          <p:cNvCxnSpPr>
            <a:stCxn id="51" idx="3"/>
            <a:endCxn id="44" idx="0"/>
          </p:cNvCxnSpPr>
          <p:nvPr/>
        </p:nvCxnSpPr>
        <p:spPr>
          <a:xfrm>
            <a:off x="13001154" y="1455588"/>
            <a:ext cx="251464" cy="1371988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0A27EF4-BEBF-7831-152A-88BE7564F157}"/>
              </a:ext>
            </a:extLst>
          </p:cNvPr>
          <p:cNvCxnSpPr>
            <a:stCxn id="82" idx="2"/>
            <a:endCxn id="17" idx="2"/>
          </p:cNvCxnSpPr>
          <p:nvPr/>
        </p:nvCxnSpPr>
        <p:spPr>
          <a:xfrm rot="16200000" flipH="1">
            <a:off x="5841165" y="1439407"/>
            <a:ext cx="1074454" cy="10465385"/>
          </a:xfrm>
          <a:prstGeom prst="bentConnector3">
            <a:avLst>
              <a:gd name="adj1" fmla="val 121276"/>
            </a:avLst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42290E4-E7CB-F749-9668-7FBAA8BDF25F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88E9AA-69B1-6D5A-6DEB-361ACE9FFCAA}"/>
              </a:ext>
            </a:extLst>
          </p:cNvPr>
          <p:cNvSpPr txBox="1"/>
          <p:nvPr/>
        </p:nvSpPr>
        <p:spPr>
          <a:xfrm>
            <a:off x="1228031" y="7061157"/>
            <a:ext cx="696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Logs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F1A019B-6311-26EA-0488-EA56DBB6BD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4674" y="952959"/>
            <a:ext cx="2669936" cy="902877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A4F7E1B6-9356-8F4A-B433-7A4B1435AA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429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8D90B6-6802-38D5-EC73-C90C1028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6426"/>
            <a:ext cx="12618720" cy="1188851"/>
          </a:xfrm>
        </p:spPr>
        <p:txBody>
          <a:bodyPr/>
          <a:lstStyle/>
          <a:p>
            <a:r>
              <a:rPr lang="en-US" dirty="0"/>
              <a:t>Terraform Provider - </a:t>
            </a:r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2D6DE-DBE7-3D65-0933-2A5DA767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40" y="3290758"/>
            <a:ext cx="5297888" cy="688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D73FB-69F0-4572-CB44-1C9825FB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409" y="1650628"/>
            <a:ext cx="5536923" cy="5888939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DCCFAD-657A-7784-D157-19C471606A95}"/>
              </a:ext>
            </a:extLst>
          </p:cNvPr>
          <p:cNvSpPr/>
          <p:nvPr/>
        </p:nvSpPr>
        <p:spPr>
          <a:xfrm>
            <a:off x="4839010" y="2347426"/>
            <a:ext cx="3537858" cy="84908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0DAE6-7A64-6EC4-51EE-7C51C2DE1544}"/>
              </a:ext>
            </a:extLst>
          </p:cNvPr>
          <p:cNvSpPr/>
          <p:nvPr/>
        </p:nvSpPr>
        <p:spPr>
          <a:xfrm>
            <a:off x="9847666" y="698796"/>
            <a:ext cx="3537858" cy="84908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Terraform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594F11-CAC1-6C53-1479-9182B27CBF21}"/>
              </a:ext>
            </a:extLst>
          </p:cNvPr>
          <p:cNvSpPr/>
          <p:nvPr/>
        </p:nvSpPr>
        <p:spPr>
          <a:xfrm>
            <a:off x="198068" y="834481"/>
            <a:ext cx="8411029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This provider helps us to manage Kubernetes resources in </a:t>
            </a:r>
            <a:r>
              <a:rPr lang="en-IN" sz="2600" dirty="0">
                <a:solidFill>
                  <a:srgbClr val="FFFF00"/>
                </a:solidFill>
              </a:rPr>
              <a:t>Terraform</a:t>
            </a:r>
            <a:r>
              <a:rPr lang="en-IN" sz="2600" dirty="0"/>
              <a:t>, by using </a:t>
            </a:r>
            <a:r>
              <a:rPr lang="en-IN" sz="2600" dirty="0">
                <a:solidFill>
                  <a:srgbClr val="FFFF00"/>
                </a:solidFill>
              </a:rPr>
              <a:t>YAML</a:t>
            </a:r>
            <a:r>
              <a:rPr lang="en-IN" sz="2600" dirty="0"/>
              <a:t> manifests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F5F5F61-F4D9-B2ED-2087-45BB19CFC142}"/>
              </a:ext>
            </a:extLst>
          </p:cNvPr>
          <p:cNvSpPr/>
          <p:nvPr/>
        </p:nvSpPr>
        <p:spPr>
          <a:xfrm>
            <a:off x="341707" y="6655231"/>
            <a:ext cx="7909664" cy="9015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Provider URL: https://</a:t>
            </a:r>
            <a:r>
              <a:rPr lang="en-IN" dirty="0" err="1"/>
              <a:t>registry.terraform.io</a:t>
            </a:r>
            <a:r>
              <a:rPr lang="en-IN" dirty="0"/>
              <a:t>/providers/</a:t>
            </a:r>
            <a:r>
              <a:rPr lang="en-IN" dirty="0" err="1"/>
              <a:t>gavinbunney</a:t>
            </a:r>
            <a:r>
              <a:rPr lang="en-IN" dirty="0"/>
              <a:t>/</a:t>
            </a:r>
            <a:r>
              <a:rPr lang="en-IN" dirty="0" err="1"/>
              <a:t>kubectl</a:t>
            </a:r>
            <a:r>
              <a:rPr lang="en-IN" dirty="0"/>
              <a:t>/latest</a:t>
            </a:r>
            <a:endParaRPr lang="en-US" sz="2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FB838-3FF7-7FAE-9F09-A2E6CB45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0" y="2347426"/>
            <a:ext cx="2826829" cy="380591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31DE01C-09D0-6B46-B991-AF88D90EC5A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9012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9A621-D5A2-47B0-0194-50183C23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7029"/>
            <a:ext cx="12618720" cy="1188851"/>
          </a:xfrm>
        </p:spPr>
        <p:txBody>
          <a:bodyPr/>
          <a:lstStyle/>
          <a:p>
            <a:r>
              <a:rPr lang="en-US" dirty="0"/>
              <a:t>Terraform Provider - </a:t>
            </a:r>
            <a:r>
              <a:rPr lang="en-US" dirty="0" err="1">
                <a:solidFill>
                  <a:srgbClr val="0070C0"/>
                </a:solidFill>
              </a:rPr>
              <a:t>kubectl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B0917-0567-55D2-434C-2B94A894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7" y="716644"/>
            <a:ext cx="6804624" cy="254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D04EC-42E3-D691-9483-E7CF96AC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57" y="3402892"/>
            <a:ext cx="8511586" cy="197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D02B8-DB33-2032-D147-8273EF13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20" y="5520853"/>
            <a:ext cx="8219621" cy="20856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24A4FC5-A167-AAA3-0BAC-876E4289C95E}"/>
              </a:ext>
            </a:extLst>
          </p:cNvPr>
          <p:cNvSpPr/>
          <p:nvPr/>
        </p:nvSpPr>
        <p:spPr>
          <a:xfrm>
            <a:off x="7543801" y="1351648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50490F-C5E8-49B5-E844-FC583DE55051}"/>
              </a:ext>
            </a:extLst>
          </p:cNvPr>
          <p:cNvSpPr/>
          <p:nvPr/>
        </p:nvSpPr>
        <p:spPr>
          <a:xfrm>
            <a:off x="10363201" y="3800934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480533-EAF0-AFA3-B5EA-F6BDDA0CE282}"/>
              </a:ext>
            </a:extLst>
          </p:cNvPr>
          <p:cNvSpPr/>
          <p:nvPr/>
        </p:nvSpPr>
        <p:spPr>
          <a:xfrm>
            <a:off x="13400313" y="6065162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3EBC488-DF55-7049-9B6E-E4F290F0D7F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76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CloudWatch Agent &amp; Fluent Bit </a:t>
            </a:r>
            <a:r>
              <a:rPr lang="en-US" dirty="0"/>
              <a:t>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839630" y="1575157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</a:t>
            </a:r>
            <a:r>
              <a:rPr lang="en-US" dirty="0">
                <a:solidFill>
                  <a:srgbClr val="FFFF00"/>
                </a:solidFill>
              </a:rPr>
              <a:t>MyApp1 Deployment and Services </a:t>
            </a:r>
            <a:r>
              <a:rPr lang="en-US" dirty="0"/>
              <a:t>in YAML format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8D74C-49B7-AE77-1451-3A665CF8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2" y="168841"/>
            <a:ext cx="6122073" cy="746204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D4E33B4-5BCC-FB45-A040-8B29BB4E291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685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5768" y="-160292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1" y="981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5" y="10085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 Block,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1" y="18515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5" y="185151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Providers (AWS, Kubernetes, http,  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012317" y="88091"/>
            <a:ext cx="6207195" cy="771182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1" y="270533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5" y="270533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Namespace </a:t>
            </a:r>
            <a:r>
              <a:rPr lang="en-US" dirty="0">
                <a:solidFill>
                  <a:srgbClr val="FFFF00"/>
                </a:solidFill>
              </a:rPr>
              <a:t>amazon-</a:t>
            </a:r>
            <a:r>
              <a:rPr lang="en-US" dirty="0" err="1">
                <a:solidFill>
                  <a:srgbClr val="FFFF00"/>
                </a:solidFill>
              </a:rPr>
              <a:t>cloudwatch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76290-2F09-BE77-0A43-B9E9921F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36" y="838200"/>
            <a:ext cx="6324600" cy="65532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A9D53D5-318C-693C-C532-C079DF9D3D50}"/>
              </a:ext>
            </a:extLst>
          </p:cNvPr>
          <p:cNvSpPr/>
          <p:nvPr/>
        </p:nvSpPr>
        <p:spPr>
          <a:xfrm>
            <a:off x="6408031" y="351826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E7D310-739C-4A4A-FAB1-89C582EE9BA1}"/>
              </a:ext>
            </a:extLst>
          </p:cNvPr>
          <p:cNvSpPr/>
          <p:nvPr/>
        </p:nvSpPr>
        <p:spPr>
          <a:xfrm>
            <a:off x="8123295" y="35451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>
                <a:solidFill>
                  <a:srgbClr val="FFFF00"/>
                </a:solidFill>
              </a:rPr>
              <a:t>Service Account, Cluster Role, Cluster Role Binding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345BCE-83F8-AD41-3B64-BD21641859CC}"/>
              </a:ext>
            </a:extLst>
          </p:cNvPr>
          <p:cNvSpPr/>
          <p:nvPr/>
        </p:nvSpPr>
        <p:spPr>
          <a:xfrm>
            <a:off x="6408031" y="43880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B41F55-F645-0DB6-83D3-B656103A6D8D}"/>
              </a:ext>
            </a:extLst>
          </p:cNvPr>
          <p:cNvSpPr/>
          <p:nvPr/>
        </p:nvSpPr>
        <p:spPr>
          <a:xfrm>
            <a:off x="8123295" y="43880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(Needs some edits from git repo version)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5B111D-5AFE-D941-CA19-755F7CBA0E74}"/>
              </a:ext>
            </a:extLst>
          </p:cNvPr>
          <p:cNvSpPr/>
          <p:nvPr/>
        </p:nvSpPr>
        <p:spPr>
          <a:xfrm>
            <a:off x="6408031" y="522010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1CA6CBE-DB85-9EA9-9F0E-8242D19CC605}"/>
              </a:ext>
            </a:extLst>
          </p:cNvPr>
          <p:cNvSpPr/>
          <p:nvPr/>
        </p:nvSpPr>
        <p:spPr>
          <a:xfrm>
            <a:off x="8123295" y="522010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>
                <a:solidFill>
                  <a:srgbClr val="FFFF00"/>
                </a:solidFill>
              </a:rPr>
              <a:t>DaemonSet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41501D-0390-C789-6FE2-2C3EFA36ACB7}"/>
              </a:ext>
            </a:extLst>
          </p:cNvPr>
          <p:cNvSpPr/>
          <p:nvPr/>
        </p:nvSpPr>
        <p:spPr>
          <a:xfrm>
            <a:off x="6408031" y="60630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4F38AFE-D943-2445-ECEE-4FD82B2A072D}"/>
              </a:ext>
            </a:extLst>
          </p:cNvPr>
          <p:cNvSpPr/>
          <p:nvPr/>
        </p:nvSpPr>
        <p:spPr>
          <a:xfrm>
            <a:off x="8123295" y="60630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(Needs some edits from git repo version)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DA4DCFA-2065-ADA6-A23F-EACA3B2EB150}"/>
              </a:ext>
            </a:extLst>
          </p:cNvPr>
          <p:cNvSpPr/>
          <p:nvPr/>
        </p:nvSpPr>
        <p:spPr>
          <a:xfrm>
            <a:off x="6408031" y="690595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F43AD9-2B99-93CB-69F3-3C29D11E79D0}"/>
              </a:ext>
            </a:extLst>
          </p:cNvPr>
          <p:cNvSpPr/>
          <p:nvPr/>
        </p:nvSpPr>
        <p:spPr>
          <a:xfrm>
            <a:off x="8123295" y="69059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 </a:t>
            </a:r>
            <a:r>
              <a:rPr lang="en-US" dirty="0">
                <a:solidFill>
                  <a:srgbClr val="FFFF00"/>
                </a:solidFill>
              </a:rPr>
              <a:t>DaemonSet and Other Resources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81CFF345-99DA-2B47-AEC8-DE6A53DD1EE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048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37ED85-E2CA-FB4D-B515-ECACD66C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236" y="3812345"/>
            <a:ext cx="8904849" cy="1121604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9EB77-B94D-994E-84C1-3B11ED342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86" y="2560028"/>
            <a:ext cx="2629781" cy="12573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3D00B5D-C8DB-C145-82C7-6F255AE5CBE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21995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E1167A03-5AFE-E448-9ADE-0AD09B44687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6DA7785-BA9A-E041-8154-8A0ACF55084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title 2">
            <a:extLst>
              <a:ext uri="{FF2B5EF4-FFF2-40B4-BE49-F238E27FC236}">
                <a16:creationId xmlns:a16="http://schemas.microsoft.com/office/drawing/2014/main" id="{9980E973-DBAB-B54D-91B8-97C3D076410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0DD11FBD-91C0-1942-A158-354048D4A2A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FD338-C217-2175-725F-7062483C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5963"/>
            <a:ext cx="12618720" cy="1188851"/>
          </a:xfrm>
        </p:spPr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E27C9-04AF-60E2-156D-925908CA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0" y="5405418"/>
            <a:ext cx="5153797" cy="226629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2A688-C8A8-DF0D-8E42-80BF139D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61" y="1716155"/>
            <a:ext cx="3216468" cy="595555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2554E-5469-51F2-9296-31F4FED9F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737" y="1716155"/>
            <a:ext cx="3801823" cy="575342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DBB8469-CB96-ED77-8A74-B91260A897DE}"/>
              </a:ext>
            </a:extLst>
          </p:cNvPr>
          <p:cNvSpPr/>
          <p:nvPr/>
        </p:nvSpPr>
        <p:spPr>
          <a:xfrm>
            <a:off x="634774" y="3831470"/>
            <a:ext cx="4536374" cy="9025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Terraform Projects</a:t>
            </a:r>
          </a:p>
          <a:p>
            <a:pPr algn="ctr"/>
            <a:r>
              <a:rPr lang="en-US" dirty="0"/>
              <a:t>1 YAML Project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2EFA9A-909C-FB0D-7776-6F61E7D12692}"/>
              </a:ext>
            </a:extLst>
          </p:cNvPr>
          <p:cNvSpPr/>
          <p:nvPr/>
        </p:nvSpPr>
        <p:spPr>
          <a:xfrm>
            <a:off x="6555178" y="886884"/>
            <a:ext cx="6198919" cy="7044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Project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A7A9C4B-4DD6-4548-A1B7-350CD68832E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9940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AB1A5B-F464-4246-B2C5-BDDB733F9FD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E989B-8427-1A41-A0F4-A7A96EA90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0" y="2784144"/>
            <a:ext cx="8075020" cy="14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A8D17CC4-94F4-D045-98B8-743E8CB31E1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638BDB23-3D5D-844E-9D16-C8C9C460ED5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224444D-BFA0-FC40-A0D8-6C66E0A27AA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92B283-2426-134E-B1ED-9A463387400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5D6260E3-350F-0044-897F-5CB0261A48F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EA4BF5C-5DE0-B74A-8FCE-06FC4E68D8E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222D7ED4-2982-9642-AE29-1F566C4095B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CE3463F1-6E9F-DC40-BB73-AA489C14203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6083ED-255E-DF49-8E94-CD60E9BC2EC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1A5E5-B332-EEFB-9D6C-3948C4CF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0B73B-704D-53C5-0712-34FC5AEC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78" y="4408851"/>
            <a:ext cx="5387129" cy="321634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49354-AA81-ADA6-BCB9-02C5E970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588" y="3268405"/>
            <a:ext cx="4026592" cy="435679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31A48-8D34-FB17-0FBC-E19CAC67C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3" y="2549195"/>
            <a:ext cx="4278498" cy="507600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5F566A-3245-5E17-6119-257A10AF5B32}"/>
              </a:ext>
            </a:extLst>
          </p:cNvPr>
          <p:cNvSpPr/>
          <p:nvPr/>
        </p:nvSpPr>
        <p:spPr>
          <a:xfrm>
            <a:off x="159993" y="1139463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25AEB6-6B10-64D9-85B1-3FC05E57D52B}"/>
              </a:ext>
            </a:extLst>
          </p:cNvPr>
          <p:cNvSpPr/>
          <p:nvPr/>
        </p:nvSpPr>
        <p:spPr>
          <a:xfrm>
            <a:off x="4621635" y="1954769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External DNS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3D669A-8A54-2989-84F5-479F447CADBF}"/>
              </a:ext>
            </a:extLst>
          </p:cNvPr>
          <p:cNvSpPr/>
          <p:nvPr/>
        </p:nvSpPr>
        <p:spPr>
          <a:xfrm>
            <a:off x="9720720" y="3143620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+ External DNS</a:t>
            </a:r>
          </a:p>
          <a:p>
            <a:pPr algn="ctr"/>
            <a:r>
              <a:rPr lang="en-US" dirty="0"/>
              <a:t>YAML Project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7361BC-1AD3-974A-85E5-A112CA30A51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608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2B56423-2F21-9F45-981E-E8A3DB9172D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47F80FEC-2826-3B4F-87D3-E0135895AAD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63320B-152E-2940-9361-E900E1952B1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ED7E7CE4-6C91-CD43-B9C0-188BC2387F8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FD82AD22-D2F9-1647-A929-90423E11878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3E168CE-7561-2147-8072-9EF6515D895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9B72E2EE-DA59-3C48-B0DF-E1B658D5269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CABECB3-BEE5-7842-9554-C88FE848F19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btitle 2">
            <a:extLst>
              <a:ext uri="{FF2B5EF4-FFF2-40B4-BE49-F238E27FC236}">
                <a16:creationId xmlns:a16="http://schemas.microsoft.com/office/drawing/2014/main" id="{D16240EB-E1C9-1B4C-A85A-E316810CE80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88429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C3AB152-B163-8848-B3C9-C6FB99B9D4A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758CA-1685-C401-A7D1-BEC7A2D9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92" y="-156276"/>
            <a:ext cx="12618720" cy="1188851"/>
          </a:xfrm>
        </p:spPr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EF736-9988-15EF-8BA7-DF10760A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1" y="2084500"/>
            <a:ext cx="4455968" cy="561668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7E8F12-39DF-5D39-E743-5DA1979EA969}"/>
              </a:ext>
            </a:extLst>
          </p:cNvPr>
          <p:cNvSpPr/>
          <p:nvPr/>
        </p:nvSpPr>
        <p:spPr>
          <a:xfrm>
            <a:off x="258536" y="817834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+ External DNS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3A9CA0-17EA-F1EF-A786-DB4D326687F4}"/>
              </a:ext>
            </a:extLst>
          </p:cNvPr>
          <p:cNvSpPr/>
          <p:nvPr/>
        </p:nvSpPr>
        <p:spPr>
          <a:xfrm>
            <a:off x="5979695" y="2346158"/>
            <a:ext cx="8215706" cy="22258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 short, every AWS EKS demo is </a:t>
            </a:r>
            <a:r>
              <a:rPr lang="en-US" sz="3000" dirty="0">
                <a:solidFill>
                  <a:srgbClr val="FFFF00"/>
                </a:solidFill>
              </a:rPr>
              <a:t>automated</a:t>
            </a:r>
            <a:r>
              <a:rPr lang="en-US" sz="3000" dirty="0"/>
              <a:t> with Terraform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24245-F1A9-3F2E-E641-B0D4F55A967F}"/>
              </a:ext>
            </a:extLst>
          </p:cNvPr>
          <p:cNvSpPr/>
          <p:nvPr/>
        </p:nvSpPr>
        <p:spPr>
          <a:xfrm>
            <a:off x="6156158" y="4892842"/>
            <a:ext cx="8215706" cy="22258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Every Terraform Project is </a:t>
            </a:r>
            <a:r>
              <a:rPr lang="en-US" sz="3000" dirty="0">
                <a:solidFill>
                  <a:srgbClr val="FFFF00"/>
                </a:solidFill>
              </a:rPr>
              <a:t>organized in GitHub</a:t>
            </a:r>
            <a:r>
              <a:rPr lang="en-US" sz="3000" dirty="0"/>
              <a:t> and contains </a:t>
            </a:r>
            <a:r>
              <a:rPr lang="en-US" sz="3000" dirty="0">
                <a:solidFill>
                  <a:srgbClr val="FFFF00"/>
                </a:solidFill>
              </a:rPr>
              <a:t>step by step documentation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8FA3AF3-E88F-2D45-8147-3A5B70A20F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6769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F39A9837-7716-4648-A146-FE833FCFD01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973A76A6-7E39-4346-ACC1-26B60AC0DB2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6393D23-099A-5140-B447-2089EEE2AD4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351" y="2877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AWS EC2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Bastion Host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1A40C0"/>
                </a:solidFill>
              </a:rPr>
              <a:t>Terraform Provisioners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731" y="2466553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6" name="Graphic 5">
            <a:extLst>
              <a:ext uri="{FF2B5EF4-FFF2-40B4-BE49-F238E27FC236}">
                <a16:creationId xmlns:a16="http://schemas.microsoft.com/office/drawing/2014/main" id="{34F9CAA6-9A02-A448-BF1E-33C47DFF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1" y="3016095"/>
            <a:ext cx="2715748" cy="271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09FDB63F-3101-3240-A002-68AE6BFFA4A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43773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48716" y="2016479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52477" y="1017529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96555" y="1469222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77" y="102581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17" y="20164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39089" y="1469222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82488" y="438507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92796" y="2910070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96" y="290848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88" y="438348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55" y="317959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9806" y="3730377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82488" y="598068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88" y="597909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552" y="6388162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97203" y="438507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607511" y="2910070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511" y="290848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03" y="438348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97203" y="598068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03" y="597909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3267" y="6388162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1637" y="2559853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05" y="21040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365" y="2938473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444" y="3209692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4208" y="3597376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913" y="325667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6059" y="3758332"/>
            <a:ext cx="21193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0283968" y="3035213"/>
            <a:ext cx="3268215" cy="116447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Security group port 22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0297982" y="334481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7323" y="740541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7307" y="160920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68619" y="2901044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76948" y="34865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76948" y="4061119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76948" y="466695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76948" y="526650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76948" y="5841034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76948" y="644686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27788" y="44224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53636" y="64490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853858" y="1959850"/>
            <a:ext cx="2486700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028033" y="1052931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336B569-4DD6-9D4F-948A-1D388726FFDB}"/>
              </a:ext>
            </a:extLst>
          </p:cNvPr>
          <p:cNvSpPr/>
          <p:nvPr/>
        </p:nvSpPr>
        <p:spPr>
          <a:xfrm>
            <a:off x="86964" y="70526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  <a:r>
              <a:rPr lang="en-US" dirty="0">
                <a:solidFill>
                  <a:srgbClr val="FFFF00"/>
                </a:solidFill>
              </a:rPr>
              <a:t>Tags</a:t>
            </a:r>
            <a:r>
              <a:rPr lang="en-US" dirty="0"/>
              <a:t> for VPC Subnets</a:t>
            </a:r>
          </a:p>
        </p:txBody>
      </p:sp>
      <p:pic>
        <p:nvPicPr>
          <p:cNvPr id="70" name="Graphic 42">
            <a:extLst>
              <a:ext uri="{FF2B5EF4-FFF2-40B4-BE49-F238E27FC236}">
                <a16:creationId xmlns:a16="http://schemas.microsoft.com/office/drawing/2014/main" id="{BAFF0BA4-A985-1E4B-BBE2-91444F98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788" y="191477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6">
            <a:extLst>
              <a:ext uri="{FF2B5EF4-FFF2-40B4-BE49-F238E27FC236}">
                <a16:creationId xmlns:a16="http://schemas.microsoft.com/office/drawing/2014/main" id="{09C152D7-5C67-A34A-BC4F-B11C842A2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7552" y="2302463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BE07F4-8F8B-EE4E-8CE0-A7C1D4676EF0}"/>
              </a:ext>
            </a:extLst>
          </p:cNvPr>
          <p:cNvSpPr/>
          <p:nvPr/>
        </p:nvSpPr>
        <p:spPr>
          <a:xfrm>
            <a:off x="68619" y="2178767"/>
            <a:ext cx="4937760" cy="6222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Datasource: </a:t>
            </a:r>
            <a:r>
              <a:rPr lang="en-US" dirty="0">
                <a:solidFill>
                  <a:srgbClr val="FFFF00"/>
                </a:solidFill>
              </a:rPr>
              <a:t>aws_availability_zones (Dynamic)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E0C8FED2-222A-5041-8903-956255E8277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51" grpId="0"/>
      <p:bldP spid="80" grpId="0"/>
      <p:bldP spid="82" grpId="0"/>
      <p:bldP spid="87" grpId="0" animBg="1"/>
      <p:bldP spid="88" grpId="0"/>
      <p:bldP spid="92" grpId="0" animBg="1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  <p:bldP spid="69" grpId="0" animBg="1"/>
      <p:bldP spid="71" grpId="0"/>
      <p:bldP spid="7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4FFA6-6539-2841-B1D1-293D88B6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799" y="-245793"/>
            <a:ext cx="880598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57D41-B92E-D349-84F5-D525262F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43"/>
            <a:ext cx="4015138" cy="75515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CF1A41-92BC-3241-9E51-BE75C19E482E}"/>
              </a:ext>
            </a:extLst>
          </p:cNvPr>
          <p:cNvSpPr/>
          <p:nvPr/>
        </p:nvSpPr>
        <p:spPr>
          <a:xfrm>
            <a:off x="174661" y="1808251"/>
            <a:ext cx="3092521" cy="59590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C5AA2E-DE91-5745-9EED-9163E0B9228F}"/>
              </a:ext>
            </a:extLst>
          </p:cNvPr>
          <p:cNvSpPr/>
          <p:nvPr/>
        </p:nvSpPr>
        <p:spPr>
          <a:xfrm>
            <a:off x="174661" y="2494907"/>
            <a:ext cx="3760341" cy="93666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E3EE7-286F-CD4D-B840-32B615ECD1BC}"/>
              </a:ext>
            </a:extLst>
          </p:cNvPr>
          <p:cNvSpPr/>
          <p:nvPr/>
        </p:nvSpPr>
        <p:spPr>
          <a:xfrm>
            <a:off x="174661" y="4158739"/>
            <a:ext cx="3760341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BCC00E-BFB5-154F-98B9-43583AD249EC}"/>
              </a:ext>
            </a:extLst>
          </p:cNvPr>
          <p:cNvSpPr/>
          <p:nvPr/>
        </p:nvSpPr>
        <p:spPr>
          <a:xfrm>
            <a:off x="174661" y="5915810"/>
            <a:ext cx="2969231" cy="300248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ED9C5E-B259-704A-8B05-9971B32A37F0}"/>
              </a:ext>
            </a:extLst>
          </p:cNvPr>
          <p:cNvSpPr/>
          <p:nvPr/>
        </p:nvSpPr>
        <p:spPr>
          <a:xfrm>
            <a:off x="174661" y="6288619"/>
            <a:ext cx="2969231" cy="12320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9EB587-810E-E749-BFB2-E03170A5A31A}"/>
              </a:ext>
            </a:extLst>
          </p:cNvPr>
          <p:cNvSpPr/>
          <p:nvPr/>
        </p:nvSpPr>
        <p:spPr>
          <a:xfrm>
            <a:off x="6041205" y="1355188"/>
            <a:ext cx="8270696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 + Update AZs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0B9AB9-9419-334A-9BD0-B89626E663D0}"/>
              </a:ext>
            </a:extLst>
          </p:cNvPr>
          <p:cNvSpPr/>
          <p:nvPr/>
        </p:nvSpPr>
        <p:spPr>
          <a:xfrm>
            <a:off x="6041205" y="2011565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B387D6-CA22-8944-B155-26AB655F6ED1}"/>
              </a:ext>
            </a:extLst>
          </p:cNvPr>
          <p:cNvSpPr/>
          <p:nvPr/>
        </p:nvSpPr>
        <p:spPr>
          <a:xfrm>
            <a:off x="6041205" y="3516080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E9F67C-B46F-C44F-92FB-6F0F7E38E8BE}"/>
              </a:ext>
            </a:extLst>
          </p:cNvPr>
          <p:cNvSpPr/>
          <p:nvPr/>
        </p:nvSpPr>
        <p:spPr>
          <a:xfrm>
            <a:off x="6450769" y="5775548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E139D-9A97-FF41-BE73-9AF24EAF714C}"/>
              </a:ext>
            </a:extLst>
          </p:cNvPr>
          <p:cNvSpPr/>
          <p:nvPr/>
        </p:nvSpPr>
        <p:spPr>
          <a:xfrm>
            <a:off x="9739900" y="5466359"/>
            <a:ext cx="4572000" cy="4424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AE3EEA-EAF3-3943-8CCB-DBF1C1206CDE}"/>
              </a:ext>
            </a:extLst>
          </p:cNvPr>
          <p:cNvSpPr/>
          <p:nvPr/>
        </p:nvSpPr>
        <p:spPr>
          <a:xfrm>
            <a:off x="9739901" y="5987185"/>
            <a:ext cx="4572000" cy="4708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AAC7AF-B50E-914C-AF0E-D5A704F227D2}"/>
              </a:ext>
            </a:extLst>
          </p:cNvPr>
          <p:cNvSpPr/>
          <p:nvPr/>
        </p:nvSpPr>
        <p:spPr>
          <a:xfrm>
            <a:off x="6041205" y="2646206"/>
            <a:ext cx="8270696" cy="8193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D5DF36-A02F-624B-809D-B2CC4FE23193}"/>
              </a:ext>
            </a:extLst>
          </p:cNvPr>
          <p:cNvSpPr/>
          <p:nvPr/>
        </p:nvSpPr>
        <p:spPr>
          <a:xfrm>
            <a:off x="9739900" y="6511365"/>
            <a:ext cx="4572000" cy="4708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  Provisioner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42E205-D15C-FC45-9745-742C8D46FAE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8995666" y="5687576"/>
            <a:ext cx="744234" cy="447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97C64C-CB43-ED4F-82C2-B08934F9FCB4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8995666" y="6135496"/>
            <a:ext cx="744235" cy="871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009CA9-90B0-DF49-B4E8-2A500BBCE246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8995666" y="6135496"/>
            <a:ext cx="744234" cy="6112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DF9FBC-BD70-4E42-B5C9-22A689CAA72D}"/>
              </a:ext>
            </a:extLst>
          </p:cNvPr>
          <p:cNvSpPr/>
          <p:nvPr/>
        </p:nvSpPr>
        <p:spPr>
          <a:xfrm>
            <a:off x="6042751" y="7122463"/>
            <a:ext cx="8269149" cy="5383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 defined in .</a:t>
            </a:r>
            <a:r>
              <a:rPr lang="en-US" sz="2600" dirty="0" err="1"/>
              <a:t>tfvars</a:t>
            </a:r>
            <a:r>
              <a:rPr lang="en-US" sz="2600" dirty="0"/>
              <a:t> and .</a:t>
            </a:r>
            <a:r>
              <a:rPr lang="en-US" sz="2600" dirty="0" err="1"/>
              <a:t>auto.tfvars</a:t>
            </a:r>
            <a:r>
              <a:rPr lang="en-US" sz="2600" dirty="0"/>
              <a:t> formats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C754A6-32BB-CE4C-AA3E-00731ADB6C8E}"/>
              </a:ext>
            </a:extLst>
          </p:cNvPr>
          <p:cNvSpPr/>
          <p:nvPr/>
        </p:nvSpPr>
        <p:spPr>
          <a:xfrm>
            <a:off x="174662" y="4548089"/>
            <a:ext cx="2897312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125C03B-EA0E-9048-9902-A73C080B3155}"/>
              </a:ext>
            </a:extLst>
          </p:cNvPr>
          <p:cNvSpPr/>
          <p:nvPr/>
        </p:nvSpPr>
        <p:spPr>
          <a:xfrm>
            <a:off x="174661" y="4893591"/>
            <a:ext cx="3318552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196926C-D1DB-114D-AFC0-ABFFC8312AB8}"/>
              </a:ext>
            </a:extLst>
          </p:cNvPr>
          <p:cNvSpPr/>
          <p:nvPr/>
        </p:nvSpPr>
        <p:spPr>
          <a:xfrm>
            <a:off x="186074" y="5240473"/>
            <a:ext cx="3574268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BF87CA-ACE3-F949-95FA-126919DC90BA}"/>
              </a:ext>
            </a:extLst>
          </p:cNvPr>
          <p:cNvSpPr/>
          <p:nvPr/>
        </p:nvSpPr>
        <p:spPr>
          <a:xfrm>
            <a:off x="175800" y="5573823"/>
            <a:ext cx="3748928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DCDAFA3-8D48-2446-A1D2-785F2D9BDCB5}"/>
              </a:ext>
            </a:extLst>
          </p:cNvPr>
          <p:cNvSpPr/>
          <p:nvPr/>
        </p:nvSpPr>
        <p:spPr>
          <a:xfrm>
            <a:off x="6041205" y="721789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generic variables and Local Values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CC17CAB-1F4B-FB47-9407-E3CDBA663EB8}"/>
              </a:ext>
            </a:extLst>
          </p:cNvPr>
          <p:cNvSpPr/>
          <p:nvPr/>
        </p:nvSpPr>
        <p:spPr>
          <a:xfrm>
            <a:off x="6041205" y="4162556"/>
            <a:ext cx="8270696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Elastic IP for Bastion Host EC2 Instance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B1A1C09-01ED-834B-8F07-1068C805F358}"/>
              </a:ext>
            </a:extLst>
          </p:cNvPr>
          <p:cNvSpPr/>
          <p:nvPr/>
        </p:nvSpPr>
        <p:spPr>
          <a:xfrm>
            <a:off x="6041205" y="4789576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Terraform Provisioners with Null Resource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72602A3-EE59-9A4D-9A5A-074B4EEBEEF1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3071975" y="3055864"/>
            <a:ext cx="2969231" cy="1649790"/>
          </a:xfrm>
          <a:prstGeom prst="bentConnector3">
            <a:avLst>
              <a:gd name="adj1" fmla="val 51730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8CBC4AF2-2D13-C344-8F6E-CCC0AFA711AC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3493213" y="3812511"/>
            <a:ext cx="2547992" cy="1277838"/>
          </a:xfrm>
          <a:prstGeom prst="bentConnector3">
            <a:avLst>
              <a:gd name="adj1" fmla="val 5564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2869C68-2532-FE49-8EB4-ED1D734EFDD4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3935003" y="2307996"/>
            <a:ext cx="2106203" cy="2027698"/>
          </a:xfrm>
          <a:prstGeom prst="bentConnector3">
            <a:avLst>
              <a:gd name="adj1" fmla="val 80732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B0963AB4-FEE7-B740-B124-DBC4386FAA8C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rot="10800000" flipV="1">
            <a:off x="3935003" y="1651618"/>
            <a:ext cx="2106203" cy="1311619"/>
          </a:xfrm>
          <a:prstGeom prst="bentConnector3">
            <a:avLst>
              <a:gd name="adj1" fmla="val 87562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F9A9D25-3378-904E-B7C5-39EBE9E27867}"/>
              </a:ext>
            </a:extLst>
          </p:cNvPr>
          <p:cNvCxnSpPr>
            <a:stCxn id="27" idx="1"/>
            <a:endCxn id="6" idx="3"/>
          </p:cNvCxnSpPr>
          <p:nvPr/>
        </p:nvCxnSpPr>
        <p:spPr>
          <a:xfrm rot="10800000" flipV="1">
            <a:off x="3267183" y="1018220"/>
            <a:ext cx="2774023" cy="1087982"/>
          </a:xfrm>
          <a:prstGeom prst="bentConnector3">
            <a:avLst>
              <a:gd name="adj1" fmla="val 69630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D1E7190-9C7F-AB4F-B632-C4D7DD96248B}"/>
              </a:ext>
            </a:extLst>
          </p:cNvPr>
          <p:cNvCxnSpPr>
            <a:stCxn id="28" idx="1"/>
          </p:cNvCxnSpPr>
          <p:nvPr/>
        </p:nvCxnSpPr>
        <p:spPr>
          <a:xfrm rot="10800000" flipV="1">
            <a:off x="3760343" y="4458987"/>
            <a:ext cx="2280863" cy="956552"/>
          </a:xfrm>
          <a:prstGeom prst="bentConnector3">
            <a:avLst>
              <a:gd name="adj1" fmla="val 5540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8A31DFAC-D4CA-6F45-B7C6-C9DADEBD3863}"/>
              </a:ext>
            </a:extLst>
          </p:cNvPr>
          <p:cNvCxnSpPr>
            <a:stCxn id="29" idx="1"/>
            <a:endCxn id="26" idx="3"/>
          </p:cNvCxnSpPr>
          <p:nvPr/>
        </p:nvCxnSpPr>
        <p:spPr>
          <a:xfrm rot="10800000" flipV="1">
            <a:off x="3924729" y="5086007"/>
            <a:ext cx="2116477" cy="637940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9F5A8E5-17C7-8C44-89F9-95C1DA84975E}"/>
              </a:ext>
            </a:extLst>
          </p:cNvPr>
          <p:cNvCxnSpPr>
            <a:stCxn id="22" idx="1"/>
          </p:cNvCxnSpPr>
          <p:nvPr/>
        </p:nvCxnSpPr>
        <p:spPr>
          <a:xfrm rot="10800000">
            <a:off x="3143893" y="6899996"/>
            <a:ext cx="2898859" cy="491635"/>
          </a:xfrm>
          <a:prstGeom prst="bentConnector3">
            <a:avLst>
              <a:gd name="adj1" fmla="val 6240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F8250600-C98F-234C-8D6E-1232BC51A8B6}"/>
              </a:ext>
            </a:extLst>
          </p:cNvPr>
          <p:cNvSpPr/>
          <p:nvPr/>
        </p:nvSpPr>
        <p:spPr>
          <a:xfrm>
            <a:off x="4296845" y="6014304"/>
            <a:ext cx="1872217" cy="7871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Variables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A6D8C30F-4431-3644-93B2-A2925CF9C945}"/>
              </a:ext>
            </a:extLst>
          </p:cNvPr>
          <p:cNvCxnSpPr>
            <a:stCxn id="78" idx="2"/>
          </p:cNvCxnSpPr>
          <p:nvPr/>
        </p:nvCxnSpPr>
        <p:spPr>
          <a:xfrm rot="10800000">
            <a:off x="3143893" y="6042560"/>
            <a:ext cx="1152953" cy="365326"/>
          </a:xfrm>
          <a:prstGeom prst="bentConnector3">
            <a:avLst>
              <a:gd name="adj1" fmla="val 1435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ubtitle 2">
            <a:extLst>
              <a:ext uri="{FF2B5EF4-FFF2-40B4-BE49-F238E27FC236}">
                <a16:creationId xmlns:a16="http://schemas.microsoft.com/office/drawing/2014/main" id="{CE38BBFB-2185-1D42-B2B5-9942AF3D51A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64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7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12061-93B3-494B-93B5-8F9A2AD0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Types of Provisioners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38AFCF-B432-EB49-9C19-58F1721E83A6}"/>
              </a:ext>
            </a:extLst>
          </p:cNvPr>
          <p:cNvSpPr/>
          <p:nvPr/>
        </p:nvSpPr>
        <p:spPr>
          <a:xfrm>
            <a:off x="923439" y="2836970"/>
            <a:ext cx="4667303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Provisioner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5FFFC-3B2C-994D-BEF5-280233241DFB}"/>
              </a:ext>
            </a:extLst>
          </p:cNvPr>
          <p:cNvSpPr/>
          <p:nvPr/>
        </p:nvSpPr>
        <p:spPr>
          <a:xfrm>
            <a:off x="8218545" y="1239094"/>
            <a:ext cx="5406015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File</a:t>
            </a:r>
            <a:r>
              <a:rPr lang="en-US" sz="3600" dirty="0"/>
              <a:t> Provisioner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D9A583-3CBA-9B4C-B4B0-5D4CEDD9BD29}"/>
              </a:ext>
            </a:extLst>
          </p:cNvPr>
          <p:cNvSpPr/>
          <p:nvPr/>
        </p:nvSpPr>
        <p:spPr>
          <a:xfrm>
            <a:off x="8218544" y="2836970"/>
            <a:ext cx="5406016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remote-exec</a:t>
            </a:r>
            <a:r>
              <a:rPr lang="en-US" sz="3600" dirty="0"/>
              <a:t> Provisioner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7733BB-FBA7-C24A-9596-101C38A93393}"/>
              </a:ext>
            </a:extLst>
          </p:cNvPr>
          <p:cNvSpPr/>
          <p:nvPr/>
        </p:nvSpPr>
        <p:spPr>
          <a:xfrm>
            <a:off x="8218544" y="4434846"/>
            <a:ext cx="5406016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local-exec</a:t>
            </a:r>
            <a:r>
              <a:rPr lang="en-US" sz="3600" dirty="0"/>
              <a:t> Provisioner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9F7721-930E-A644-90AA-06E901FDF78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590742" y="1696294"/>
            <a:ext cx="2627803" cy="1597876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8A64D1-504F-4449-B858-17C055CBFABD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590742" y="3294170"/>
            <a:ext cx="2627802" cy="0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02298C-BE52-3D4C-912E-E5ECC74C29F0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5590742" y="3294170"/>
            <a:ext cx="2627802" cy="1597876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A8587F-EFC5-5148-A7D9-63CC79C12EBF}"/>
              </a:ext>
            </a:extLst>
          </p:cNvPr>
          <p:cNvSpPr/>
          <p:nvPr/>
        </p:nvSpPr>
        <p:spPr>
          <a:xfrm>
            <a:off x="537900" y="5801885"/>
            <a:ext cx="4667303" cy="15062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Null Resource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390F3-4032-BA44-96DD-165ED806E526}"/>
              </a:ext>
            </a:extLst>
          </p:cNvPr>
          <p:cNvSpPr/>
          <p:nvPr/>
        </p:nvSpPr>
        <p:spPr>
          <a:xfrm>
            <a:off x="8384642" y="5801885"/>
            <a:ext cx="4667303" cy="15062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Connection Block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7D284B-6DFA-B445-B17B-B3AF8A182315}"/>
              </a:ext>
            </a:extLst>
          </p:cNvPr>
          <p:cNvSpPr/>
          <p:nvPr/>
        </p:nvSpPr>
        <p:spPr>
          <a:xfrm>
            <a:off x="1467549" y="943158"/>
            <a:ext cx="2212353" cy="15062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Provisioners</a:t>
            </a:r>
          </a:p>
          <a:p>
            <a:pPr algn="ctr"/>
            <a:r>
              <a:rPr lang="en-US" dirty="0"/>
              <a:t>Concepts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DC2AC34-280D-6649-9020-6C6D5FA43C4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446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9EB99-1B53-724C-B1E6-770FD840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888" y="-149223"/>
            <a:ext cx="12618720" cy="1188851"/>
          </a:xfrm>
        </p:spPr>
        <p:txBody>
          <a:bodyPr/>
          <a:lstStyle/>
          <a:p>
            <a:r>
              <a:rPr lang="en-US" dirty="0"/>
              <a:t>Terraform Provisioners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62CDB8-9A13-7B48-B64F-7A47C2925834}"/>
              </a:ext>
            </a:extLst>
          </p:cNvPr>
          <p:cNvSpPr/>
          <p:nvPr/>
        </p:nvSpPr>
        <p:spPr>
          <a:xfrm>
            <a:off x="271305" y="804768"/>
            <a:ext cx="14087789" cy="108057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Provisioners can be used to </a:t>
            </a:r>
            <a:r>
              <a:rPr lang="en-IN" sz="3000" dirty="0">
                <a:solidFill>
                  <a:srgbClr val="FFFF00"/>
                </a:solidFill>
              </a:rPr>
              <a:t>model specific actions </a:t>
            </a:r>
            <a:r>
              <a:rPr lang="en-IN" sz="3000" dirty="0"/>
              <a:t>on the </a:t>
            </a:r>
            <a:r>
              <a:rPr lang="en-IN" sz="3000" dirty="0">
                <a:solidFill>
                  <a:srgbClr val="FFFF00"/>
                </a:solidFill>
              </a:rPr>
              <a:t>local machine</a:t>
            </a:r>
            <a:r>
              <a:rPr lang="en-IN" sz="3000" dirty="0"/>
              <a:t> or on a </a:t>
            </a:r>
            <a:r>
              <a:rPr lang="en-IN" sz="3000" dirty="0">
                <a:solidFill>
                  <a:srgbClr val="FFFF00"/>
                </a:solidFill>
              </a:rPr>
              <a:t>remote machine</a:t>
            </a:r>
            <a:r>
              <a:rPr lang="en-IN" sz="3000" dirty="0"/>
              <a:t> in order to </a:t>
            </a:r>
            <a:r>
              <a:rPr lang="en-IN" sz="3000" dirty="0">
                <a:solidFill>
                  <a:srgbClr val="FFFF00"/>
                </a:solidFill>
              </a:rPr>
              <a:t>prepare servers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CB900B-A43E-1F4A-865F-4615E32835FD}"/>
              </a:ext>
            </a:extLst>
          </p:cNvPr>
          <p:cNvSpPr/>
          <p:nvPr/>
        </p:nvSpPr>
        <p:spPr>
          <a:xfrm>
            <a:off x="271305" y="1981350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Passing </a:t>
            </a:r>
            <a:r>
              <a:rPr lang="en-US" sz="3000" dirty="0">
                <a:solidFill>
                  <a:srgbClr val="FFFF00"/>
                </a:solidFill>
              </a:rPr>
              <a:t>data</a:t>
            </a:r>
            <a:r>
              <a:rPr lang="en-US" sz="3000" dirty="0"/>
              <a:t> into virtual machines and other compute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8F1FD4-3BAA-9748-A677-2639BEC37A29}"/>
              </a:ext>
            </a:extLst>
          </p:cNvPr>
          <p:cNvSpPr/>
          <p:nvPr/>
        </p:nvSpPr>
        <p:spPr>
          <a:xfrm>
            <a:off x="271305" y="2979332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Running </a:t>
            </a:r>
            <a:r>
              <a:rPr lang="en-IN" sz="3000" dirty="0">
                <a:solidFill>
                  <a:srgbClr val="FFFF00"/>
                </a:solidFill>
              </a:rPr>
              <a:t>configuration management </a:t>
            </a:r>
            <a:r>
              <a:rPr lang="en-IN" sz="3000" dirty="0"/>
              <a:t>software (packer, chef, ansible)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35373C-6335-A343-BD5C-2FFF8F5C0039}"/>
              </a:ext>
            </a:extLst>
          </p:cNvPr>
          <p:cNvSpPr/>
          <p:nvPr/>
        </p:nvSpPr>
        <p:spPr>
          <a:xfrm>
            <a:off x="8311660" y="1978407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Provisioners are a </a:t>
            </a:r>
            <a:r>
              <a:rPr lang="en-IN" sz="3000" dirty="0">
                <a:solidFill>
                  <a:srgbClr val="FFFF00"/>
                </a:solidFill>
              </a:rPr>
              <a:t>Last Resort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E41A54-C9C5-1344-AE98-76EC647FBC2E}"/>
              </a:ext>
            </a:extLst>
          </p:cNvPr>
          <p:cNvSpPr/>
          <p:nvPr/>
        </p:nvSpPr>
        <p:spPr>
          <a:xfrm>
            <a:off x="8311660" y="2998288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First-class</a:t>
            </a:r>
            <a:r>
              <a:rPr lang="en-IN" sz="3000" dirty="0"/>
              <a:t> Terraform provider functionality may be available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5E627-9790-6148-B8D8-F3BB1EA96DE0}"/>
              </a:ext>
            </a:extLst>
          </p:cNvPr>
          <p:cNvSpPr/>
          <p:nvPr/>
        </p:nvSpPr>
        <p:spPr>
          <a:xfrm>
            <a:off x="271305" y="4006989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Creation-Time</a:t>
            </a:r>
            <a:r>
              <a:rPr lang="en-IN" sz="3000" dirty="0"/>
              <a:t> Provisioners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CB7E5-392D-AF4E-9584-46D40F59F79A}"/>
              </a:ext>
            </a:extLst>
          </p:cNvPr>
          <p:cNvSpPr/>
          <p:nvPr/>
        </p:nvSpPr>
        <p:spPr>
          <a:xfrm>
            <a:off x="8311660" y="4006989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Destroy-Time</a:t>
            </a:r>
            <a:r>
              <a:rPr lang="en-IN" sz="3000" dirty="0"/>
              <a:t> Provisioners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FA2BB0-78D1-6241-AD78-E7257EAB40CE}"/>
              </a:ext>
            </a:extLst>
          </p:cNvPr>
          <p:cNvSpPr/>
          <p:nvPr/>
        </p:nvSpPr>
        <p:spPr>
          <a:xfrm>
            <a:off x="271305" y="5012340"/>
            <a:ext cx="6047434" cy="13493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Failure Behaviour: Continue: </a:t>
            </a:r>
            <a:r>
              <a:rPr lang="en-IN" sz="3000" dirty="0">
                <a:solidFill>
                  <a:schemeClr val="bg1"/>
                </a:solidFill>
              </a:rPr>
              <a:t>Ignore the error and continue with </a:t>
            </a:r>
            <a:r>
              <a:rPr lang="en-IN" sz="3000" dirty="0">
                <a:solidFill>
                  <a:srgbClr val="FFFF00"/>
                </a:solidFill>
              </a:rPr>
              <a:t>creation or destruction</a:t>
            </a:r>
            <a:r>
              <a:rPr lang="en-IN" sz="3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2DFB313-63BB-F244-8570-03C82BA38B0D}"/>
              </a:ext>
            </a:extLst>
          </p:cNvPr>
          <p:cNvSpPr/>
          <p:nvPr/>
        </p:nvSpPr>
        <p:spPr>
          <a:xfrm>
            <a:off x="8311660" y="4991269"/>
            <a:ext cx="6047434" cy="13493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rgbClr val="FFFF00"/>
                </a:solidFill>
              </a:rPr>
              <a:t>Failure Behaviour: Fail: </a:t>
            </a:r>
            <a:r>
              <a:rPr lang="en-IN" sz="2600" dirty="0">
                <a:solidFill>
                  <a:schemeClr val="bg1"/>
                </a:solidFill>
              </a:rPr>
              <a:t>Raise an error and stop applying (the default </a:t>
            </a:r>
            <a:r>
              <a:rPr lang="en-IN" sz="2600" dirty="0" err="1">
                <a:solidFill>
                  <a:schemeClr val="bg1"/>
                </a:solidFill>
              </a:rPr>
              <a:t>behavior</a:t>
            </a:r>
            <a:r>
              <a:rPr lang="en-IN" sz="2600" dirty="0">
                <a:solidFill>
                  <a:schemeClr val="bg1"/>
                </a:solidFill>
              </a:rPr>
              <a:t>). If creation provisioner fails, </a:t>
            </a:r>
            <a:r>
              <a:rPr lang="en-IN" sz="2600" dirty="0">
                <a:solidFill>
                  <a:srgbClr val="C00000"/>
                </a:solidFill>
              </a:rPr>
              <a:t>taint</a:t>
            </a:r>
            <a:r>
              <a:rPr lang="en-IN" sz="2600" dirty="0">
                <a:solidFill>
                  <a:schemeClr val="bg1"/>
                </a:solidFill>
              </a:rPr>
              <a:t> resource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3729E6-04D4-804D-A231-CD542B492D8E}"/>
              </a:ext>
            </a:extLst>
          </p:cNvPr>
          <p:cNvSpPr/>
          <p:nvPr/>
        </p:nvSpPr>
        <p:spPr>
          <a:xfrm>
            <a:off x="2977377" y="6448877"/>
            <a:ext cx="11477176" cy="12231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Most provisioners require </a:t>
            </a:r>
            <a:r>
              <a:rPr lang="en-IN" sz="3000" dirty="0">
                <a:solidFill>
                  <a:srgbClr val="FFFF00"/>
                </a:solidFill>
              </a:rPr>
              <a:t>access</a:t>
            </a:r>
            <a:r>
              <a:rPr lang="en-IN" sz="3000" dirty="0"/>
              <a:t> to the </a:t>
            </a:r>
            <a:r>
              <a:rPr lang="en-IN" sz="3000" dirty="0">
                <a:solidFill>
                  <a:srgbClr val="FFFF00"/>
                </a:solidFill>
              </a:rPr>
              <a:t>remote resource </a:t>
            </a:r>
            <a:r>
              <a:rPr lang="en-IN" sz="3000" dirty="0"/>
              <a:t>via </a:t>
            </a:r>
            <a:r>
              <a:rPr lang="en-IN" sz="3000" dirty="0">
                <a:solidFill>
                  <a:srgbClr val="FFFF00"/>
                </a:solidFill>
              </a:rPr>
              <a:t>SSH</a:t>
            </a:r>
            <a:r>
              <a:rPr lang="en-IN" sz="3000" dirty="0"/>
              <a:t> or </a:t>
            </a:r>
            <a:r>
              <a:rPr lang="en-IN" sz="3000" dirty="0" err="1">
                <a:solidFill>
                  <a:srgbClr val="FFFF00"/>
                </a:solidFill>
              </a:rPr>
              <a:t>WinRM</a:t>
            </a:r>
            <a:r>
              <a:rPr lang="en-IN" sz="3000" dirty="0"/>
              <a:t>, and expect a nested </a:t>
            </a:r>
            <a:r>
              <a:rPr lang="en-IN" sz="3000" dirty="0">
                <a:solidFill>
                  <a:srgbClr val="FFFF00"/>
                </a:solidFill>
              </a:rPr>
              <a:t>connection block </a:t>
            </a:r>
            <a:r>
              <a:rPr lang="en-IN" sz="3000" dirty="0"/>
              <a:t>with details about how to </a:t>
            </a:r>
            <a:r>
              <a:rPr lang="en-IN" sz="3000" dirty="0">
                <a:solidFill>
                  <a:srgbClr val="FFFF00"/>
                </a:solidFill>
              </a:rPr>
              <a:t>connect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8FB1EC-2DBC-B34A-AAAE-2199655CCB03}"/>
              </a:ext>
            </a:extLst>
          </p:cNvPr>
          <p:cNvSpPr/>
          <p:nvPr/>
        </p:nvSpPr>
        <p:spPr>
          <a:xfrm>
            <a:off x="271305" y="6465002"/>
            <a:ext cx="2561105" cy="122316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Connection </a:t>
            </a:r>
          </a:p>
          <a:p>
            <a:pPr algn="ctr"/>
            <a:r>
              <a:rPr lang="en-IN" sz="3000" dirty="0"/>
              <a:t>Block</a:t>
            </a:r>
            <a:endParaRPr lang="en-US" sz="30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589AE1-B360-5D47-A7B5-6BF8DF78FD9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78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12061-93B3-494B-93B5-8F9A2AD0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2472"/>
            <a:ext cx="12618720" cy="1188851"/>
          </a:xfrm>
        </p:spPr>
        <p:txBody>
          <a:bodyPr/>
          <a:lstStyle/>
          <a:p>
            <a:r>
              <a:rPr lang="en-US" dirty="0"/>
              <a:t>Provisioners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5FFFC-3B2C-994D-BEF5-280233241DFB}"/>
              </a:ext>
            </a:extLst>
          </p:cNvPr>
          <p:cNvSpPr/>
          <p:nvPr/>
        </p:nvSpPr>
        <p:spPr>
          <a:xfrm>
            <a:off x="286136" y="734567"/>
            <a:ext cx="2743200" cy="13159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File Provisioner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9BF4CD-8944-044F-88CE-8EF4550A5562}"/>
              </a:ext>
            </a:extLst>
          </p:cNvPr>
          <p:cNvSpPr/>
          <p:nvPr/>
        </p:nvSpPr>
        <p:spPr>
          <a:xfrm>
            <a:off x="3592043" y="734567"/>
            <a:ext cx="10942654" cy="13159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Provisioner is used to </a:t>
            </a:r>
            <a:r>
              <a:rPr lang="en-US" dirty="0">
                <a:solidFill>
                  <a:srgbClr val="FFFF00"/>
                </a:solidFill>
              </a:rPr>
              <a:t>copy files or directories </a:t>
            </a:r>
            <a:r>
              <a:rPr lang="en-US" dirty="0"/>
              <a:t>from the </a:t>
            </a:r>
            <a:r>
              <a:rPr lang="en-US" dirty="0">
                <a:solidFill>
                  <a:srgbClr val="FFFF00"/>
                </a:solidFill>
              </a:rPr>
              <a:t>machine executing Terraform </a:t>
            </a:r>
            <a:r>
              <a:rPr lang="en-US" dirty="0"/>
              <a:t>to the </a:t>
            </a:r>
            <a:r>
              <a:rPr lang="en-US" dirty="0">
                <a:solidFill>
                  <a:srgbClr val="FFFF00"/>
                </a:solidFill>
              </a:rPr>
              <a:t>newly created resource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 file provisioner supports both </a:t>
            </a:r>
            <a:r>
              <a:rPr lang="en-US" dirty="0" err="1">
                <a:solidFill>
                  <a:srgbClr val="FFFF00"/>
                </a:solidFill>
              </a:rPr>
              <a:t>ssh</a:t>
            </a:r>
            <a:r>
              <a:rPr lang="en-US" dirty="0"/>
              <a:t> and </a:t>
            </a:r>
            <a:r>
              <a:rPr lang="en-US" dirty="0" err="1">
                <a:solidFill>
                  <a:srgbClr val="FFFF00"/>
                </a:solidFill>
              </a:rPr>
              <a:t>winrm</a:t>
            </a:r>
            <a:r>
              <a:rPr lang="en-US" dirty="0"/>
              <a:t> type of connections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DF9CEA-7511-5C41-B363-B86556FF0772}"/>
              </a:ext>
            </a:extLst>
          </p:cNvPr>
          <p:cNvSpPr/>
          <p:nvPr/>
        </p:nvSpPr>
        <p:spPr>
          <a:xfrm>
            <a:off x="286136" y="2167855"/>
            <a:ext cx="2743200" cy="14836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remote-exec Provisioner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343B20-7E49-7A4A-B00F-72C0485A3A8B}"/>
              </a:ext>
            </a:extLst>
          </p:cNvPr>
          <p:cNvSpPr/>
          <p:nvPr/>
        </p:nvSpPr>
        <p:spPr>
          <a:xfrm>
            <a:off x="3592043" y="2167855"/>
            <a:ext cx="10942654" cy="148361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The </a:t>
            </a:r>
            <a:r>
              <a:rPr lang="en-IN" sz="2500" dirty="0">
                <a:solidFill>
                  <a:srgbClr val="FFFF00"/>
                </a:solidFill>
              </a:rPr>
              <a:t>remote-exec</a:t>
            </a:r>
            <a:r>
              <a:rPr lang="en-IN" sz="2500" dirty="0"/>
              <a:t> provisioner </a:t>
            </a:r>
            <a:r>
              <a:rPr lang="en-IN" sz="2500" dirty="0">
                <a:solidFill>
                  <a:srgbClr val="FFFF00"/>
                </a:solidFill>
              </a:rPr>
              <a:t>invokes a script on a remote resource </a:t>
            </a:r>
            <a:r>
              <a:rPr lang="en-IN" sz="2500" dirty="0"/>
              <a:t>after it is </a:t>
            </a:r>
            <a:r>
              <a:rPr lang="en-IN" sz="2500" dirty="0">
                <a:solidFill>
                  <a:srgbClr val="FFFF00"/>
                </a:solidFill>
              </a:rPr>
              <a:t>created</a:t>
            </a:r>
            <a:r>
              <a:rPr lang="en-IN" sz="2500" dirty="0"/>
              <a:t>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This can be used to </a:t>
            </a:r>
            <a:r>
              <a:rPr lang="en-IN" sz="2500" dirty="0">
                <a:solidFill>
                  <a:srgbClr val="FFFF00"/>
                </a:solidFill>
              </a:rPr>
              <a:t>run a configuration management tool</a:t>
            </a:r>
            <a:r>
              <a:rPr lang="en-IN" sz="2500" dirty="0"/>
              <a:t>, </a:t>
            </a:r>
            <a:r>
              <a:rPr lang="en-IN" sz="2500" dirty="0">
                <a:solidFill>
                  <a:srgbClr val="FFFF00"/>
                </a:solidFill>
              </a:rPr>
              <a:t>bootstrap</a:t>
            </a:r>
            <a:r>
              <a:rPr lang="en-IN" sz="2500" dirty="0"/>
              <a:t> into a cluster, etc. </a:t>
            </a:r>
            <a:endParaRPr lang="en-US" sz="25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2CB0D2A-707E-1345-9758-EFB7A913D655}"/>
              </a:ext>
            </a:extLst>
          </p:cNvPr>
          <p:cNvSpPr/>
          <p:nvPr/>
        </p:nvSpPr>
        <p:spPr>
          <a:xfrm>
            <a:off x="286136" y="3768765"/>
            <a:ext cx="2743200" cy="13159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local-exec Provisioner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E78B52-5688-B648-8AC6-23C252FDE901}"/>
              </a:ext>
            </a:extLst>
          </p:cNvPr>
          <p:cNvSpPr/>
          <p:nvPr/>
        </p:nvSpPr>
        <p:spPr>
          <a:xfrm>
            <a:off x="3592043" y="3768765"/>
            <a:ext cx="10942654" cy="13159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The </a:t>
            </a:r>
            <a:r>
              <a:rPr lang="en-IN" sz="2500" dirty="0">
                <a:solidFill>
                  <a:srgbClr val="FFFF00"/>
                </a:solidFill>
              </a:rPr>
              <a:t>local-exec </a:t>
            </a:r>
            <a:r>
              <a:rPr lang="en-IN" sz="2500" dirty="0"/>
              <a:t>provisioner </a:t>
            </a:r>
            <a:r>
              <a:rPr lang="en-IN" sz="2500" dirty="0">
                <a:solidFill>
                  <a:srgbClr val="FFFF00"/>
                </a:solidFill>
              </a:rPr>
              <a:t>invokes a local executable </a:t>
            </a:r>
            <a:r>
              <a:rPr lang="en-IN" sz="2500" dirty="0"/>
              <a:t>after a resource is </a:t>
            </a:r>
            <a:r>
              <a:rPr lang="en-IN" sz="2500" dirty="0">
                <a:solidFill>
                  <a:srgbClr val="FFFF00"/>
                </a:solidFill>
              </a:rPr>
              <a:t>created</a:t>
            </a:r>
            <a:r>
              <a:rPr lang="en-IN" sz="25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This invokes a </a:t>
            </a:r>
            <a:r>
              <a:rPr lang="en-IN" sz="2500" dirty="0">
                <a:solidFill>
                  <a:srgbClr val="FFFF00"/>
                </a:solidFill>
              </a:rPr>
              <a:t>process on the machine running Terraform</a:t>
            </a:r>
            <a:r>
              <a:rPr lang="en-IN" sz="2500" dirty="0"/>
              <a:t>, not on the resource. </a:t>
            </a:r>
            <a:endParaRPr lang="en-US" sz="25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8BE5D9-0358-A648-A4D3-7A061603E238}"/>
              </a:ext>
            </a:extLst>
          </p:cNvPr>
          <p:cNvSpPr/>
          <p:nvPr/>
        </p:nvSpPr>
        <p:spPr>
          <a:xfrm>
            <a:off x="286136" y="5197617"/>
            <a:ext cx="2743200" cy="252180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null_resource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DCC8C06-A553-9C46-824F-F97ACAF92239}"/>
              </a:ext>
            </a:extLst>
          </p:cNvPr>
          <p:cNvSpPr/>
          <p:nvPr/>
        </p:nvSpPr>
        <p:spPr>
          <a:xfrm>
            <a:off x="3592043" y="5197617"/>
            <a:ext cx="10942654" cy="25218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If you need to run provisioners </a:t>
            </a:r>
            <a:r>
              <a:rPr lang="en-IN" sz="2500" dirty="0">
                <a:solidFill>
                  <a:srgbClr val="FFFF00"/>
                </a:solidFill>
              </a:rPr>
              <a:t>that aren't directly associated </a:t>
            </a:r>
            <a:r>
              <a:rPr lang="en-IN" sz="2500" dirty="0"/>
              <a:t>with a specific resource, you can associate them with a </a:t>
            </a:r>
            <a:r>
              <a:rPr lang="en-IN" sz="2500" dirty="0" err="1">
                <a:solidFill>
                  <a:srgbClr val="FFFF00"/>
                </a:solidFill>
              </a:rPr>
              <a:t>null_resource</a:t>
            </a:r>
            <a:r>
              <a:rPr lang="en-IN" sz="25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Instances of </a:t>
            </a:r>
            <a:r>
              <a:rPr lang="en-US" sz="2500" dirty="0" err="1">
                <a:solidFill>
                  <a:srgbClr val="FFFF00"/>
                </a:solidFill>
              </a:rPr>
              <a:t>null_resource</a:t>
            </a:r>
            <a:r>
              <a:rPr lang="en-US" sz="2500" dirty="0">
                <a:solidFill>
                  <a:srgbClr val="FFFF00"/>
                </a:solidFill>
              </a:rPr>
              <a:t> </a:t>
            </a:r>
            <a:r>
              <a:rPr lang="en-US" sz="2500" dirty="0"/>
              <a:t>are treated like normal resources, but they </a:t>
            </a:r>
            <a:r>
              <a:rPr lang="en-US" sz="2500" dirty="0">
                <a:solidFill>
                  <a:srgbClr val="FFFF00"/>
                </a:solidFill>
              </a:rPr>
              <a:t>don't do anything.</a:t>
            </a:r>
            <a:r>
              <a:rPr lang="en-US" sz="25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Same as other resource, you can configure </a:t>
            </a:r>
            <a:r>
              <a:rPr lang="en-US" sz="2500" dirty="0">
                <a:solidFill>
                  <a:srgbClr val="FFFF00"/>
                </a:solidFill>
              </a:rPr>
              <a:t>provisioners</a:t>
            </a:r>
            <a:r>
              <a:rPr lang="en-US" sz="2500" dirty="0"/>
              <a:t> and </a:t>
            </a:r>
            <a:r>
              <a:rPr lang="en-US" sz="2500" dirty="0">
                <a:solidFill>
                  <a:srgbClr val="FFFF00"/>
                </a:solidFill>
              </a:rPr>
              <a:t>connection details</a:t>
            </a:r>
            <a:r>
              <a:rPr lang="en-US" sz="2500" dirty="0"/>
              <a:t> on a </a:t>
            </a:r>
            <a:r>
              <a:rPr lang="en-US" sz="2500" dirty="0" err="1"/>
              <a:t>null_resource</a:t>
            </a:r>
            <a:r>
              <a:rPr lang="en-US" sz="2500" dirty="0"/>
              <a:t>. 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C0E1C1-01C0-2F4C-81A1-FAF7AB75816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7154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2AC4373-07BF-3D4C-9BB7-868E96CBE07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6FF98E-ACC7-6911-4206-975EB998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0" y="-301238"/>
            <a:ext cx="12618720" cy="1188851"/>
          </a:xfrm>
        </p:spPr>
        <p:txBody>
          <a:bodyPr/>
          <a:lstStyle/>
          <a:p>
            <a:r>
              <a:rPr lang="en-US" dirty="0"/>
              <a:t>AWS EKS Kubernetes Storage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036EB-8CEF-4AFB-115E-F6023E2DA608}"/>
              </a:ext>
            </a:extLst>
          </p:cNvPr>
          <p:cNvCxnSpPr>
            <a:cxnSpLocks/>
          </p:cNvCxnSpPr>
          <p:nvPr/>
        </p:nvCxnSpPr>
        <p:spPr>
          <a:xfrm>
            <a:off x="7278624" y="1036320"/>
            <a:ext cx="12950" cy="65471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7">
            <a:extLst>
              <a:ext uri="{FF2B5EF4-FFF2-40B4-BE49-F238E27FC236}">
                <a16:creationId xmlns:a16="http://schemas.microsoft.com/office/drawing/2014/main" id="{B9AB621E-C0B3-4592-3F6C-D047898B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83" y="2042675"/>
            <a:ext cx="789341" cy="78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00F7B985-EC7C-5C2B-F347-2731307A6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830" y="2870519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9230AD-18BE-F504-1A2B-B7037D8A1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438" y="2870519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2" name="Graphic 16">
            <a:extLst>
              <a:ext uri="{FF2B5EF4-FFF2-40B4-BE49-F238E27FC236}">
                <a16:creationId xmlns:a16="http://schemas.microsoft.com/office/drawing/2014/main" id="{76591FAC-C0F2-434C-C755-0F9346E2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75" y="2042676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F30740-AA35-5680-1302-89EB34090F4A}"/>
              </a:ext>
            </a:extLst>
          </p:cNvPr>
          <p:cNvSpPr/>
          <p:nvPr/>
        </p:nvSpPr>
        <p:spPr>
          <a:xfrm>
            <a:off x="1030225" y="1924985"/>
            <a:ext cx="5336348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EE4267E8-4867-2049-A9D7-30400563F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786" y="2887865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5" name="Graphic 16">
            <a:extLst>
              <a:ext uri="{FF2B5EF4-FFF2-40B4-BE49-F238E27FC236}">
                <a16:creationId xmlns:a16="http://schemas.microsoft.com/office/drawing/2014/main" id="{5D536507-A435-24F5-7A95-E91226CAB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23" y="2060022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EB7C2DD1-AD34-A7A7-AB16-A0DBD0CCC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464" y="2870518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7" name="Graphic 16">
            <a:extLst>
              <a:ext uri="{FF2B5EF4-FFF2-40B4-BE49-F238E27FC236}">
                <a16:creationId xmlns:a16="http://schemas.microsoft.com/office/drawing/2014/main" id="{08E1BEB0-7653-7441-5323-615316BD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01" y="2042675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050F9CE7-7EE6-BA09-1E54-E30CBCB8A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7025" y="2896516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9" name="Graphic 16">
            <a:extLst>
              <a:ext uri="{FF2B5EF4-FFF2-40B4-BE49-F238E27FC236}">
                <a16:creationId xmlns:a16="http://schemas.microsoft.com/office/drawing/2014/main" id="{A0EF0FED-B635-7E17-764B-909342A4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62" y="2068673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0">
            <a:extLst>
              <a:ext uri="{FF2B5EF4-FFF2-40B4-BE49-F238E27FC236}">
                <a16:creationId xmlns:a16="http://schemas.microsoft.com/office/drawing/2014/main" id="{0BCC163B-D17C-545E-80B8-C0B1DD28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166" y="2886345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FDAC66F7-A61C-3813-3C2D-93C0F4EC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03" y="2058502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5983917-6ACC-5899-3AAB-5054FDC6A0AA}"/>
              </a:ext>
            </a:extLst>
          </p:cNvPr>
          <p:cNvSpPr/>
          <p:nvPr/>
        </p:nvSpPr>
        <p:spPr>
          <a:xfrm>
            <a:off x="1529955" y="3590353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EBS CSI Install on EKS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2F0AE3-678A-9F15-10F9-666BCA9DAFD0}"/>
              </a:ext>
            </a:extLst>
          </p:cNvPr>
          <p:cNvSpPr/>
          <p:nvPr/>
        </p:nvSpPr>
        <p:spPr>
          <a:xfrm>
            <a:off x="1529955" y="4344002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Sample App with EBS Volumes (YAML Manifests)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2D09C7-A70E-59D4-6629-3BCBC2544A5C}"/>
              </a:ext>
            </a:extLst>
          </p:cNvPr>
          <p:cNvSpPr/>
          <p:nvPr/>
        </p:nvSpPr>
        <p:spPr>
          <a:xfrm>
            <a:off x="1529955" y="5111687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Sample App with EBS Volumes (Terraform Manifests)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95E7A7-7692-9ABD-9E27-029E5305D0C6}"/>
              </a:ext>
            </a:extLst>
          </p:cNvPr>
          <p:cNvSpPr/>
          <p:nvPr/>
        </p:nvSpPr>
        <p:spPr>
          <a:xfrm>
            <a:off x="458670" y="3628023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FF63B0-1166-B91C-581B-47FAF7E3EB9A}"/>
              </a:ext>
            </a:extLst>
          </p:cNvPr>
          <p:cNvSpPr/>
          <p:nvPr/>
        </p:nvSpPr>
        <p:spPr>
          <a:xfrm>
            <a:off x="458670" y="4381672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4848A-3BEA-740C-3E0D-A144B1367842}"/>
              </a:ext>
            </a:extLst>
          </p:cNvPr>
          <p:cNvSpPr/>
          <p:nvPr/>
        </p:nvSpPr>
        <p:spPr>
          <a:xfrm>
            <a:off x="458670" y="5149357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05C9F72-4019-7ED7-4128-FC1EA1494B16}"/>
              </a:ext>
            </a:extLst>
          </p:cNvPr>
          <p:cNvSpPr/>
          <p:nvPr/>
        </p:nvSpPr>
        <p:spPr>
          <a:xfrm>
            <a:off x="8909863" y="3647750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CSI Install on EKS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5C6F879-763D-24FF-6F78-4739D176088F}"/>
              </a:ext>
            </a:extLst>
          </p:cNvPr>
          <p:cNvSpPr/>
          <p:nvPr/>
        </p:nvSpPr>
        <p:spPr>
          <a:xfrm>
            <a:off x="8909863" y="4401399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Static Provisioning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C2F3EBD-34F9-3B45-1FED-6879FFB1B249}"/>
              </a:ext>
            </a:extLst>
          </p:cNvPr>
          <p:cNvSpPr/>
          <p:nvPr/>
        </p:nvSpPr>
        <p:spPr>
          <a:xfrm>
            <a:off x="8909863" y="5169084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Dynamic Provisioning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6A5142-F785-560E-4A2E-DC3381BF6D60}"/>
              </a:ext>
            </a:extLst>
          </p:cNvPr>
          <p:cNvSpPr/>
          <p:nvPr/>
        </p:nvSpPr>
        <p:spPr>
          <a:xfrm>
            <a:off x="7838578" y="3685420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3822E91-B5D8-4CDF-171D-DD40B721E39A}"/>
              </a:ext>
            </a:extLst>
          </p:cNvPr>
          <p:cNvSpPr/>
          <p:nvPr/>
        </p:nvSpPr>
        <p:spPr>
          <a:xfrm>
            <a:off x="7838578" y="4439069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C63284-4EA3-9EC2-A045-4CC30C6AEF5B}"/>
              </a:ext>
            </a:extLst>
          </p:cNvPr>
          <p:cNvSpPr/>
          <p:nvPr/>
        </p:nvSpPr>
        <p:spPr>
          <a:xfrm>
            <a:off x="7838578" y="5206754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248A33F-A0B4-FD26-1A27-C688F0D60D0D}"/>
              </a:ext>
            </a:extLst>
          </p:cNvPr>
          <p:cNvSpPr/>
          <p:nvPr/>
        </p:nvSpPr>
        <p:spPr>
          <a:xfrm>
            <a:off x="8135149" y="1888320"/>
            <a:ext cx="5970995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19">
            <a:extLst>
              <a:ext uri="{FF2B5EF4-FFF2-40B4-BE49-F238E27FC236}">
                <a16:creationId xmlns:a16="http://schemas.microsoft.com/office/drawing/2014/main" id="{AAB86A0D-F084-EE47-AF5F-9E8409AC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30" y="19824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1">
            <a:extLst>
              <a:ext uri="{FF2B5EF4-FFF2-40B4-BE49-F238E27FC236}">
                <a16:creationId xmlns:a16="http://schemas.microsoft.com/office/drawing/2014/main" id="{37E2FA2E-1B55-CA4E-34D8-057A93AA4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493" y="2746052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B5A25D7C-936E-D0EE-6BAD-E85523119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4096" y="285047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4" name="Graphic 27">
            <a:extLst>
              <a:ext uri="{FF2B5EF4-FFF2-40B4-BE49-F238E27FC236}">
                <a16:creationId xmlns:a16="http://schemas.microsoft.com/office/drawing/2014/main" id="{479E7A0C-9D74-9D7E-A1CB-F171A26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9846185" y="19967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23">
            <a:extLst>
              <a:ext uri="{FF2B5EF4-FFF2-40B4-BE49-F238E27FC236}">
                <a16:creationId xmlns:a16="http://schemas.microsoft.com/office/drawing/2014/main" id="{CAB8651E-BFF8-038F-6DC3-4565FFF70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0311" y="285047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6" name="Graphic 27">
            <a:extLst>
              <a:ext uri="{FF2B5EF4-FFF2-40B4-BE49-F238E27FC236}">
                <a16:creationId xmlns:a16="http://schemas.microsoft.com/office/drawing/2014/main" id="{12B6462D-FBD9-B271-2E2D-C15C87FA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0902400" y="19967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23">
            <a:extLst>
              <a:ext uri="{FF2B5EF4-FFF2-40B4-BE49-F238E27FC236}">
                <a16:creationId xmlns:a16="http://schemas.microsoft.com/office/drawing/2014/main" id="{7894C945-C4DD-5DAE-ACC1-D3E3422C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0029" y="2860630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8" name="Graphic 27">
            <a:extLst>
              <a:ext uri="{FF2B5EF4-FFF2-40B4-BE49-F238E27FC236}">
                <a16:creationId xmlns:a16="http://schemas.microsoft.com/office/drawing/2014/main" id="{CFFB4A73-A035-EE1A-5CF3-6DCED62A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1882118" y="20068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3">
            <a:extLst>
              <a:ext uri="{FF2B5EF4-FFF2-40B4-BE49-F238E27FC236}">
                <a16:creationId xmlns:a16="http://schemas.microsoft.com/office/drawing/2014/main" id="{6B5CDB7B-7CB3-7E77-9809-99B42A278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6074" y="2870518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70" name="Graphic 27">
            <a:extLst>
              <a:ext uri="{FF2B5EF4-FFF2-40B4-BE49-F238E27FC236}">
                <a16:creationId xmlns:a16="http://schemas.microsoft.com/office/drawing/2014/main" id="{8DDC189B-8EF3-DB26-21DE-F4B17A36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2918163" y="201675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15EDEFD-8C9C-216B-A6AA-B3CEDE41CC99}"/>
              </a:ext>
            </a:extLst>
          </p:cNvPr>
          <p:cNvSpPr/>
          <p:nvPr/>
        </p:nvSpPr>
        <p:spPr>
          <a:xfrm>
            <a:off x="8928604" y="5949455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Mounts for Fargate Workloads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48E0FE5-210E-FD42-2178-6C2D858C9268}"/>
              </a:ext>
            </a:extLst>
          </p:cNvPr>
          <p:cNvSpPr/>
          <p:nvPr/>
        </p:nvSpPr>
        <p:spPr>
          <a:xfrm>
            <a:off x="7857319" y="5987125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3FD2D5A-FCFC-A248-575D-4EF0F6204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117" y="486082"/>
            <a:ext cx="2564166" cy="867109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D6C094E5-5DDE-83AD-7690-6633413F2901}"/>
              </a:ext>
            </a:extLst>
          </p:cNvPr>
          <p:cNvSpPr/>
          <p:nvPr/>
        </p:nvSpPr>
        <p:spPr>
          <a:xfrm>
            <a:off x="1392689" y="825721"/>
            <a:ext cx="4969596" cy="77243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EBS CSI Controller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F716BAD-97E3-B913-C5D1-AB32C3C3AFD6}"/>
              </a:ext>
            </a:extLst>
          </p:cNvPr>
          <p:cNvSpPr/>
          <p:nvPr/>
        </p:nvSpPr>
        <p:spPr>
          <a:xfrm>
            <a:off x="8729954" y="832986"/>
            <a:ext cx="4969596" cy="7724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EFS CSI Controller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EE9872A-1532-FAA6-DBF3-4F4BF4B85D58}"/>
              </a:ext>
            </a:extLst>
          </p:cNvPr>
          <p:cNvSpPr/>
          <p:nvPr/>
        </p:nvSpPr>
        <p:spPr>
          <a:xfrm>
            <a:off x="1529955" y="5865379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EBS Volumes Resizing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137550C-7F7D-DB2E-1197-D09B71B9F5EF}"/>
              </a:ext>
            </a:extLst>
          </p:cNvPr>
          <p:cNvSpPr/>
          <p:nvPr/>
        </p:nvSpPr>
        <p:spPr>
          <a:xfrm>
            <a:off x="458670" y="5903049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419C4B-53F0-C1F8-D036-BC780E23CED9}"/>
              </a:ext>
            </a:extLst>
          </p:cNvPr>
          <p:cNvSpPr/>
          <p:nvPr/>
        </p:nvSpPr>
        <p:spPr>
          <a:xfrm>
            <a:off x="1480998" y="6578656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EBS CSI Install using EKS Add-On 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520483-D1E0-5AF2-54FD-DAAB0D2ECB8E}"/>
              </a:ext>
            </a:extLst>
          </p:cNvPr>
          <p:cNvSpPr/>
          <p:nvPr/>
        </p:nvSpPr>
        <p:spPr>
          <a:xfrm>
            <a:off x="409713" y="6616326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31446172-3695-ED42-BC4D-82E6B2E82C0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7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24" grpId="0"/>
      <p:bldP spid="26" grpId="0"/>
      <p:bldP spid="28" grpId="0"/>
      <p:bldP spid="30" grpId="0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0" grpId="0" animBg="1"/>
      <p:bldP spid="62" grpId="0"/>
      <p:bldP spid="63" grpId="0"/>
      <p:bldP spid="65" grpId="0"/>
      <p:bldP spid="67" grpId="0"/>
      <p:bldP spid="69" grpId="0"/>
      <p:bldP spid="72" grpId="0" animBg="1"/>
      <p:bldP spid="73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7D99F97-FADF-954E-906A-5E5B8348D5A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6FCA8EF-0C5B-4D46-997B-6D53D5C3513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B7AB0A2-A546-C24E-B8E9-A57F7C546CD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3DC3DFD-A510-A541-BA57-E3CE884F075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B5EF081-349F-1F44-825F-963AEDCC331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44ECFB1-9B10-874F-99F8-A5BF911841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BB92C3E-3BE4-4A4A-856C-3F94970DA62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943B871-2157-9C4C-8E8E-5DBB3CFF28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D6A1CCA-6543-B042-8474-BE083CA087B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A36830E-785F-5747-8505-65DA68F387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6FF98E-ACC7-6911-4206-975EB998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0" y="-301238"/>
            <a:ext cx="12618720" cy="1188851"/>
          </a:xfrm>
        </p:spPr>
        <p:txBody>
          <a:bodyPr/>
          <a:lstStyle/>
          <a:p>
            <a:r>
              <a:rPr lang="en-US" dirty="0"/>
              <a:t>AWS EKS Autoscaling, Monitoring &amp; Logging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036EB-8CEF-4AFB-115E-F6023E2DA608}"/>
              </a:ext>
            </a:extLst>
          </p:cNvPr>
          <p:cNvCxnSpPr>
            <a:cxnSpLocks/>
          </p:cNvCxnSpPr>
          <p:nvPr/>
        </p:nvCxnSpPr>
        <p:spPr>
          <a:xfrm>
            <a:off x="7278624" y="1036320"/>
            <a:ext cx="12950" cy="65471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5983917-6ACC-5899-3AAB-5054FDC6A0AA}"/>
              </a:ext>
            </a:extLst>
          </p:cNvPr>
          <p:cNvSpPr/>
          <p:nvPr/>
        </p:nvSpPr>
        <p:spPr>
          <a:xfrm>
            <a:off x="1529955" y="3139926"/>
            <a:ext cx="5196281" cy="666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Cluster Autoscaler Install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2F0AE3-678A-9F15-10F9-666BCA9DAFD0}"/>
              </a:ext>
            </a:extLst>
          </p:cNvPr>
          <p:cNvSpPr/>
          <p:nvPr/>
        </p:nvSpPr>
        <p:spPr>
          <a:xfrm>
            <a:off x="1495443" y="4044767"/>
            <a:ext cx="5196281" cy="666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Cluster Autoscaler Testing using Sample App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2D09C7-A70E-59D4-6629-3BCBC2544A5C}"/>
              </a:ext>
            </a:extLst>
          </p:cNvPr>
          <p:cNvSpPr/>
          <p:nvPr/>
        </p:nvSpPr>
        <p:spPr>
          <a:xfrm>
            <a:off x="1495443" y="4953481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Horizontal Pod Autoscaler with Sample App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95E7A7-7692-9ABD-9E27-029E5305D0C6}"/>
              </a:ext>
            </a:extLst>
          </p:cNvPr>
          <p:cNvSpPr/>
          <p:nvPr/>
        </p:nvSpPr>
        <p:spPr>
          <a:xfrm>
            <a:off x="458670" y="3177596"/>
            <a:ext cx="968770" cy="5451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FF63B0-1166-B91C-581B-47FAF7E3EB9A}"/>
              </a:ext>
            </a:extLst>
          </p:cNvPr>
          <p:cNvSpPr/>
          <p:nvPr/>
        </p:nvSpPr>
        <p:spPr>
          <a:xfrm>
            <a:off x="424158" y="4082437"/>
            <a:ext cx="968770" cy="5451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4848A-3BEA-740C-3E0D-A144B1367842}"/>
              </a:ext>
            </a:extLst>
          </p:cNvPr>
          <p:cNvSpPr/>
          <p:nvPr/>
        </p:nvSpPr>
        <p:spPr>
          <a:xfrm>
            <a:off x="424158" y="4991151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05C9F72-4019-7ED7-4128-FC1EA1494B16}"/>
              </a:ext>
            </a:extLst>
          </p:cNvPr>
          <p:cNvSpPr/>
          <p:nvPr/>
        </p:nvSpPr>
        <p:spPr>
          <a:xfrm>
            <a:off x="8909863" y="3422557"/>
            <a:ext cx="5196281" cy="66687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Monitoring &amp; Logging 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(Implement using </a:t>
            </a:r>
            <a:r>
              <a:rPr lang="en-US" sz="2400" dirty="0" err="1">
                <a:solidFill>
                  <a:srgbClr val="FFFF00"/>
                </a:solidFill>
              </a:rPr>
              <a:t>kubectl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C2F3EBD-34F9-3B45-1FED-6879FFB1B249}"/>
              </a:ext>
            </a:extLst>
          </p:cNvPr>
          <p:cNvSpPr/>
          <p:nvPr/>
        </p:nvSpPr>
        <p:spPr>
          <a:xfrm>
            <a:off x="8909863" y="5418175"/>
            <a:ext cx="5196281" cy="66687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Monitoring &amp; Logging 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(Automate with Terraform)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6A5142-F785-560E-4A2E-DC3381BF6D60}"/>
              </a:ext>
            </a:extLst>
          </p:cNvPr>
          <p:cNvSpPr/>
          <p:nvPr/>
        </p:nvSpPr>
        <p:spPr>
          <a:xfrm>
            <a:off x="7838578" y="3460227"/>
            <a:ext cx="968770" cy="545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C63284-4EA3-9EC2-A045-4CC30C6AEF5B}"/>
              </a:ext>
            </a:extLst>
          </p:cNvPr>
          <p:cNvSpPr/>
          <p:nvPr/>
        </p:nvSpPr>
        <p:spPr>
          <a:xfrm>
            <a:off x="7838578" y="5455845"/>
            <a:ext cx="968770" cy="545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3FD2D5A-FCFC-A248-575D-4EF0F620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2" y="561823"/>
            <a:ext cx="3127351" cy="1057558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D6C094E5-5DDE-83AD-7690-6633413F2901}"/>
              </a:ext>
            </a:extLst>
          </p:cNvPr>
          <p:cNvSpPr/>
          <p:nvPr/>
        </p:nvSpPr>
        <p:spPr>
          <a:xfrm>
            <a:off x="1388752" y="1471191"/>
            <a:ext cx="4969596" cy="1057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Autoscaling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F716BAD-97E3-B913-C5D1-AB32C3C3AFD6}"/>
              </a:ext>
            </a:extLst>
          </p:cNvPr>
          <p:cNvSpPr/>
          <p:nvPr/>
        </p:nvSpPr>
        <p:spPr>
          <a:xfrm>
            <a:off x="8807348" y="1515440"/>
            <a:ext cx="4969596" cy="10575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Monitoring &amp; Logging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EE9872A-1532-FAA6-DBF3-4F4BF4B85D58}"/>
              </a:ext>
            </a:extLst>
          </p:cNvPr>
          <p:cNvSpPr/>
          <p:nvPr/>
        </p:nvSpPr>
        <p:spPr>
          <a:xfrm>
            <a:off x="1529955" y="5865379"/>
            <a:ext cx="5196281" cy="6668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Vertical Pod Autoscaler Install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137550C-7F7D-DB2E-1197-D09B71B9F5EF}"/>
              </a:ext>
            </a:extLst>
          </p:cNvPr>
          <p:cNvSpPr/>
          <p:nvPr/>
        </p:nvSpPr>
        <p:spPr>
          <a:xfrm>
            <a:off x="458670" y="5903049"/>
            <a:ext cx="968770" cy="5451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419C4B-53F0-C1F8-D036-BC780E23CED9}"/>
              </a:ext>
            </a:extLst>
          </p:cNvPr>
          <p:cNvSpPr/>
          <p:nvPr/>
        </p:nvSpPr>
        <p:spPr>
          <a:xfrm>
            <a:off x="1495443" y="6718602"/>
            <a:ext cx="5196281" cy="6668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Vertical Pod Autoscaler Testing with Sample App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520483-D1E0-5AF2-54FD-DAAB0D2ECB8E}"/>
              </a:ext>
            </a:extLst>
          </p:cNvPr>
          <p:cNvSpPr/>
          <p:nvPr/>
        </p:nvSpPr>
        <p:spPr>
          <a:xfrm>
            <a:off x="424158" y="6756272"/>
            <a:ext cx="968770" cy="5451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2B5F23-DE44-280F-70D6-61E47A37C46C}"/>
              </a:ext>
            </a:extLst>
          </p:cNvPr>
          <p:cNvSpPr/>
          <p:nvPr/>
        </p:nvSpPr>
        <p:spPr>
          <a:xfrm>
            <a:off x="8909863" y="4156479"/>
            <a:ext cx="2599385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784D18-B068-69B8-B209-2BA763F14EE2}"/>
              </a:ext>
            </a:extLst>
          </p:cNvPr>
          <p:cNvSpPr/>
          <p:nvPr/>
        </p:nvSpPr>
        <p:spPr>
          <a:xfrm>
            <a:off x="11572345" y="4164991"/>
            <a:ext cx="2494949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73B8778-D391-D6E4-05B5-790526495047}"/>
              </a:ext>
            </a:extLst>
          </p:cNvPr>
          <p:cNvSpPr/>
          <p:nvPr/>
        </p:nvSpPr>
        <p:spPr>
          <a:xfrm>
            <a:off x="8972960" y="6159932"/>
            <a:ext cx="2599385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6F24984-B586-8FC2-DA5F-4D151CEAFA96}"/>
              </a:ext>
            </a:extLst>
          </p:cNvPr>
          <p:cNvSpPr/>
          <p:nvPr/>
        </p:nvSpPr>
        <p:spPr>
          <a:xfrm>
            <a:off x="11635442" y="6168444"/>
            <a:ext cx="2494949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BD1127E-F1E1-3442-BCB7-E886EF30F11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564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2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3" grpId="0" animBg="1"/>
      <p:bldP spid="53" grpId="0" animBg="1"/>
      <p:bldP spid="54" grpId="0" animBg="1"/>
      <p:bldP spid="5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46DE6A1-D9E4-3646-A3E0-612EF6381F2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A29EE6E-CEC5-CB4A-BE5D-91F280D2854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1435D19-6285-2446-B8A2-EADE49E9960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DAB4BB1-6844-244C-B777-723EE9094A5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949" y="2687141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2060"/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Cluster &amp; Node Groups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using Terraform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731" y="2466553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8CC0D34-87D9-C742-B7A3-9E6BB492B7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514212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7D1ED8-F5E2-B445-A5F0-92F3D3BF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914"/>
            <a:ext cx="12618720" cy="1188851"/>
          </a:xfrm>
        </p:spPr>
        <p:txBody>
          <a:bodyPr/>
          <a:lstStyle/>
          <a:p>
            <a:r>
              <a:rPr lang="en-US" dirty="0"/>
              <a:t>EKS Cluster Creation Options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70DB4-07B9-D543-979F-D277D075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9" y="1940775"/>
            <a:ext cx="4432300" cy="57531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3D2B8-3E02-1F47-A9B5-25BC9C14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89" y="1940774"/>
            <a:ext cx="8283572" cy="57531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E8A234-8779-C44C-8AA7-2F37491D4C59}"/>
              </a:ext>
            </a:extLst>
          </p:cNvPr>
          <p:cNvSpPr/>
          <p:nvPr/>
        </p:nvSpPr>
        <p:spPr>
          <a:xfrm>
            <a:off x="224295" y="1029937"/>
            <a:ext cx="4656051" cy="669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2E4692-1C41-4C48-A9C3-FA3BC033B3B1}"/>
              </a:ext>
            </a:extLst>
          </p:cNvPr>
          <p:cNvSpPr/>
          <p:nvPr/>
        </p:nvSpPr>
        <p:spPr>
          <a:xfrm>
            <a:off x="6062889" y="1029937"/>
            <a:ext cx="8283572" cy="669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 from Terraform Public Registry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932663-6151-6E41-9710-C40971A2F078}"/>
              </a:ext>
            </a:extLst>
          </p:cNvPr>
          <p:cNvCxnSpPr>
            <a:cxnSpLocks/>
          </p:cNvCxnSpPr>
          <p:nvPr/>
        </p:nvCxnSpPr>
        <p:spPr>
          <a:xfrm>
            <a:off x="5274527" y="802888"/>
            <a:ext cx="0" cy="6890987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BFF63A3A-94DE-BC4D-94C6-F628386C5F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57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4D2DD-A68E-9D49-9AA5-A2CF078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Resources - High Level Breakdown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A936DD-53E2-0B47-8874-743CC3D1BAC0}"/>
              </a:ext>
            </a:extLst>
          </p:cNvPr>
          <p:cNvSpPr/>
          <p:nvPr/>
        </p:nvSpPr>
        <p:spPr>
          <a:xfrm>
            <a:off x="508590" y="2887816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Subnets (Public / Private)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D4BFD6-482A-994D-AE78-D53B041BDE7E}"/>
              </a:ext>
            </a:extLst>
          </p:cNvPr>
          <p:cNvSpPr/>
          <p:nvPr/>
        </p:nvSpPr>
        <p:spPr>
          <a:xfrm>
            <a:off x="508590" y="3830904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Tables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637833-62ED-7B40-A8D0-3E7274E15781}"/>
              </a:ext>
            </a:extLst>
          </p:cNvPr>
          <p:cNvSpPr/>
          <p:nvPr/>
        </p:nvSpPr>
        <p:spPr>
          <a:xfrm>
            <a:off x="508590" y="4773992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 Gateway + Elastic IP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495F1C-DD86-C044-A92D-85E962BD0A70}"/>
              </a:ext>
            </a:extLst>
          </p:cNvPr>
          <p:cNvSpPr/>
          <p:nvPr/>
        </p:nvSpPr>
        <p:spPr>
          <a:xfrm>
            <a:off x="508590" y="5717080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Gateway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48BCD0-6F8A-3743-8433-E4E42FA42385}"/>
              </a:ext>
            </a:extLst>
          </p:cNvPr>
          <p:cNvSpPr/>
          <p:nvPr/>
        </p:nvSpPr>
        <p:spPr>
          <a:xfrm>
            <a:off x="7728095" y="2887819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IAM Role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F03648-3000-684D-8BF0-B5B96C0858D1}"/>
              </a:ext>
            </a:extLst>
          </p:cNvPr>
          <p:cNvSpPr/>
          <p:nvPr/>
        </p:nvSpPr>
        <p:spPr>
          <a:xfrm>
            <a:off x="7728095" y="3830907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B68B911-336F-6348-952A-A39F28F9947E}"/>
              </a:ext>
            </a:extLst>
          </p:cNvPr>
          <p:cNvSpPr/>
          <p:nvPr/>
        </p:nvSpPr>
        <p:spPr>
          <a:xfrm>
            <a:off x="7728095" y="4773995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Network Interfaces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6176221-4C06-AF4B-A8EB-48FB4A74862C}"/>
              </a:ext>
            </a:extLst>
          </p:cNvPr>
          <p:cNvSpPr/>
          <p:nvPr/>
        </p:nvSpPr>
        <p:spPr>
          <a:xfrm>
            <a:off x="11414048" y="2887818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IAM Role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349BF98-9339-B940-80BE-255A9D6799B0}"/>
              </a:ext>
            </a:extLst>
          </p:cNvPr>
          <p:cNvSpPr/>
          <p:nvPr/>
        </p:nvSpPr>
        <p:spPr>
          <a:xfrm>
            <a:off x="11414048" y="3830906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EA66A0C-ED58-8A48-ACDA-9DFBBA2D1C57}"/>
              </a:ext>
            </a:extLst>
          </p:cNvPr>
          <p:cNvSpPr/>
          <p:nvPr/>
        </p:nvSpPr>
        <p:spPr>
          <a:xfrm>
            <a:off x="11414048" y="4773994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Network Interfaces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C1797F9-1D95-5240-ABD4-A00A44568CC9}"/>
              </a:ext>
            </a:extLst>
          </p:cNvPr>
          <p:cNvSpPr/>
          <p:nvPr/>
        </p:nvSpPr>
        <p:spPr>
          <a:xfrm>
            <a:off x="11414048" y="5717081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Worker Nodes</a:t>
            </a:r>
          </a:p>
          <a:p>
            <a:pPr algn="ctr"/>
            <a:r>
              <a:rPr lang="en-US" dirty="0"/>
              <a:t>EC2 Instances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414A053-97E5-0244-A360-78E44AD559CF}"/>
              </a:ext>
            </a:extLst>
          </p:cNvPr>
          <p:cNvSpPr/>
          <p:nvPr/>
        </p:nvSpPr>
        <p:spPr>
          <a:xfrm>
            <a:off x="4118342" y="2935489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EC2 Instance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F95B279-FCCA-AA4C-AA73-4FB84F2960C2}"/>
              </a:ext>
            </a:extLst>
          </p:cNvPr>
          <p:cNvSpPr/>
          <p:nvPr/>
        </p:nvSpPr>
        <p:spPr>
          <a:xfrm>
            <a:off x="4118342" y="3878577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A6CC0-154F-ED40-898B-6889A0C57723}"/>
              </a:ext>
            </a:extLst>
          </p:cNvPr>
          <p:cNvSpPr/>
          <p:nvPr/>
        </p:nvSpPr>
        <p:spPr>
          <a:xfrm>
            <a:off x="4118342" y="4821665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Elastic IP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7DFDEFD-AE8D-7048-B83C-B0CA5F14911A}"/>
              </a:ext>
            </a:extLst>
          </p:cNvPr>
          <p:cNvSpPr/>
          <p:nvPr/>
        </p:nvSpPr>
        <p:spPr>
          <a:xfrm>
            <a:off x="292398" y="1116419"/>
            <a:ext cx="6916476" cy="6305107"/>
          </a:xfrm>
          <a:prstGeom prst="roundRect">
            <a:avLst>
              <a:gd name="adj" fmla="val 469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FE93F46-D533-954A-AD88-4029C6A6E787}"/>
              </a:ext>
            </a:extLst>
          </p:cNvPr>
          <p:cNvSpPr/>
          <p:nvPr/>
        </p:nvSpPr>
        <p:spPr>
          <a:xfrm>
            <a:off x="7421527" y="1119964"/>
            <a:ext cx="7081281" cy="6305107"/>
          </a:xfrm>
          <a:prstGeom prst="roundRect">
            <a:avLst>
              <a:gd name="adj" fmla="val 469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E5F8E5-DEDD-754E-9168-F51C400949B0}"/>
              </a:ext>
            </a:extLst>
          </p:cNvPr>
          <p:cNvSpPr/>
          <p:nvPr/>
        </p:nvSpPr>
        <p:spPr>
          <a:xfrm>
            <a:off x="508590" y="1567770"/>
            <a:ext cx="2961132" cy="7123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VPC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7B6803-AB75-0444-8991-4EDBF60B127B}"/>
              </a:ext>
            </a:extLst>
          </p:cNvPr>
          <p:cNvSpPr/>
          <p:nvPr/>
        </p:nvSpPr>
        <p:spPr>
          <a:xfrm>
            <a:off x="4118342" y="1567770"/>
            <a:ext cx="2923954" cy="71238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Bastion Host</a:t>
            </a:r>
          </a:p>
          <a:p>
            <a:pPr algn="ctr"/>
            <a:r>
              <a:rPr lang="en-US" sz="2400" b="1" dirty="0"/>
              <a:t>(Optional)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D7B071-96EC-0C40-AFA6-BA2BC166782F}"/>
              </a:ext>
            </a:extLst>
          </p:cNvPr>
          <p:cNvSpPr/>
          <p:nvPr/>
        </p:nvSpPr>
        <p:spPr>
          <a:xfrm>
            <a:off x="7728095" y="1647168"/>
            <a:ext cx="2961132" cy="71238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EKS Cluster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C6D8BBE-FF4F-954A-9728-EBA716DC7D1E}"/>
              </a:ext>
            </a:extLst>
          </p:cNvPr>
          <p:cNvSpPr/>
          <p:nvPr/>
        </p:nvSpPr>
        <p:spPr>
          <a:xfrm>
            <a:off x="11337847" y="1647168"/>
            <a:ext cx="2923954" cy="71238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EKS Node Group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A40D02-34D5-A44D-ACD8-2EE601885785}"/>
              </a:ext>
            </a:extLst>
          </p:cNvPr>
          <p:cNvSpPr txBox="1"/>
          <p:nvPr/>
        </p:nvSpPr>
        <p:spPr>
          <a:xfrm>
            <a:off x="2300140" y="6990639"/>
            <a:ext cx="293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Pre-requisite Resources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18B53C-34BC-174A-9F82-90117A2D70C2}"/>
              </a:ext>
            </a:extLst>
          </p:cNvPr>
          <p:cNvSpPr txBox="1"/>
          <p:nvPr/>
        </p:nvSpPr>
        <p:spPr>
          <a:xfrm>
            <a:off x="10034926" y="6932812"/>
            <a:ext cx="18544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Resources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2DEEFB5-7B84-D442-B625-7A83A8B2CC45}"/>
              </a:ext>
            </a:extLst>
          </p:cNvPr>
          <p:cNvSpPr/>
          <p:nvPr/>
        </p:nvSpPr>
        <p:spPr>
          <a:xfrm>
            <a:off x="7765273" y="5734481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26F461A-BFB9-DF49-9E66-2B170590EF8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295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063365C-D1FB-9340-BA43-B9FBC38603BB}"/>
              </a:ext>
            </a:extLst>
          </p:cNvPr>
          <p:cNvSpPr/>
          <p:nvPr/>
        </p:nvSpPr>
        <p:spPr>
          <a:xfrm>
            <a:off x="45643" y="7434172"/>
            <a:ext cx="489098" cy="2999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A597A124-34F0-4249-B73D-DACAB2CD3A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8112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6" grpId="0" animBg="1"/>
      <p:bldP spid="27" grpId="0" animBg="1"/>
      <p:bldP spid="36" grpId="0"/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48" grpId="0"/>
      <p:bldP spid="61" grpId="0"/>
      <p:bldP spid="3" grpId="0" animBg="1"/>
      <p:bldP spid="57" grpId="0"/>
      <p:bldP spid="72" grpId="0" animBg="1"/>
      <p:bldP spid="74" grpId="0"/>
      <p:bldP spid="76" grpId="0"/>
      <p:bldP spid="77" grpId="0"/>
      <p:bldP spid="78" grpId="0" animBg="1"/>
      <p:bldP spid="79" grpId="0"/>
      <p:bldP spid="90" grpId="0"/>
      <p:bldP spid="58" grpId="0"/>
      <p:bldP spid="69" grpId="0"/>
      <p:bldP spid="92" grpId="0" animBg="1"/>
      <p:bldP spid="95" grpId="0"/>
      <p:bldP spid="100" grpId="0"/>
      <p:bldP spid="126" grpId="0"/>
      <p:bldP spid="127" grpId="0"/>
      <p:bldP spid="129" grpId="0"/>
      <p:bldP spid="132" grpId="0"/>
      <p:bldP spid="134" grpId="0"/>
      <p:bldP spid="137" grpId="0"/>
      <p:bldP spid="138" grpId="0" animBg="1"/>
      <p:bldP spid="97" grpId="0"/>
      <p:bldP spid="105" grpId="0"/>
      <p:bldP spid="98" grpId="0" animBg="1"/>
      <p:bldP spid="10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>
            <a:extLst>
              <a:ext uri="{FF2B5EF4-FFF2-40B4-BE49-F238E27FC236}">
                <a16:creationId xmlns:a16="http://schemas.microsoft.com/office/drawing/2014/main" id="{92DCE495-D9A5-8E4E-B4B5-DCD5421B23F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30131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9FF0D-0820-5E4B-94ED-7EBF7F52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2" y="347625"/>
            <a:ext cx="4677031" cy="722275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08C5E2-4E65-1645-94F0-CA97939C7DAE}"/>
              </a:ext>
            </a:extLst>
          </p:cNvPr>
          <p:cNvSpPr/>
          <p:nvPr/>
        </p:nvSpPr>
        <p:spPr>
          <a:xfrm>
            <a:off x="7245424" y="4060426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AWS VPC using Terraform Modules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91AC99-EBF4-5C44-ABBE-ADCE9C43AF44}"/>
              </a:ext>
            </a:extLst>
          </p:cNvPr>
          <p:cNvSpPr/>
          <p:nvPr/>
        </p:nvSpPr>
        <p:spPr>
          <a:xfrm>
            <a:off x="7245424" y="5067463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AWS EC2 Bastion Host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D13BAA-4459-E443-AB79-FE83142D278F}"/>
              </a:ext>
            </a:extLst>
          </p:cNvPr>
          <p:cNvSpPr/>
          <p:nvPr/>
        </p:nvSpPr>
        <p:spPr>
          <a:xfrm>
            <a:off x="7245424" y="3053389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generic variables and Local 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64BDB-9D7D-564F-B70D-285FE9B129DF}"/>
              </a:ext>
            </a:extLst>
          </p:cNvPr>
          <p:cNvSpPr/>
          <p:nvPr/>
        </p:nvSpPr>
        <p:spPr>
          <a:xfrm>
            <a:off x="7245425" y="1272105"/>
            <a:ext cx="6517358" cy="12971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C1 to C4-07 same as previous Section-07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4EF563-ADB9-FA4A-A1BC-67A2F00A1EDB}"/>
              </a:ext>
            </a:extLst>
          </p:cNvPr>
          <p:cNvSpPr/>
          <p:nvPr/>
        </p:nvSpPr>
        <p:spPr>
          <a:xfrm>
            <a:off x="414670" y="3018422"/>
            <a:ext cx="3285460" cy="7029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953730-DCE5-DC4A-8996-42BF4A2A747C}"/>
              </a:ext>
            </a:extLst>
          </p:cNvPr>
          <p:cNvSpPr/>
          <p:nvPr/>
        </p:nvSpPr>
        <p:spPr>
          <a:xfrm>
            <a:off x="414670" y="3805231"/>
            <a:ext cx="3285460" cy="104321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DABA6F-D76F-524E-AAE5-F3E5ED617391}"/>
              </a:ext>
            </a:extLst>
          </p:cNvPr>
          <p:cNvSpPr/>
          <p:nvPr/>
        </p:nvSpPr>
        <p:spPr>
          <a:xfrm>
            <a:off x="414669" y="4932282"/>
            <a:ext cx="4146697" cy="2542406"/>
          </a:xfrm>
          <a:prstGeom prst="roundRect">
            <a:avLst>
              <a:gd name="adj" fmla="val 579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9177648-5943-3340-AB10-B69C70F8A65A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rot="10800000" flipV="1">
            <a:off x="3700130" y="3349819"/>
            <a:ext cx="3545294" cy="20089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3191984-C280-7A46-8978-E9C8C60236D4}"/>
              </a:ext>
            </a:extLst>
          </p:cNvPr>
          <p:cNvCxnSpPr>
            <a:stCxn id="6" idx="1"/>
            <a:endCxn id="12" idx="3"/>
          </p:cNvCxnSpPr>
          <p:nvPr/>
        </p:nvCxnSpPr>
        <p:spPr>
          <a:xfrm rot="10800000">
            <a:off x="3700130" y="4326839"/>
            <a:ext cx="3545294" cy="30018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E09234C-EF63-B142-865A-150E31D3B790}"/>
              </a:ext>
            </a:extLst>
          </p:cNvPr>
          <p:cNvCxnSpPr>
            <a:stCxn id="7" idx="1"/>
            <a:endCxn id="13" idx="3"/>
          </p:cNvCxnSpPr>
          <p:nvPr/>
        </p:nvCxnSpPr>
        <p:spPr>
          <a:xfrm rot="10800000" flipV="1">
            <a:off x="4561366" y="5363893"/>
            <a:ext cx="2684058" cy="839591"/>
          </a:xfrm>
          <a:prstGeom prst="bentConnector3">
            <a:avLst>
              <a:gd name="adj1" fmla="val 6386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617F6A04-FA80-2640-B6D4-BA78368BCA2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7914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101679</TotalTime>
  <Words>30142</Words>
  <Application>Microsoft Macintosh PowerPoint</Application>
  <PresentationFormat>Custom</PresentationFormat>
  <Paragraphs>7432</Paragraphs>
  <Slides>456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456</vt:i4>
      </vt:variant>
    </vt:vector>
  </HeadingPairs>
  <TitlesOfParts>
    <vt:vector size="462" baseType="lpstr">
      <vt:lpstr>Aharoni</vt:lpstr>
      <vt:lpstr>Arial</vt:lpstr>
      <vt:lpstr>Calibri</vt:lpstr>
      <vt:lpstr>Calibri Light</vt:lpstr>
      <vt:lpstr>Monaco</vt:lpstr>
      <vt:lpstr>Office Theme</vt:lpstr>
      <vt:lpstr>Terraform on AWS EKS Kubernetes</vt:lpstr>
      <vt:lpstr>PowerPoint Presentation</vt:lpstr>
      <vt:lpstr>PowerPoint Presentation</vt:lpstr>
      <vt:lpstr>GitHub Step-by-Step Documentation</vt:lpstr>
      <vt:lpstr>How are Terraform Projects organized ?</vt:lpstr>
      <vt:lpstr>How are Terraform Projects organized ?</vt:lpstr>
      <vt:lpstr>How are Terraform Projects organized ?</vt:lpstr>
      <vt:lpstr>AWS EKS Kubernetes Storage</vt:lpstr>
      <vt:lpstr>AWS EKS Autoscaling, Monitoring &amp; Logging</vt:lpstr>
      <vt:lpstr>PowerPoint Presentation</vt:lpstr>
      <vt:lpstr>PowerPoint Presentation</vt:lpstr>
      <vt:lpstr>AWS EKS Load Balancer Controller Demos</vt:lpstr>
      <vt:lpstr>Terraform Providers</vt:lpstr>
      <vt:lpstr>GitHub Repository</vt:lpstr>
      <vt:lpstr>END OF INTRODUCTION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What is SRE?</vt:lpstr>
      <vt:lpstr>PowerPoint Presentation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Types of Provisioners</vt:lpstr>
      <vt:lpstr>Terraform Provisioners</vt:lpstr>
      <vt:lpstr>Provisioners Introduction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EKS Cluster Creation Options using Terraform</vt:lpstr>
      <vt:lpstr>AWS EKS Resources - High Level Breakdown</vt:lpstr>
      <vt:lpstr>EKS Cluster &amp; EKS Node Groups in Public and Private Subnets</vt:lpstr>
      <vt:lpstr>EKS Cluster &amp; EKS Node Groups in Public and Private Subnets</vt:lpstr>
      <vt:lpstr>What are we going to learn ?</vt:lpstr>
      <vt:lpstr>What are we going to learn ?</vt:lpstr>
      <vt:lpstr>PowerPoint Presentation</vt:lpstr>
      <vt:lpstr>EKS Cluster &amp; EKS Node Groups in Public and Private Subnets</vt:lpstr>
      <vt:lpstr>AWS EKS Resources - High Level Breakdown</vt:lpstr>
      <vt:lpstr>EKS Control Plane - Network Interfaces</vt:lpstr>
      <vt:lpstr>EKS ENI</vt:lpstr>
      <vt:lpstr>AWS Elastic Network Interface Basic Understanding</vt:lpstr>
      <vt:lpstr>PowerPoint Presentation</vt:lpstr>
      <vt:lpstr>Kubernetes Sample Application</vt:lpstr>
      <vt:lpstr>Kubernetes Deployment &amp; Services - Architecture</vt:lpstr>
      <vt:lpstr>What are we going to learn ?</vt:lpstr>
      <vt:lpstr>PowerPoint Presentation</vt:lpstr>
      <vt:lpstr>Kubernetes Sample Application</vt:lpstr>
      <vt:lpstr>Terraform Remote State Datasource</vt:lpstr>
      <vt:lpstr>What are we going to learn ?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EKS Cluster</vt:lpstr>
      <vt:lpstr>Terraform Remote State Datasource</vt:lpstr>
      <vt:lpstr>Terraform Remote State Datasource</vt:lpstr>
      <vt:lpstr>Terraform Remote State Datasource </vt:lpstr>
      <vt:lpstr>PowerPoint Presentation</vt:lpstr>
      <vt:lpstr>PowerPoint Presentation</vt:lpstr>
      <vt:lpstr>Terraform Backends</vt:lpstr>
      <vt:lpstr>Terraform Backends</vt:lpstr>
      <vt:lpstr>Terraform Backends</vt:lpstr>
      <vt:lpstr>PowerPoint Presentation</vt:lpstr>
      <vt:lpstr>How to access AWS Services from Workloads running in EKS Cluster? </vt:lpstr>
      <vt:lpstr>Why do Kubernetes Workloads need to access AWS Services ?</vt:lpstr>
      <vt:lpstr>Key Items for IRSA Implementation</vt:lpstr>
      <vt:lpstr>EKS Cluster OpenID Connect Provider URL</vt:lpstr>
      <vt:lpstr>EKS Cluster OpenID Connect Configuration Endpoint</vt:lpstr>
      <vt:lpstr>AWS IAM Identity Provider</vt:lpstr>
      <vt:lpstr>AWS IAM Identity Provider</vt:lpstr>
      <vt:lpstr>AWS IAM Roles for Kubernetes Service Accounts</vt:lpstr>
      <vt:lpstr>IRSA - Functional Flow</vt:lpstr>
      <vt:lpstr>Kubernetes Service Account Mounted Secret - JWT Token</vt:lpstr>
      <vt:lpstr>Kubernetes Service Account Mounted Secret - JWT Token</vt:lpstr>
      <vt:lpstr>What are we going to learn ?</vt:lpstr>
      <vt:lpstr>What are we going to learn ?</vt:lpstr>
      <vt:lpstr>PowerPoint Presentation</vt:lpstr>
      <vt:lpstr>PowerPoint Presentation</vt:lpstr>
      <vt:lpstr>AWS Elastic Block Store - Introduction</vt:lpstr>
      <vt:lpstr>PowerPoint Presentation</vt:lpstr>
      <vt:lpstr>AWS EBS CSI Driver</vt:lpstr>
      <vt:lpstr>AWS EBS CSI Driver </vt:lpstr>
      <vt:lpstr>AWS EBS CSI Driver </vt:lpstr>
      <vt:lpstr>What are we going to learn ?</vt:lpstr>
      <vt:lpstr>What are we going to learn ?</vt:lpstr>
      <vt:lpstr>PowerPoint Presentation</vt:lpstr>
      <vt:lpstr>User Management Web Application - Architecture</vt:lpstr>
      <vt:lpstr>EKS Storage EBS CSI Driver</vt:lpstr>
      <vt:lpstr>EKS Storage EBS CSI Driver</vt:lpstr>
      <vt:lpstr>PowerPoint Presentation</vt:lpstr>
      <vt:lpstr>What are we going to learn ?</vt:lpstr>
      <vt:lpstr>PowerPoint Presentation</vt:lpstr>
      <vt:lpstr>EKS Storage EBS CSI Driver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EBS Volumes - Resize &amp; Retain Features</vt:lpstr>
      <vt:lpstr>What are we going to learn ?</vt:lpstr>
      <vt:lpstr>PowerPoint Presentation</vt:lpstr>
      <vt:lpstr>AWS EBS CSI Driver </vt:lpstr>
      <vt:lpstr>EBS CSI driver as an EKS add-on</vt:lpstr>
      <vt:lpstr>What are we going to learn ?</vt:lpstr>
      <vt:lpstr>What are we going to learn ?</vt:lpstr>
      <vt:lpstr>PowerPoint Presentation</vt:lpstr>
      <vt:lpstr>PowerPoint Presentation</vt:lpstr>
      <vt:lpstr>EKS Authentication &amp; Authorization</vt:lpstr>
      <vt:lpstr>PowerPoint Presentation</vt:lpstr>
      <vt:lpstr>EKS Authentication &amp; Authorization</vt:lpstr>
      <vt:lpstr>EKS Authentication &amp; Authorization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Usecase - Multiple EKS Admin Users</vt:lpstr>
      <vt:lpstr>Usecase - Multiple EKS Admin Users</vt:lpstr>
      <vt:lpstr>PowerPoint Presentation</vt:lpstr>
      <vt:lpstr>PowerPoint Presentation</vt:lpstr>
      <vt:lpstr>Cluster Role</vt:lpstr>
      <vt:lpstr>ClusterRoleBinding &amp; aws-auth ConfigMap</vt:lpstr>
      <vt:lpstr>Usecase</vt:lpstr>
      <vt:lpstr>PowerPoint Presentation</vt:lpstr>
      <vt:lpstr>aws-auth  ConfigMap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EKS - Default ConfigMap</vt:lpstr>
      <vt:lpstr>PowerPoint Presentation</vt:lpstr>
      <vt:lpstr>PowerPoint Presentation</vt:lpstr>
      <vt:lpstr>AWS EKS - ConfigMap with mapUsers</vt:lpstr>
      <vt:lpstr>PowerPoint Presentation</vt:lpstr>
      <vt:lpstr>Provision AWS Basic User as EKS Admin</vt:lpstr>
      <vt:lpstr>PowerPoint Presentation</vt:lpstr>
      <vt:lpstr>PowerPoint Presentation</vt:lpstr>
      <vt:lpstr>AWS EKS - ConfigMap with mapUsers</vt:lpstr>
      <vt:lpstr>AWS IAM Policy - EKS Full Access</vt:lpstr>
      <vt:lpstr>PowerPoint Presentation</vt:lpstr>
      <vt:lpstr>PowerPoint Presentation</vt:lpstr>
      <vt:lpstr>Provision EKS Admins with IAM Users</vt:lpstr>
      <vt:lpstr>What are we going to learn ?</vt:lpstr>
      <vt:lpstr>PowerPoint Presentation</vt:lpstr>
      <vt:lpstr>Usecase - Multiple EKS Admin Users</vt:lpstr>
      <vt:lpstr>Usecase - Multiple EKS Admin Users</vt:lpstr>
      <vt:lpstr>PowerPoint Presentation</vt:lpstr>
      <vt:lpstr>AWS EKS - ConfigMap with mapRoles</vt:lpstr>
      <vt:lpstr>PowerPoint Presentation</vt:lpstr>
      <vt:lpstr>PowerPoint Presentation</vt:lpstr>
      <vt:lpstr>PowerPoint Presentation</vt:lpstr>
      <vt:lpstr>Provision EKS Admins using IAM Roles &amp; IAM Groups </vt:lpstr>
      <vt:lpstr>What are we going to learn ?</vt:lpstr>
      <vt:lpstr>Sample Output of aws-auth ConfigMap after creating EKS Cluster using Terraform</vt:lpstr>
      <vt:lpstr>PowerPoint Presentation</vt:lpstr>
      <vt:lpstr>Kubernetes RBAC </vt:lpstr>
      <vt:lpstr>Kubernetes RBAC</vt:lpstr>
      <vt:lpstr>Kubernetes RBAC</vt:lpstr>
      <vt:lpstr>Cluster Role</vt:lpstr>
      <vt:lpstr>Cluster Role Binding</vt:lpstr>
      <vt:lpstr>PowerPoint Presentation</vt:lpstr>
      <vt:lpstr>PowerPoint Presentation</vt:lpstr>
      <vt:lpstr>aws-auth ConfigMap</vt:lpstr>
      <vt:lpstr>Cluster Role</vt:lpstr>
      <vt:lpstr>Cluster Role Binding</vt:lpstr>
      <vt:lpstr>ClusterRoleBinding &amp; aws-auth ConfigMap</vt:lpstr>
      <vt:lpstr>Provision EKS ReadOnly Users using IAM Roles,  IAM Groups with Kubernetes RBAC (Cluster Role &amp; Cluster Role Binding)</vt:lpstr>
      <vt:lpstr>What are we going to learn ?</vt:lpstr>
      <vt:lpstr>PowerPoint Presentation</vt:lpstr>
      <vt:lpstr>Usecase</vt:lpstr>
      <vt:lpstr>PowerPoint Presentation</vt:lpstr>
      <vt:lpstr>Kubernetes Namespace Dev</vt:lpstr>
      <vt:lpstr>aws-auth  ConfigMap</vt:lpstr>
      <vt:lpstr>Kubernetes Role</vt:lpstr>
      <vt:lpstr>Kubernetes  Role Binding</vt:lpstr>
      <vt:lpstr>aws-auth  ConfigMap</vt:lpstr>
      <vt:lpstr>Provision EKS ReadOnly Users using IAM Roles,  IAM Groups with Kubernetes RBAC (Cluster Role &amp; Cluster Role Binding)</vt:lpstr>
      <vt:lpstr>What are we going to learn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Load Balancer Controller</vt:lpstr>
      <vt:lpstr>What are we going to learn ?</vt:lpstr>
      <vt:lpstr>What are we going to learn ?</vt:lpstr>
      <vt:lpstr>PowerPoint Presentation</vt:lpstr>
      <vt:lpstr>Kubernetes Ingress Class</vt:lpstr>
      <vt:lpstr>Kubernetes Ingress Class</vt:lpstr>
      <vt:lpstr>PowerPoint Presentation</vt:lpstr>
      <vt:lpstr>PowerPoint Presentation</vt:lpstr>
      <vt:lpstr>Ingress Manifest – Key Items</vt:lpstr>
      <vt:lpstr>PowerPoint Presentation</vt:lpstr>
      <vt:lpstr>What are we going to learn ?</vt:lpstr>
      <vt:lpstr>What are we going to learn ?</vt:lpstr>
      <vt:lpstr>How AWS Load Balancer controller works? </vt:lpstr>
      <vt:lpstr>What are we going to learn ?</vt:lpstr>
      <vt:lpstr>PowerPoint Presentation</vt:lpstr>
      <vt:lpstr>PowerPoint Presentation</vt:lpstr>
      <vt:lpstr>AWS EKS ALB Ingress – Context Path Based Routing</vt:lpstr>
      <vt:lpstr>What are we going to learn ?</vt:lpstr>
      <vt:lpstr>PowerPoint Presentation</vt:lpstr>
      <vt:lpstr>Ingress SSL &amp; SSL Redirect</vt:lpstr>
      <vt:lpstr>PowerPoint Presentation</vt:lpstr>
      <vt:lpstr>What are we going to learn ?</vt:lpstr>
      <vt:lpstr>Ingress Annotations</vt:lpstr>
      <vt:lpstr>PowerPoint Presentation</vt:lpstr>
      <vt:lpstr>Kubernetes External DNS</vt:lpstr>
      <vt:lpstr>AWS EKS + External DNS </vt:lpstr>
      <vt:lpstr>What are we going to learn ?</vt:lpstr>
      <vt:lpstr>PowerPoint Presentation</vt:lpstr>
      <vt:lpstr>PowerPoint Presentation</vt:lpstr>
      <vt:lpstr>What are we going to learn ?</vt:lpstr>
      <vt:lpstr>Ingress Annotations</vt:lpstr>
      <vt:lpstr>PowerPoint Presentation</vt:lpstr>
      <vt:lpstr>PowerPoint Presentation</vt:lpstr>
      <vt:lpstr>Kubernetes Service with External DNS</vt:lpstr>
      <vt:lpstr>Kubernetes Service with External DNS</vt:lpstr>
      <vt:lpstr>What are we going to learn ?</vt:lpstr>
      <vt:lpstr>PowerPoint Presentation</vt:lpstr>
      <vt:lpstr>PowerPoint Presentation</vt:lpstr>
      <vt:lpstr>Ingress Name based Virtual Host Routing</vt:lpstr>
      <vt:lpstr>Ingress Named based Virtual Host Routing</vt:lpstr>
      <vt:lpstr>Ingress Name based Virtual Host Routing</vt:lpstr>
      <vt:lpstr>Ingress Named based Virtual Host Routing</vt:lpstr>
      <vt:lpstr>What are we going to learn ?</vt:lpstr>
      <vt:lpstr>PowerPoint Presentation</vt:lpstr>
      <vt:lpstr>Ingress SSL Certificate Discovery using Host</vt:lpstr>
      <vt:lpstr>Ingress SSL Certificate Discovery using Host</vt:lpstr>
      <vt:lpstr>Ingress SSL Certificate Discovery using tls</vt:lpstr>
      <vt:lpstr>Ingress SSL Certificate Discovery using TLS</vt:lpstr>
      <vt:lpstr>What are we going to learn ?</vt:lpstr>
      <vt:lpstr>PowerPoint Presentation</vt:lpstr>
      <vt:lpstr>Without Ingress Groups</vt:lpstr>
      <vt:lpstr>With Ingress Groups</vt:lpstr>
      <vt:lpstr>Ingress Groups</vt:lpstr>
      <vt:lpstr>What are we going to learn ?</vt:lpstr>
      <vt:lpstr>Ingress Groups</vt:lpstr>
      <vt:lpstr>PowerPoint Presentation</vt:lpstr>
      <vt:lpstr>AWS ALB Ingress Target Types</vt:lpstr>
      <vt:lpstr>Ingress Target Types</vt:lpstr>
      <vt:lpstr>PowerPoint Presentation</vt:lpstr>
      <vt:lpstr>Ingress Annotation</vt:lpstr>
      <vt:lpstr>What are we going to learn ?</vt:lpstr>
      <vt:lpstr>PowerPoint Presentation</vt:lpstr>
      <vt:lpstr>Ingress ALB Internal Load Balancer</vt:lpstr>
      <vt:lpstr>Ingress ALB Internal Load Balancer</vt:lpstr>
      <vt:lpstr>Curl Pod</vt:lpstr>
      <vt:lpstr>Curl Pod</vt:lpstr>
      <vt:lpstr>What are we going to learn ?</vt:lpstr>
      <vt:lpstr>PowerPoint Presentation</vt:lpstr>
      <vt:lpstr>Section 36 Demo - Ingress Groups</vt:lpstr>
      <vt:lpstr>Ingress Service - Cross Namespaces</vt:lpstr>
      <vt:lpstr>Ingress Service - Cross Namespaces</vt:lpstr>
      <vt:lpstr>What are we going to learn ?</vt:lpstr>
      <vt:lpstr>PowerPoint Presentation</vt:lpstr>
      <vt:lpstr>Network Load Balancer</vt:lpstr>
      <vt:lpstr>PowerPoint Presentation</vt:lpstr>
      <vt:lpstr>PowerPoint Presentation</vt:lpstr>
      <vt:lpstr>PowerPoint Presentation</vt:lpstr>
      <vt:lpstr>AWS EKS NLB – Basics</vt:lpstr>
      <vt:lpstr>PowerPoint Presentation</vt:lpstr>
      <vt:lpstr>PowerPoint Presentation</vt:lpstr>
      <vt:lpstr>What are we going to learn ?</vt:lpstr>
      <vt:lpstr>PowerPoint Presentation</vt:lpstr>
      <vt:lpstr>AWS EKS NLB - TLS + External DNS</vt:lpstr>
      <vt:lpstr>PowerPoint Presentation</vt:lpstr>
      <vt:lpstr>AWS EKS NLB - Annotations</vt:lpstr>
      <vt:lpstr>AWS EKS NLB - Annotations</vt:lpstr>
      <vt:lpstr>AWS EKS NLB - TLS + External DNS Annotations</vt:lpstr>
      <vt:lpstr>AWS EKS NLB  - Load Balancer</vt:lpstr>
      <vt:lpstr>AWS EKS NLB -Target Groups</vt:lpstr>
      <vt:lpstr>AWS EKS NLB -Target Groups</vt:lpstr>
      <vt:lpstr>AWS EKS NLB -Target Groups</vt:lpstr>
      <vt:lpstr>What are we going to learn ?</vt:lpstr>
      <vt:lpstr>PowerPoint Presentation</vt:lpstr>
      <vt:lpstr>AWS EKS NLB – Internal LB</vt:lpstr>
      <vt:lpstr>PowerPoint Presentation</vt:lpstr>
      <vt:lpstr>AWS EKS NLB - Internal</vt:lpstr>
      <vt:lpstr>Curl Pod</vt:lpstr>
      <vt:lpstr>What are we going to learn ?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with Fargate</vt:lpstr>
      <vt:lpstr>EKS with Fargate</vt:lpstr>
      <vt:lpstr>PowerPoint Presentation</vt:lpstr>
      <vt:lpstr>What are we going to learn ?</vt:lpstr>
      <vt:lpstr>What are we going to learn ?</vt:lpstr>
      <vt:lpstr>PowerPoint Presentation</vt:lpstr>
      <vt:lpstr>PowerPoint Presentation</vt:lpstr>
      <vt:lpstr>Fargate Profile Namespace - fp-ns-app1</vt:lpstr>
      <vt:lpstr>Ingress Service - Annotation for Fargate Workloads</vt:lpstr>
      <vt:lpstr>What are we going to learn ?</vt:lpstr>
      <vt:lpstr>PowerPoint Presentation</vt:lpstr>
      <vt:lpstr>Kubernetes CoreDNS</vt:lpstr>
      <vt:lpstr>AWS Fargate Only EKS Cluster</vt:lpstr>
      <vt:lpstr>PowerPoint Presentation</vt:lpstr>
      <vt:lpstr>AWS Fargate Only EKS Cluster</vt:lpstr>
      <vt:lpstr>AWS Fargate Only EKS Cluster</vt:lpstr>
      <vt:lpstr>What are we going to learn ?</vt:lpstr>
      <vt:lpstr>What are we going to learn ?</vt:lpstr>
      <vt:lpstr>PowerPoint Presentation</vt:lpstr>
      <vt:lpstr>AWS EFS CSI Driver</vt:lpstr>
      <vt:lpstr>AWS EFS CSI Driver </vt:lpstr>
      <vt:lpstr>PowerPoint Presentation</vt:lpstr>
      <vt:lpstr>AWS EFS CSI Driver </vt:lpstr>
      <vt:lpstr>What are we going to learn ?</vt:lpstr>
      <vt:lpstr>What are we going to learn ?</vt:lpstr>
      <vt:lpstr>PowerPoint Presentation</vt:lpstr>
      <vt:lpstr>AWS EKS Storage: EFS Static Provisioning</vt:lpstr>
      <vt:lpstr>PowerPoint Presentation</vt:lpstr>
      <vt:lpstr>PowerPoint Presentation</vt:lpstr>
      <vt:lpstr>What are we going to learn ?</vt:lpstr>
      <vt:lpstr>PowerPoint Presentation</vt:lpstr>
      <vt:lpstr>AWS EKS Storage: EFS Dynamic Provisioning</vt:lpstr>
      <vt:lpstr>PowerPoint Presentation</vt:lpstr>
      <vt:lpstr>PowerPoint Presentation</vt:lpstr>
      <vt:lpstr>What are we going to learn ?</vt:lpstr>
      <vt:lpstr>PowerPoint Presentation</vt:lpstr>
      <vt:lpstr>AWS EFS File System Mount for AWS Fargate Workloads</vt:lpstr>
      <vt:lpstr>PowerPoint Presentation</vt:lpstr>
      <vt:lpstr>PowerPoint Presentation</vt:lpstr>
      <vt:lpstr>What are we going to learn ?</vt:lpstr>
      <vt:lpstr>PowerPoint Presentation</vt:lpstr>
      <vt:lpstr>Cluster Autoscaler</vt:lpstr>
      <vt:lpstr>PowerPoint Presentation</vt:lpstr>
      <vt:lpstr>PowerPoint Presentation</vt:lpstr>
      <vt:lpstr>AWS EKS Cluster Autoscaler</vt:lpstr>
      <vt:lpstr>What are we going to learn ?</vt:lpstr>
      <vt:lpstr>What are we going to learn ?</vt:lpstr>
      <vt:lpstr>What are we going to learn ?</vt:lpstr>
      <vt:lpstr>PowerPoint Presentation</vt:lpstr>
      <vt:lpstr>What are we going to learn ?</vt:lpstr>
      <vt:lpstr>PowerPoint Presentation</vt:lpstr>
      <vt:lpstr>Horizontal Pod Autoscaler</vt:lpstr>
      <vt:lpstr>Kubernetes Metrics Server</vt:lpstr>
      <vt:lpstr>Kubernetes Horizontal Pod Autoscaler</vt:lpstr>
      <vt:lpstr>How is HPA configured?</vt:lpstr>
      <vt:lpstr>Horizontal Pod Autoscaler - YAML Manifest</vt:lpstr>
      <vt:lpstr>Horizontal Pod Autoscaler - Terraform Manifest</vt:lpstr>
      <vt:lpstr>What are we going to learn ?</vt:lpstr>
      <vt:lpstr>What are we going to learn ?</vt:lpstr>
      <vt:lpstr>What are we going to learn ?</vt:lpstr>
      <vt:lpstr>PowerPoint Presentation</vt:lpstr>
      <vt:lpstr>Vertical Pod Autoscaler</vt:lpstr>
      <vt:lpstr>PowerPoint Presentation</vt:lpstr>
      <vt:lpstr>What are we going to learn ?</vt:lpstr>
      <vt:lpstr>What are we going to learn ?</vt:lpstr>
      <vt:lpstr>What are we going to learn ?</vt:lpstr>
      <vt:lpstr>PowerPoint Presentation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EKS Control Plane Logs in AWS CloudWatch</vt:lpstr>
      <vt:lpstr>PowerPoint Presentation</vt:lpstr>
      <vt:lpstr>AWS CloudWatch Agent Deployment Modes</vt:lpstr>
      <vt:lpstr>AWS EKS CloudWatch Container Insights</vt:lpstr>
      <vt:lpstr>AWS EKS CloudWatch Container Insights</vt:lpstr>
      <vt:lpstr>AWS CloudWatch Container Insights</vt:lpstr>
      <vt:lpstr>What are we going to learn ?</vt:lpstr>
      <vt:lpstr>PowerPoint Presentation</vt:lpstr>
      <vt:lpstr>AWS CloudWatch Container Insights</vt:lpstr>
      <vt:lpstr>AWS EKS CloudWatch Container Insights</vt:lpstr>
      <vt:lpstr>Terraform Provider - kubectl</vt:lpstr>
      <vt:lpstr>Terraform Provider - kubectl</vt:lpstr>
      <vt:lpstr>What are we going to learn ?</vt:lpstr>
      <vt:lpstr>What are we going to learn ?</vt:lpstr>
      <vt:lpstr>Thank You</vt:lpstr>
    </vt:vector>
  </TitlesOfParts>
  <Manager/>
  <Company>DevOps</Company>
  <LinksUpToDate>false</LinksUpToDate>
  <SharedDoc>false</SharedDoc>
  <HyperlinkBase> https://ko-fi.com/nholuong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AWS EKS</dc:title>
  <dc:subject>AWS EKS</dc:subject>
  <dc:creator>Nho Luong</dc:creator>
  <cp:keywords/>
  <dc:description> 🇻🇳Vietnam Timeless Charm, 🥰Enjoy Every Moment , 😜Good Vibes Only</dc:description>
  <cp:lastModifiedBy>Microsoft Office User</cp:lastModifiedBy>
  <cp:revision>27</cp:revision>
  <cp:lastPrinted>2021-07-02T11:42:58Z</cp:lastPrinted>
  <dcterms:created xsi:type="dcterms:W3CDTF">2019-11-12T03:20:49Z</dcterms:created>
  <dcterms:modified xsi:type="dcterms:W3CDTF">2024-11-07T10:02:43Z</dcterms:modified>
  <cp:category/>
</cp:coreProperties>
</file>